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244_D208A374.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6"/>
  </p:notesMasterIdLst>
  <p:sldIdLst>
    <p:sldId id="258" r:id="rId5"/>
    <p:sldId id="532" r:id="rId6"/>
    <p:sldId id="262" r:id="rId7"/>
    <p:sldId id="575" r:id="rId8"/>
    <p:sldId id="386" r:id="rId9"/>
    <p:sldId id="606" r:id="rId10"/>
    <p:sldId id="263" r:id="rId11"/>
    <p:sldId id="440" r:id="rId12"/>
    <p:sldId id="441" r:id="rId13"/>
    <p:sldId id="260" r:id="rId14"/>
    <p:sldId id="580" r:id="rId15"/>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8797FBD-C6EB-4A1B-B187-579EC2AAECF1}">
          <p14:sldIdLst>
            <p14:sldId id="258"/>
            <p14:sldId id="532"/>
            <p14:sldId id="262"/>
            <p14:sldId id="575"/>
            <p14:sldId id="386"/>
            <p14:sldId id="606"/>
            <p14:sldId id="263"/>
          </p14:sldIdLst>
        </p14:section>
        <p14:section name="TBC with Rob" id="{3EEF8511-B826-4A5B-807C-65FC92CEB5CF}">
          <p14:sldIdLst>
            <p14:sldId id="440"/>
            <p14:sldId id="441"/>
            <p14:sldId id="260"/>
            <p14:sldId id="58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B50C1B-D323-A196-C663-9E361B4DDD2F}" name="Maria Rosier" initials="MR" userId="S::Maria.Rosier@des.qld.gov.au::0213f977-98e5-4230-9019-6a424892b485" providerId="AD"/>
  <p188:author id="{0BA5244E-C53B-F040-330A-4CAD2AC44373}" name="Stone, Elaine" initials="SE" userId="S::elaine.stone_dcceew.gov.au#ext#@itpqld.onmicrosoft.com::294fdb0e-253d-48cd-9f40-510a80dc00a7" providerId="AD"/>
  <p188:author id="{3A8AAE77-81B4-FC65-188F-66FCD3853235}" name="Paulina Kaniewska" initials="PK" userId="S::Paulina.Kaniewska@des.qld.gov.au::35c76e48-d459-439e-855b-f271756a358e" providerId="AD"/>
  <p188:author id="{EB7BD3C3-F5B2-4702-12FC-C7124DE287C2}" name="Sybille Hess" initials="SH" userId="S::Sybille.Hess@des.qld.gov.au::067c28fa-83f4-4413-9c64-41fedf14990a" providerId="AD"/>
  <p188:author id="{E00CD3E7-A89E-EC68-F02E-7B8034E61ADF}" name="Shaneel Chandra" initials="SC" userId="S::Shaneel.Chandra@des.qld.gov.au::d3fb383e-3a2d-4e7f-8728-adb9f92f61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94388D"/>
    <a:srgbClr val="1E4594"/>
    <a:srgbClr val="693C12"/>
    <a:srgbClr val="81C0E8"/>
    <a:srgbClr val="80B964"/>
    <a:srgbClr val="3FA536"/>
    <a:srgbClr val="BF856B"/>
    <a:srgbClr val="548235"/>
    <a:srgbClr val="7C7C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5FCF90-BDCF-410C-998B-2D18D4636B17}" v="61" dt="2024-09-09T02:11:33.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40" autoAdjust="0"/>
    <p:restoredTop sz="73608" autoAdjust="0"/>
  </p:normalViewPr>
  <p:slideViewPr>
    <p:cSldViewPr snapToGrid="0">
      <p:cViewPr varScale="1">
        <p:scale>
          <a:sx n="93" d="100"/>
          <a:sy n="93" d="100"/>
        </p:scale>
        <p:origin x="68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omments/modernComment_244_D208A374.xml><?xml version="1.0" encoding="utf-8"?>
<p188:cmLst xmlns:a="http://schemas.openxmlformats.org/drawingml/2006/main" xmlns:r="http://schemas.openxmlformats.org/officeDocument/2006/relationships" xmlns:p188="http://schemas.microsoft.com/office/powerpoint/2018/8/main">
  <p188:cm id="{E0D008BD-612B-4368-B273-C9234CDBF5E6}" authorId="{E00CD3E7-A89E-EC68-F02E-7B8034E61ADF}" created="2024-09-08T23:31:15.222">
    <ac:deMkLst xmlns:ac="http://schemas.microsoft.com/office/drawing/2013/main/command">
      <pc:docMk xmlns:pc="http://schemas.microsoft.com/office/powerpoint/2013/main/command"/>
      <pc:sldMk xmlns:pc="http://schemas.microsoft.com/office/powerpoint/2013/main/command" cId="3523781492" sldId="580"/>
      <ac:picMk id="8" creationId="{98DB79C3-34A3-47A3-82D4-D8EC650290DD}"/>
    </ac:deMkLst>
    <p188:txBody>
      <a:bodyPr/>
      <a:lstStyle/>
      <a:p>
        <a:r>
          <a:rPr lang="en-AU"/>
          <a:t>Regional RCs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AU"/>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0B3E3855-5DA9-4487-81A2-E45F47D6C628}" type="datetimeFigureOut">
              <a:rPr lang="en-AU" smtClean="0"/>
              <a:t>9/09/2024</a:t>
            </a:fld>
            <a:endParaRPr lang="en-AU"/>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AU"/>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AU"/>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BC8F50E7-C664-4671-BACA-916E31412012}" type="slidenum">
              <a:rPr lang="en-AU" smtClean="0"/>
              <a:t>‹#›</a:t>
            </a:fld>
            <a:endParaRPr lang="en-AU"/>
          </a:p>
        </p:txBody>
      </p:sp>
    </p:spTree>
    <p:extLst>
      <p:ext uri="{BB962C8B-B14F-4D97-AF65-F5344CB8AC3E}">
        <p14:creationId xmlns:p14="http://schemas.microsoft.com/office/powerpoint/2010/main" val="1086854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eefplan.qld.gov.au/water-quality-and-the-reef/the-pla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Thank you for having us here today to talk Water Quality. </a:t>
            </a:r>
          </a:p>
          <a:p>
            <a:endParaRPr lang="en-AU" dirty="0"/>
          </a:p>
          <a:p>
            <a:r>
              <a:rPr lang="en-AU" dirty="0"/>
              <a:t>It’s great to be with you all and we look forward to discussing ways in which we can work together to ensure that the Reef remains in good health.</a:t>
            </a:r>
          </a:p>
          <a:p>
            <a:endParaRPr lang="en-AU" dirty="0"/>
          </a:p>
          <a:p>
            <a:r>
              <a:rPr lang="en-AU" dirty="0"/>
              <a:t>There are several of us from the Department, and you will be hearing from us on several aspects today. </a:t>
            </a:r>
          </a:p>
          <a:p>
            <a:endParaRPr lang="en-AU" dirty="0"/>
          </a:p>
          <a:p>
            <a:r>
              <a:rPr lang="en-AU" dirty="0"/>
              <a:t>My talk is around how we are tracking with the Reef Water Quality Targets.</a:t>
            </a:r>
          </a:p>
          <a:p>
            <a:endParaRPr lang="en-AU" dirty="0"/>
          </a:p>
          <a:p>
            <a:endParaRPr lang="en-AU" dirty="0"/>
          </a:p>
          <a:p>
            <a:endParaRPr lang="en-AU" dirty="0"/>
          </a:p>
          <a:p>
            <a:endParaRPr lang="en-AU" dirty="0"/>
          </a:p>
          <a:p>
            <a:endParaRPr lang="en-AU" dirty="0"/>
          </a:p>
          <a:p>
            <a:endParaRPr lang="en-AU" dirty="0"/>
          </a:p>
          <a:p>
            <a:endParaRPr lang="en-AU" dirty="0"/>
          </a:p>
          <a:p>
            <a:r>
              <a:rPr lang="en-AU" dirty="0"/>
              <a:t>All slides previously approved as part of WQIP seminar #7 </a:t>
            </a:r>
          </a:p>
        </p:txBody>
      </p:sp>
      <p:sp>
        <p:nvSpPr>
          <p:cNvPr id="4" name="Slide Number Placeholder 3"/>
          <p:cNvSpPr>
            <a:spLocks noGrp="1"/>
          </p:cNvSpPr>
          <p:nvPr>
            <p:ph type="sldNum" sz="quarter" idx="5"/>
          </p:nvPr>
        </p:nvSpPr>
        <p:spPr/>
        <p:txBody>
          <a:bodyPr/>
          <a:lstStyle/>
          <a:p>
            <a:fld id="{BC8F50E7-C664-4671-BACA-916E31412012}" type="slidenum">
              <a:rPr lang="en-AU" smtClean="0"/>
              <a:t>1</a:t>
            </a:fld>
            <a:endParaRPr lang="en-AU"/>
          </a:p>
        </p:txBody>
      </p:sp>
    </p:spTree>
    <p:extLst>
      <p:ext uri="{BB962C8B-B14F-4D97-AF65-F5344CB8AC3E}">
        <p14:creationId xmlns:p14="http://schemas.microsoft.com/office/powerpoint/2010/main" val="1835996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US" dirty="0">
                <a:ea typeface="Calibri"/>
                <a:cs typeface="Calibri"/>
              </a:rPr>
              <a:t>Here, we are talking about the results for the whole of the GBR</a:t>
            </a:r>
          </a:p>
          <a:p>
            <a:pPr defTabSz="990752">
              <a:defRPr/>
            </a:pPr>
            <a:endParaRPr lang="en-US" dirty="0">
              <a:ea typeface="Calibri"/>
              <a:cs typeface="Calibri"/>
            </a:endParaRPr>
          </a:p>
          <a:p>
            <a:pPr defTabSz="990752">
              <a:defRPr/>
            </a:pPr>
            <a:r>
              <a:rPr lang="en-US" dirty="0">
                <a:ea typeface="Calibri"/>
                <a:cs typeface="Calibri"/>
              </a:rPr>
              <a:t>We are making good progress in areas like:</a:t>
            </a:r>
          </a:p>
          <a:p>
            <a:pPr marL="171450" indent="-171450" defTabSz="990752">
              <a:buFont typeface="Arial" panose="020B0604020202020204" pitchFamily="34" charset="0"/>
              <a:buChar char="•"/>
              <a:defRPr/>
            </a:pPr>
            <a:r>
              <a:rPr lang="en-US" dirty="0">
                <a:ea typeface="Calibri"/>
                <a:cs typeface="Calibri"/>
              </a:rPr>
              <a:t>Reducing particulate P</a:t>
            </a:r>
          </a:p>
          <a:p>
            <a:pPr marL="171450" indent="-171450" defTabSz="990752">
              <a:buFont typeface="Arial" panose="020B0604020202020204" pitchFamily="34" charset="0"/>
              <a:buChar char="•"/>
              <a:defRPr/>
            </a:pPr>
            <a:r>
              <a:rPr lang="en-US" dirty="0">
                <a:ea typeface="Calibri"/>
                <a:cs typeface="Calibri"/>
              </a:rPr>
              <a:t>Meeting ground cover </a:t>
            </a:r>
          </a:p>
          <a:p>
            <a:pPr marL="171450" indent="-171450" defTabSz="990752">
              <a:buFont typeface="Arial" panose="020B0604020202020204" pitchFamily="34" charset="0"/>
              <a:buChar char="•"/>
              <a:defRPr/>
            </a:pPr>
            <a:r>
              <a:rPr lang="en-US" dirty="0">
                <a:ea typeface="Calibri"/>
                <a:cs typeface="Calibri"/>
              </a:rPr>
              <a:t>Extent of wetlands and </a:t>
            </a:r>
          </a:p>
          <a:p>
            <a:pPr marL="171450" indent="-171450" defTabSz="990752">
              <a:buFont typeface="Arial" panose="020B0604020202020204" pitchFamily="34" charset="0"/>
              <a:buChar char="•"/>
              <a:defRPr/>
            </a:pPr>
            <a:r>
              <a:rPr lang="en-US" dirty="0">
                <a:ea typeface="Calibri"/>
                <a:cs typeface="Calibri"/>
              </a:rPr>
              <a:t>Reducing pesticide use</a:t>
            </a:r>
          </a:p>
          <a:p>
            <a:pPr marL="171450" indent="-171450" defTabSz="990752">
              <a:buFont typeface="Arial" panose="020B0604020202020204" pitchFamily="34" charset="0"/>
              <a:buChar char="•"/>
              <a:defRPr/>
            </a:pPr>
            <a:endParaRPr lang="en-US" dirty="0">
              <a:ea typeface="Calibri"/>
              <a:cs typeface="Calibri"/>
            </a:endParaRPr>
          </a:p>
          <a:p>
            <a:pPr marL="0" indent="0" defTabSz="990752">
              <a:buFont typeface="Arial" panose="020B0604020202020204" pitchFamily="34" charset="0"/>
              <a:buNone/>
              <a:defRPr/>
            </a:pPr>
            <a:r>
              <a:rPr lang="en-US" dirty="0">
                <a:ea typeface="Calibri"/>
                <a:cs typeface="Calibri"/>
              </a:rPr>
              <a:t>But more work remains to be done in other areas including:</a:t>
            </a:r>
          </a:p>
          <a:p>
            <a:pPr marL="171450" indent="-171450" defTabSz="990752">
              <a:buFont typeface="Arial" panose="020B0604020202020204" pitchFamily="34" charset="0"/>
              <a:buChar char="•"/>
              <a:defRPr/>
            </a:pPr>
            <a:r>
              <a:rPr lang="en-US" dirty="0">
                <a:solidFill>
                  <a:srgbClr val="FF0000"/>
                </a:solidFill>
                <a:ea typeface="Calibri"/>
                <a:cs typeface="Calibri"/>
              </a:rPr>
              <a:t>Dissolved inorganic N</a:t>
            </a:r>
          </a:p>
          <a:p>
            <a:pPr marL="171450" indent="-171450" defTabSz="990752">
              <a:buFont typeface="Arial" panose="020B0604020202020204" pitchFamily="34" charset="0"/>
              <a:buChar char="•"/>
              <a:defRPr/>
            </a:pPr>
            <a:r>
              <a:rPr lang="en-US" dirty="0">
                <a:solidFill>
                  <a:srgbClr val="FF0000"/>
                </a:solidFill>
                <a:ea typeface="Calibri"/>
                <a:cs typeface="Calibri"/>
              </a:rPr>
              <a:t>Particulate N</a:t>
            </a:r>
          </a:p>
          <a:p>
            <a:pPr marL="171450" indent="-171450" defTabSz="990752">
              <a:buFont typeface="Arial" panose="020B0604020202020204" pitchFamily="34" charset="0"/>
              <a:buChar char="•"/>
              <a:defRPr/>
            </a:pPr>
            <a:r>
              <a:rPr lang="en-US" dirty="0">
                <a:solidFill>
                  <a:srgbClr val="FF0000"/>
                </a:solidFill>
                <a:ea typeface="Calibri"/>
                <a:cs typeface="Calibri"/>
              </a:rPr>
              <a:t>Riparian extent</a:t>
            </a:r>
          </a:p>
          <a:p>
            <a:pPr marL="171450" lvl="0" indent="-171450" defTabSz="990752">
              <a:buFont typeface="Arial" panose="020B0604020202020204" pitchFamily="34" charset="0"/>
              <a:buChar char="•"/>
              <a:defRPr/>
            </a:pPr>
            <a:r>
              <a:rPr lang="en-US" dirty="0">
                <a:ea typeface="Calibri"/>
                <a:cs typeface="Calibri"/>
              </a:rPr>
              <a:t>Sediment discharge</a:t>
            </a:r>
          </a:p>
          <a:p>
            <a:pPr marL="0" indent="0" defTabSz="990752">
              <a:buFont typeface="Arial" panose="020B0604020202020204" pitchFamily="34" charset="0"/>
              <a:buNone/>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r>
              <a:rPr lang="en-US" dirty="0">
                <a:ea typeface="Calibri"/>
                <a:cs typeface="Calibri"/>
              </a:rPr>
              <a:t>This slide was approved by the DDG DESI as part of the Reef Water Quality Report Card 2021 and 2022 Stakeholder pre brief was presented to Reef Stakeholders in late May 2024.</a:t>
            </a:r>
          </a:p>
          <a:p>
            <a:endParaRPr lang="en-AU" dirty="0"/>
          </a:p>
        </p:txBody>
      </p:sp>
      <p:sp>
        <p:nvSpPr>
          <p:cNvPr id="4" name="Slide Number Placeholder 3"/>
          <p:cNvSpPr>
            <a:spLocks noGrp="1"/>
          </p:cNvSpPr>
          <p:nvPr>
            <p:ph type="sldNum" sz="quarter" idx="5"/>
          </p:nvPr>
        </p:nvSpPr>
        <p:spPr/>
        <p:txBody>
          <a:bodyPr/>
          <a:lstStyle/>
          <a:p>
            <a:fld id="{BC8F50E7-C664-4671-BACA-916E31412012}" type="slidenum">
              <a:rPr lang="en-AU" smtClean="0"/>
              <a:t>10</a:t>
            </a:fld>
            <a:endParaRPr lang="en-AU"/>
          </a:p>
        </p:txBody>
      </p:sp>
    </p:spTree>
    <p:extLst>
      <p:ext uri="{BB962C8B-B14F-4D97-AF65-F5344CB8AC3E}">
        <p14:creationId xmlns:p14="http://schemas.microsoft.com/office/powerpoint/2010/main" val="2780407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Where does the data from the P2R program go? Into the other report cards</a:t>
            </a:r>
          </a:p>
          <a:p>
            <a:endParaRPr lang="en-AU" dirty="0"/>
          </a:p>
          <a:p>
            <a:r>
              <a:rPr lang="en-AU" dirty="0"/>
              <a:t>Both inshore and whole reef report cards use the same datasets, but report on different things</a:t>
            </a:r>
          </a:p>
          <a:p>
            <a:endParaRPr lang="en-AU" dirty="0"/>
          </a:p>
          <a:p>
            <a:endParaRPr lang="en-AU" dirty="0"/>
          </a:p>
          <a:p>
            <a:r>
              <a:rPr lang="en-AU" dirty="0"/>
              <a:t>https://www.reefplan.qld.gov.au/tracking-progress/regional-report-cards</a:t>
            </a:r>
          </a:p>
        </p:txBody>
      </p:sp>
      <p:sp>
        <p:nvSpPr>
          <p:cNvPr id="4" name="Slide Number Placeholder 3"/>
          <p:cNvSpPr>
            <a:spLocks noGrp="1"/>
          </p:cNvSpPr>
          <p:nvPr>
            <p:ph type="sldNum" sz="quarter" idx="5"/>
          </p:nvPr>
        </p:nvSpPr>
        <p:spPr/>
        <p:txBody>
          <a:bodyPr/>
          <a:lstStyle/>
          <a:p>
            <a:fld id="{BC8F50E7-C664-4671-BACA-916E31412012}" type="slidenum">
              <a:rPr lang="en-AU" smtClean="0"/>
              <a:t>11</a:t>
            </a:fld>
            <a:endParaRPr lang="en-AU"/>
          </a:p>
        </p:txBody>
      </p:sp>
    </p:spTree>
    <p:extLst>
      <p:ext uri="{BB962C8B-B14F-4D97-AF65-F5344CB8AC3E}">
        <p14:creationId xmlns:p14="http://schemas.microsoft.com/office/powerpoint/2010/main" val="1650669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571500" y="61913"/>
            <a:ext cx="6448425" cy="36274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AU" sz="1100" dirty="0">
                <a:latin typeface="Century Gothic" panose="020B0502020202020204" pitchFamily="34" charset="0"/>
              </a:rPr>
              <a:t>I should begin by distinguishing between the term “Reef”</a:t>
            </a:r>
          </a:p>
          <a:p>
            <a:pPr>
              <a:spcBef>
                <a:spcPct val="0"/>
              </a:spcBef>
            </a:pPr>
            <a:endParaRPr lang="en-AU" sz="1100" dirty="0">
              <a:latin typeface="Century Gothic" panose="020B0502020202020204" pitchFamily="34" charset="0"/>
            </a:endParaRPr>
          </a:p>
          <a:p>
            <a:pPr marL="171450" indent="-171450">
              <a:spcBef>
                <a:spcPct val="0"/>
              </a:spcBef>
              <a:buFont typeface="Arial" panose="020B0604020202020204" pitchFamily="34" charset="0"/>
              <a:buChar char="•"/>
            </a:pPr>
            <a:r>
              <a:rPr lang="en-AU" sz="1100" dirty="0"/>
              <a:t>When we talk </a:t>
            </a:r>
            <a:r>
              <a:rPr lang="en-AU" sz="1100" b="1" dirty="0"/>
              <a:t>Reef</a:t>
            </a:r>
            <a:r>
              <a:rPr lang="en-AU" sz="1100" dirty="0"/>
              <a:t>, we talk about inshore reef</a:t>
            </a:r>
          </a:p>
          <a:p>
            <a:pPr marL="628650" lvl="1" indent="-171450">
              <a:spcBef>
                <a:spcPct val="0"/>
              </a:spcBef>
              <a:buFont typeface="Arial" panose="020B0604020202020204" pitchFamily="34" charset="0"/>
              <a:buChar char="•"/>
            </a:pPr>
            <a:r>
              <a:rPr lang="en-AU" sz="1100" dirty="0"/>
              <a:t>That is the region of the catchment, ecosystems and sea grass</a:t>
            </a:r>
          </a:p>
          <a:p>
            <a:pPr marL="628650" lvl="1" indent="-171450">
              <a:spcBef>
                <a:spcPct val="0"/>
              </a:spcBef>
              <a:buFont typeface="Arial" panose="020B0604020202020204" pitchFamily="34" charset="0"/>
              <a:buChar char="•"/>
            </a:pPr>
            <a:endParaRPr lang="en-AU" sz="1100" dirty="0"/>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AU" sz="1100" b="1" dirty="0"/>
              <a:t>Reef wide</a:t>
            </a:r>
            <a:r>
              <a:rPr lang="en-AU" sz="1100" dirty="0"/>
              <a:t> refers to the whole Reef</a:t>
            </a:r>
          </a:p>
          <a:p>
            <a:pPr marL="0" indent="0">
              <a:spcBef>
                <a:spcPct val="0"/>
              </a:spcBef>
              <a:buFont typeface="Arial" panose="020B0604020202020204" pitchFamily="34" charset="0"/>
              <a:buNone/>
            </a:pPr>
            <a:endParaRPr lang="en-AU" sz="1100" dirty="0">
              <a:latin typeface="Century Gothic" panose="020B0502020202020204" pitchFamily="34" charset="0"/>
            </a:endParaRPr>
          </a:p>
          <a:p>
            <a:pPr marL="171450" indent="-171450">
              <a:spcBef>
                <a:spcPct val="0"/>
              </a:spcBef>
              <a:buFont typeface="Arial" panose="020B0604020202020204" pitchFamily="34" charset="0"/>
              <a:buChar char="•"/>
            </a:pPr>
            <a:endParaRPr lang="en-AU" sz="1100" dirty="0">
              <a:latin typeface="Century Gothic" panose="020B0502020202020204" pitchFamily="34" charset="0"/>
            </a:endParaRPr>
          </a:p>
          <a:p>
            <a:pPr>
              <a:spcBef>
                <a:spcPct val="0"/>
              </a:spcBef>
            </a:pPr>
            <a:endParaRPr lang="en-AU" sz="1100" dirty="0">
              <a:latin typeface="Century Gothic" panose="020B0502020202020204" pitchFamily="34" charset="0"/>
            </a:endParaRPr>
          </a:p>
          <a:p>
            <a:pPr>
              <a:spcBef>
                <a:spcPct val="0"/>
              </a:spcBef>
            </a:pPr>
            <a:r>
              <a:rPr lang="en-AU" sz="1100" dirty="0">
                <a:latin typeface="Century Gothic" panose="020B0502020202020204" pitchFamily="34" charset="0"/>
              </a:rPr>
              <a:t>The Reef is under quite a few threats.</a:t>
            </a:r>
          </a:p>
          <a:p>
            <a:pPr>
              <a:spcBef>
                <a:spcPct val="0"/>
              </a:spcBef>
            </a:pPr>
            <a:endParaRPr lang="en-AU" sz="1100" dirty="0">
              <a:latin typeface="Century Gothic" panose="020B0502020202020204" pitchFamily="34" charset="0"/>
            </a:endParaRPr>
          </a:p>
          <a:p>
            <a:pPr>
              <a:spcBef>
                <a:spcPct val="0"/>
              </a:spcBef>
            </a:pPr>
            <a:r>
              <a:rPr lang="en-AU" sz="1100" dirty="0">
                <a:latin typeface="Century Gothic" panose="020B0502020202020204" pitchFamily="34" charset="0"/>
              </a:rPr>
              <a:t>Climate Change is obviously the greatest threat and the evidence of its impact is backed by the latest </a:t>
            </a:r>
            <a:r>
              <a:rPr lang="en-AU" sz="1100" b="1" dirty="0">
                <a:latin typeface="Century Gothic" panose="020B0502020202020204" pitchFamily="34" charset="0"/>
              </a:rPr>
              <a:t>Scientific Consensus Statement</a:t>
            </a:r>
            <a:r>
              <a:rPr lang="en-AU" sz="1100" dirty="0">
                <a:latin typeface="Century Gothic" panose="020B0502020202020204" pitchFamily="34" charset="0"/>
              </a:rPr>
              <a:t>. At this point, I would like to note that we do have </a:t>
            </a:r>
            <a:r>
              <a:rPr lang="en-AU" sz="1100" b="1" dirty="0">
                <a:latin typeface="Century Gothic" panose="020B0502020202020204" pitchFamily="34" charset="0"/>
              </a:rPr>
              <a:t>Jane Waterhouse from C2O Consulting </a:t>
            </a:r>
            <a:r>
              <a:rPr lang="en-AU" sz="1100" dirty="0">
                <a:latin typeface="Century Gothic" panose="020B0502020202020204" pitchFamily="34" charset="0"/>
              </a:rPr>
              <a:t>present who will discuss this in more detail when presenting the Scientific Consensus Statement.</a:t>
            </a:r>
            <a:endParaRPr lang="en-AU" sz="1100" b="0" dirty="0">
              <a:latin typeface="Century Gothic" panose="020B0502020202020204" pitchFamily="34" charset="0"/>
            </a:endParaRPr>
          </a:p>
          <a:p>
            <a:pPr>
              <a:spcBef>
                <a:spcPct val="0"/>
              </a:spcBef>
            </a:pPr>
            <a:endParaRPr lang="en-AU" sz="1100" b="0" dirty="0">
              <a:latin typeface="Century Gothic" panose="020B0502020202020204" pitchFamily="34" charset="0"/>
            </a:endParaRPr>
          </a:p>
          <a:p>
            <a:pPr marL="0" lvl="0" indent="0">
              <a:spcBef>
                <a:spcPct val="0"/>
              </a:spcBef>
              <a:buFont typeface="Arial" panose="020B0604020202020204" pitchFamily="34" charset="0"/>
              <a:buNone/>
            </a:pPr>
            <a:endParaRPr lang="en-AU" sz="1100" dirty="0"/>
          </a:p>
          <a:p>
            <a:pPr marL="0" lvl="0" indent="0">
              <a:spcBef>
                <a:spcPct val="0"/>
              </a:spcBef>
              <a:buFont typeface="Arial" panose="020B0604020202020204" pitchFamily="34" charset="0"/>
              <a:buNone/>
            </a:pPr>
            <a:r>
              <a:rPr lang="en-AU" sz="1100" dirty="0"/>
              <a:t>All of the above impair coral growth and the Reef’s resilience overall.</a:t>
            </a:r>
          </a:p>
          <a:p>
            <a:pPr marL="0" lvl="0" indent="0">
              <a:spcBef>
                <a:spcPct val="0"/>
              </a:spcBef>
              <a:buFont typeface="Arial" panose="020B0604020202020204" pitchFamily="34" charset="0"/>
              <a:buNone/>
            </a:pPr>
            <a:endParaRPr lang="en-AU" sz="1100" dirty="0"/>
          </a:p>
          <a:p>
            <a:pPr>
              <a:spcBef>
                <a:spcPct val="0"/>
              </a:spcBef>
            </a:pPr>
            <a:r>
              <a:rPr lang="en-AU" sz="1100" dirty="0">
                <a:latin typeface="Century Gothic" panose="020B0502020202020204" pitchFamily="34" charset="0"/>
              </a:rPr>
              <a:t>There also are other threats like </a:t>
            </a:r>
            <a:r>
              <a:rPr lang="en-AU" sz="1100" b="1" dirty="0">
                <a:latin typeface="Century Gothic" panose="020B0502020202020204" pitchFamily="34" charset="0"/>
              </a:rPr>
              <a:t>land based runoff </a:t>
            </a:r>
            <a:r>
              <a:rPr lang="en-AU" sz="1100" b="0" dirty="0">
                <a:latin typeface="Century Gothic" panose="020B0502020202020204" pitchFamily="34" charset="0"/>
              </a:rPr>
              <a:t>and </a:t>
            </a:r>
            <a:r>
              <a:rPr lang="en-AU" sz="1100" b="1" dirty="0">
                <a:latin typeface="Century Gothic" panose="020B0502020202020204" pitchFamily="34" charset="0"/>
              </a:rPr>
              <a:t>coastal land use change.</a:t>
            </a:r>
          </a:p>
          <a:p>
            <a:pPr>
              <a:spcBef>
                <a:spcPct val="0"/>
              </a:spcBef>
            </a:pPr>
            <a:endParaRPr lang="en-AU" sz="1100" b="1" dirty="0">
              <a:latin typeface="Century Gothic" panose="020B0502020202020204" pitchFamily="34" charset="0"/>
            </a:endParaRPr>
          </a:p>
          <a:p>
            <a:pPr>
              <a:spcBef>
                <a:spcPct val="0"/>
              </a:spcBef>
            </a:pPr>
            <a:r>
              <a:rPr lang="en-AU" sz="1100" b="0" dirty="0">
                <a:latin typeface="Century Gothic" panose="020B0502020202020204" pitchFamily="34" charset="0"/>
              </a:rPr>
              <a:t>These are of interest to us all, because they are within our control and allow us to make a positive difference to Reef water quality. </a:t>
            </a:r>
          </a:p>
          <a:p>
            <a:pPr>
              <a:spcBef>
                <a:spcPct val="0"/>
              </a:spcBef>
            </a:pPr>
            <a:endParaRPr lang="en-AU" sz="1100" b="0" dirty="0">
              <a:latin typeface="Century Gothic" panose="020B0502020202020204" pitchFamily="34" charset="0"/>
            </a:endParaRPr>
          </a:p>
          <a:p>
            <a:pPr>
              <a:spcBef>
                <a:spcPct val="0"/>
              </a:spcBef>
            </a:pPr>
            <a:r>
              <a:rPr lang="en-AU" sz="1100" b="0" dirty="0">
                <a:latin typeface="Century Gothic" panose="020B0502020202020204" pitchFamily="34" charset="0"/>
              </a:rPr>
              <a:t>Good water quality:</a:t>
            </a:r>
          </a:p>
          <a:p>
            <a:pPr marL="171450" indent="-171450">
              <a:spcBef>
                <a:spcPct val="0"/>
              </a:spcBef>
              <a:buFont typeface="Arial" panose="020B0604020202020204" pitchFamily="34" charset="0"/>
              <a:buChar char="•"/>
            </a:pPr>
            <a:r>
              <a:rPr lang="en-AU" sz="1100" b="0" dirty="0">
                <a:latin typeface="Century Gothic" panose="020B0502020202020204" pitchFamily="34" charset="0"/>
              </a:rPr>
              <a:t>Allows greater reef resilience.</a:t>
            </a:r>
          </a:p>
          <a:p>
            <a:pPr marL="171450" indent="-171450">
              <a:spcBef>
                <a:spcPct val="0"/>
              </a:spcBef>
              <a:buFont typeface="Arial" panose="020B0604020202020204" pitchFamily="34" charset="0"/>
              <a:buChar char="•"/>
            </a:pPr>
            <a:r>
              <a:rPr lang="en-AU" altLang="en-US" sz="1100" dirty="0">
                <a:latin typeface="Century Gothic" panose="020B0502020202020204" pitchFamily="34" charset="0"/>
              </a:rPr>
              <a:t>Improves water quality</a:t>
            </a:r>
          </a:p>
          <a:p>
            <a:pPr marL="171450" indent="-171450">
              <a:spcBef>
                <a:spcPct val="0"/>
              </a:spcBef>
              <a:buFont typeface="Arial" panose="020B0604020202020204" pitchFamily="34" charset="0"/>
              <a:buChar char="•"/>
            </a:pPr>
            <a:r>
              <a:rPr lang="en-AU" altLang="en-US" sz="1100" dirty="0">
                <a:latin typeface="Century Gothic" panose="020B0502020202020204" pitchFamily="34" charset="0"/>
              </a:rPr>
              <a:t>Builds resilience in inshore coastal and seagrass areas which support significant biodiversity such as turtles and dugongs, and drive fisheries productivity. </a:t>
            </a:r>
          </a:p>
          <a:p>
            <a:pPr>
              <a:spcBef>
                <a:spcPct val="0"/>
              </a:spcBef>
            </a:pPr>
            <a:endParaRPr lang="en-AU" sz="1100" b="0" dirty="0">
              <a:latin typeface="Century Gothic" panose="020B0502020202020204" pitchFamily="34" charset="0"/>
            </a:endParaRPr>
          </a:p>
          <a:p>
            <a:pPr marL="171450" indent="-171450">
              <a:spcBef>
                <a:spcPct val="0"/>
              </a:spcBef>
              <a:buFont typeface="Arial" panose="020B0604020202020204" pitchFamily="34" charset="0"/>
              <a:buChar char="•"/>
            </a:pPr>
            <a:r>
              <a:rPr lang="en-AU" sz="1100" b="1" dirty="0">
                <a:latin typeface="Century Gothic" panose="020B0502020202020204" pitchFamily="34" charset="0"/>
              </a:rPr>
              <a:t>Land-based Run-off </a:t>
            </a:r>
            <a:r>
              <a:rPr lang="en-AU" sz="1100" b="0" dirty="0">
                <a:latin typeface="Century Gothic" panose="020B0502020202020204" pitchFamily="34" charset="0"/>
              </a:rPr>
              <a:t>contains nutrients, sediments and pesticides.</a:t>
            </a:r>
          </a:p>
          <a:p>
            <a:pPr marL="171450" indent="-171450">
              <a:spcBef>
                <a:spcPct val="0"/>
              </a:spcBef>
              <a:buFont typeface="Arial" panose="020B0604020202020204" pitchFamily="34" charset="0"/>
              <a:buChar char="•"/>
            </a:pPr>
            <a:r>
              <a:rPr lang="en-AU" sz="1100" b="0" dirty="0">
                <a:latin typeface="Century Gothic" panose="020B0502020202020204" pitchFamily="34" charset="0"/>
              </a:rPr>
              <a:t>All of these affect the:</a:t>
            </a:r>
          </a:p>
          <a:p>
            <a:pPr marL="628650" lvl="1" indent="-171450">
              <a:spcBef>
                <a:spcPct val="0"/>
              </a:spcBef>
              <a:buFont typeface="Arial" panose="020B0604020202020204" pitchFamily="34" charset="0"/>
              <a:buChar char="•"/>
            </a:pPr>
            <a:r>
              <a:rPr lang="en-AU" sz="1100" b="0" dirty="0">
                <a:latin typeface="Century Gothic" panose="020B0502020202020204" pitchFamily="34" charset="0"/>
              </a:rPr>
              <a:t>Water quality</a:t>
            </a:r>
          </a:p>
          <a:p>
            <a:pPr marL="628650" lvl="1" indent="-171450">
              <a:spcBef>
                <a:spcPct val="0"/>
              </a:spcBef>
              <a:buFont typeface="Arial" panose="020B0604020202020204" pitchFamily="34" charset="0"/>
              <a:buChar char="•"/>
            </a:pPr>
            <a:r>
              <a:rPr lang="en-AU" sz="1100" b="0" dirty="0">
                <a:latin typeface="Century Gothic" panose="020B0502020202020204" pitchFamily="34" charset="0"/>
              </a:rPr>
              <a:t>Biodiversity and </a:t>
            </a:r>
          </a:p>
          <a:p>
            <a:pPr marL="628650" lvl="1" indent="-171450">
              <a:spcBef>
                <a:spcPct val="0"/>
              </a:spcBef>
              <a:buFont typeface="Arial" panose="020B0604020202020204" pitchFamily="34" charset="0"/>
              <a:buChar char="•"/>
            </a:pPr>
            <a:r>
              <a:rPr lang="en-AU" sz="1100" b="0" dirty="0">
                <a:latin typeface="Century Gothic" panose="020B0502020202020204" pitchFamily="34" charset="0"/>
              </a:rPr>
              <a:t>Health of the living things around the Reef</a:t>
            </a:r>
          </a:p>
          <a:p>
            <a:pPr marL="171450" lvl="0" indent="-171450">
              <a:spcBef>
                <a:spcPct val="0"/>
              </a:spcBef>
              <a:buFont typeface="Arial" panose="020B0604020202020204" pitchFamily="34" charset="0"/>
              <a:buChar char="•"/>
            </a:pPr>
            <a:endParaRPr lang="en-AU" sz="1100" b="0" dirty="0">
              <a:latin typeface="Century Gothic" panose="020B0502020202020204" pitchFamily="34" charset="0"/>
            </a:endParaRPr>
          </a:p>
          <a:p>
            <a:pPr marL="171450" lvl="0" indent="-171450">
              <a:spcBef>
                <a:spcPct val="0"/>
              </a:spcBef>
              <a:buFont typeface="Arial" panose="020B0604020202020204" pitchFamily="34" charset="0"/>
              <a:buChar char="•"/>
            </a:pPr>
            <a:r>
              <a:rPr lang="en-AU" sz="1100" b="1" dirty="0">
                <a:latin typeface="Century Gothic" panose="020B0502020202020204" pitchFamily="34" charset="0"/>
              </a:rPr>
              <a:t>Nitrogen discharge</a:t>
            </a:r>
            <a:r>
              <a:rPr lang="en-AU" sz="1100" dirty="0">
                <a:latin typeface="Century Gothic" panose="020B0502020202020204" pitchFamily="34" charset="0"/>
              </a:rPr>
              <a:t> is associated with increased algal growth</a:t>
            </a:r>
          </a:p>
          <a:p>
            <a:pPr marL="171450" lvl="0" indent="-171450">
              <a:spcBef>
                <a:spcPct val="0"/>
              </a:spcBef>
              <a:buFont typeface="Arial" panose="020B0604020202020204" pitchFamily="34" charset="0"/>
              <a:buChar char="•"/>
            </a:pPr>
            <a:r>
              <a:rPr lang="en-AU" sz="1100" b="1" dirty="0">
                <a:latin typeface="Century Gothic" panose="020B0502020202020204" pitchFamily="34" charset="0"/>
              </a:rPr>
              <a:t>Fine sediment discharge</a:t>
            </a:r>
            <a:r>
              <a:rPr lang="en-AU" sz="1100" dirty="0">
                <a:latin typeface="Century Gothic" panose="020B0502020202020204" pitchFamily="34" charset="0"/>
              </a:rPr>
              <a:t> reduces the light available to seagrass ecosystems and inshore coral reefs. </a:t>
            </a:r>
          </a:p>
          <a:p>
            <a:pPr marL="171450" lvl="0" indent="-171450">
              <a:spcBef>
                <a:spcPct val="0"/>
              </a:spcBef>
              <a:buFont typeface="Arial" panose="020B0604020202020204" pitchFamily="34" charset="0"/>
              <a:buChar char="•"/>
            </a:pPr>
            <a:r>
              <a:rPr lang="en-AU" sz="1100" b="1" dirty="0">
                <a:latin typeface="Century Gothic" panose="020B0502020202020204" pitchFamily="34" charset="0"/>
              </a:rPr>
              <a:t>Pesticides</a:t>
            </a:r>
            <a:r>
              <a:rPr lang="en-AU" sz="1100" dirty="0">
                <a:latin typeface="Century Gothic" panose="020B0502020202020204" pitchFamily="34" charset="0"/>
              </a:rPr>
              <a:t> pose a risk to freshwater and some inshore and coastal habitats</a:t>
            </a:r>
          </a:p>
          <a:p>
            <a:pPr>
              <a:spcBef>
                <a:spcPct val="0"/>
              </a:spcBef>
            </a:pPr>
            <a:endParaRPr lang="en-AU" sz="1100" b="0" dirty="0">
              <a:latin typeface="Century Gothic" panose="020B0502020202020204" pitchFamily="34" charset="0"/>
            </a:endParaRPr>
          </a:p>
          <a:p>
            <a:pPr>
              <a:spcBef>
                <a:spcPct val="0"/>
              </a:spcBef>
            </a:pPr>
            <a:endParaRPr lang="en-AU" sz="1100" b="0" dirty="0">
              <a:latin typeface="Century Gothic" panose="020B0502020202020204" pitchFamily="34" charset="0"/>
            </a:endParaRPr>
          </a:p>
          <a:p>
            <a:pPr marL="171450" lvl="0" indent="-171450">
              <a:spcBef>
                <a:spcPct val="0"/>
              </a:spcBef>
              <a:buFont typeface="Arial" panose="020B0604020202020204" pitchFamily="34" charset="0"/>
              <a:buChar char="•"/>
            </a:pPr>
            <a:r>
              <a:rPr lang="en-AU" sz="1100" b="1" dirty="0"/>
              <a:t>Coastal land use change</a:t>
            </a:r>
            <a:r>
              <a:rPr lang="en-AU" sz="1100" b="0" dirty="0"/>
              <a:t> includes</a:t>
            </a:r>
            <a:r>
              <a:rPr lang="en-AU" sz="1100" b="1" dirty="0"/>
              <a:t> </a:t>
            </a:r>
            <a:r>
              <a:rPr lang="en-AU" sz="1100" dirty="0"/>
              <a:t>clearing and modifying coastal habitats and creating artificial barriers to flow. </a:t>
            </a:r>
          </a:p>
          <a:p>
            <a:pPr marL="0" lvl="0" indent="0">
              <a:spcBef>
                <a:spcPct val="0"/>
              </a:spcBef>
              <a:buFont typeface="Arial" panose="020B0604020202020204" pitchFamily="34" charset="0"/>
              <a:buNone/>
            </a:pPr>
            <a:endParaRPr lang="en-AU" sz="1100" dirty="0">
              <a:latin typeface="Century Gothic" panose="020B0502020202020204" pitchFamily="34" charset="0"/>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04986" indent="-309610">
              <a:spcBef>
                <a:spcPct val="30000"/>
              </a:spcBef>
              <a:defRPr sz="1300">
                <a:solidFill>
                  <a:schemeClr val="tx1"/>
                </a:solidFill>
                <a:latin typeface="Calibri" panose="020F0502020204030204" pitchFamily="34" charset="0"/>
              </a:defRPr>
            </a:lvl2pPr>
            <a:lvl3pPr marL="1238441" indent="-247688">
              <a:spcBef>
                <a:spcPct val="30000"/>
              </a:spcBef>
              <a:defRPr sz="1300">
                <a:solidFill>
                  <a:schemeClr val="tx1"/>
                </a:solidFill>
                <a:latin typeface="Calibri" panose="020F0502020204030204" pitchFamily="34" charset="0"/>
              </a:defRPr>
            </a:lvl3pPr>
            <a:lvl4pPr marL="1733817" indent="-247688">
              <a:spcBef>
                <a:spcPct val="30000"/>
              </a:spcBef>
              <a:defRPr sz="1300">
                <a:solidFill>
                  <a:schemeClr val="tx1"/>
                </a:solidFill>
                <a:latin typeface="Calibri" panose="020F0502020204030204" pitchFamily="34" charset="0"/>
              </a:defRPr>
            </a:lvl4pPr>
            <a:lvl5pPr marL="2229193" indent="-247688">
              <a:spcBef>
                <a:spcPct val="30000"/>
              </a:spcBef>
              <a:defRPr sz="1300">
                <a:solidFill>
                  <a:schemeClr val="tx1"/>
                </a:solidFill>
                <a:latin typeface="Calibri" panose="020F0502020204030204" pitchFamily="34" charset="0"/>
              </a:defRPr>
            </a:lvl5pPr>
            <a:lvl6pPr marL="2724569" indent="-247688" eaLnBrk="0" fontAlgn="base" hangingPunct="0">
              <a:spcBef>
                <a:spcPct val="30000"/>
              </a:spcBef>
              <a:spcAft>
                <a:spcPct val="0"/>
              </a:spcAft>
              <a:defRPr sz="1300">
                <a:solidFill>
                  <a:schemeClr val="tx1"/>
                </a:solidFill>
                <a:latin typeface="Calibri" panose="020F0502020204030204" pitchFamily="34" charset="0"/>
              </a:defRPr>
            </a:lvl6pPr>
            <a:lvl7pPr marL="3219945" indent="-247688" eaLnBrk="0" fontAlgn="base" hangingPunct="0">
              <a:spcBef>
                <a:spcPct val="30000"/>
              </a:spcBef>
              <a:spcAft>
                <a:spcPct val="0"/>
              </a:spcAft>
              <a:defRPr sz="1300">
                <a:solidFill>
                  <a:schemeClr val="tx1"/>
                </a:solidFill>
                <a:latin typeface="Calibri" panose="020F0502020204030204" pitchFamily="34" charset="0"/>
              </a:defRPr>
            </a:lvl7pPr>
            <a:lvl8pPr marL="3715322" indent="-247688" eaLnBrk="0" fontAlgn="base" hangingPunct="0">
              <a:spcBef>
                <a:spcPct val="30000"/>
              </a:spcBef>
              <a:spcAft>
                <a:spcPct val="0"/>
              </a:spcAft>
              <a:defRPr sz="1300">
                <a:solidFill>
                  <a:schemeClr val="tx1"/>
                </a:solidFill>
                <a:latin typeface="Calibri" panose="020F0502020204030204" pitchFamily="34" charset="0"/>
              </a:defRPr>
            </a:lvl8pPr>
            <a:lvl9pPr marL="4210698" indent="-247688"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44B104F2-0E6F-440A-85A5-7EE8FEBD80A2}" type="slidenum">
              <a:rPr lang="en-AU" altLang="en-US"/>
              <a:pPr>
                <a:spcBef>
                  <a:spcPct val="0"/>
                </a:spcBef>
              </a:pPr>
              <a:t>2</a:t>
            </a:fld>
            <a:endParaRPr lang="en-AU" altLang="en-US"/>
          </a:p>
        </p:txBody>
      </p:sp>
    </p:spTree>
    <p:extLst>
      <p:ext uri="{BB962C8B-B14F-4D97-AF65-F5344CB8AC3E}">
        <p14:creationId xmlns:p14="http://schemas.microsoft.com/office/powerpoint/2010/main" val="1172633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AU" b="0" i="0" dirty="0">
                <a:solidFill>
                  <a:srgbClr val="000000"/>
                </a:solidFill>
                <a:effectLst/>
                <a:highlight>
                  <a:srgbClr val="FFFFFF"/>
                </a:highlight>
                <a:latin typeface="Lato" panose="020F0502020204030203" pitchFamily="34" charset="0"/>
              </a:rPr>
              <a:t>The </a:t>
            </a:r>
            <a:r>
              <a:rPr lang="en-AU" b="0" i="0" dirty="0">
                <a:solidFill>
                  <a:srgbClr val="1A63AF"/>
                </a:solidFill>
                <a:effectLst/>
                <a:highlight>
                  <a:srgbClr val="FFFFFF"/>
                </a:highlight>
                <a:latin typeface="Lato" panose="020F0502020204030203" pitchFamily="34" charset="0"/>
                <a:hlinkClick r:id="rId3"/>
              </a:rPr>
              <a:t>Reef 2050 Water Quality Improvement Plan 2017–2022</a:t>
            </a:r>
            <a:r>
              <a:rPr lang="en-AU" b="0" i="0" dirty="0">
                <a:solidFill>
                  <a:srgbClr val="000000"/>
                </a:solidFill>
                <a:effectLst/>
                <a:highlight>
                  <a:srgbClr val="FFFFFF"/>
                </a:highlight>
                <a:latin typeface="Lato" panose="020F0502020204030203" pitchFamily="34" charset="0"/>
              </a:rPr>
              <a:t> is a joint commitment of the Australian and Queensland governments.</a:t>
            </a:r>
          </a:p>
          <a:p>
            <a:pPr defTabSz="990752">
              <a:defRPr/>
            </a:pPr>
            <a:endParaRPr lang="en-AU" b="0" i="0" dirty="0">
              <a:solidFill>
                <a:srgbClr val="000000"/>
              </a:solidFill>
              <a:effectLst/>
              <a:highlight>
                <a:srgbClr val="FFFFFF"/>
              </a:highlight>
              <a:latin typeface="Lato" panose="020F0502020204030203" pitchFamily="34" charset="0"/>
            </a:endParaRPr>
          </a:p>
          <a:p>
            <a:pPr defTabSz="990752">
              <a:defRPr/>
            </a:pPr>
            <a:r>
              <a:rPr lang="en-AU" b="0" i="0" dirty="0">
                <a:solidFill>
                  <a:srgbClr val="000000"/>
                </a:solidFill>
                <a:effectLst/>
                <a:highlight>
                  <a:srgbClr val="FFFFFF"/>
                </a:highlight>
                <a:latin typeface="Lato" panose="020F0502020204030203" pitchFamily="34" charset="0"/>
              </a:rPr>
              <a:t>It seeks to improve the quality of water flowing from Reef catchments to the Great Barrier Reef.</a:t>
            </a:r>
          </a:p>
          <a:p>
            <a:pPr defTabSz="990752">
              <a:defRPr/>
            </a:pPr>
            <a:endParaRPr lang="en-US" b="0" dirty="0">
              <a:ea typeface="Calibri"/>
              <a:cs typeface="Calibri"/>
            </a:endParaRPr>
          </a:p>
          <a:p>
            <a:pPr defTabSz="990752">
              <a:defRPr/>
            </a:pPr>
            <a:r>
              <a:rPr lang="en-US" b="0" dirty="0">
                <a:ea typeface="Calibri"/>
                <a:cs typeface="Calibri"/>
              </a:rPr>
              <a:t>The </a:t>
            </a:r>
            <a:r>
              <a:rPr lang="en-US" b="1" dirty="0">
                <a:ea typeface="Calibri"/>
                <a:cs typeface="Calibri"/>
              </a:rPr>
              <a:t>Actions are to 2050, targets are 2025.</a:t>
            </a:r>
          </a:p>
          <a:p>
            <a:pPr defTabSz="990752">
              <a:defRPr/>
            </a:pPr>
            <a:endParaRPr lang="en-US" b="0" dirty="0">
              <a:ea typeface="Calibri"/>
              <a:cs typeface="Calibri"/>
            </a:endParaRPr>
          </a:p>
          <a:p>
            <a:pPr defTabSz="990752">
              <a:defRPr/>
            </a:pPr>
            <a:r>
              <a:rPr lang="en-US" b="0" dirty="0">
                <a:ea typeface="Calibri"/>
                <a:cs typeface="Calibri"/>
              </a:rPr>
              <a:t>At this point, I would like to introduce my colleague Maria Rosier, the Manager Reef Policy who will be presenting more on this aspect. </a:t>
            </a:r>
          </a:p>
          <a:p>
            <a:pPr defTabSz="990752">
              <a:defRPr/>
            </a:pPr>
            <a:endParaRPr lang="en-US" dirty="0">
              <a:ea typeface="Calibri"/>
              <a:cs typeface="Calibri"/>
            </a:endParaRPr>
          </a:p>
          <a:p>
            <a:pPr defTabSz="990752">
              <a:defRPr/>
            </a:pPr>
            <a:r>
              <a:rPr lang="en-US" dirty="0">
                <a:ea typeface="Calibri"/>
                <a:cs typeface="Calibri"/>
              </a:rPr>
              <a:t>The Reef 2050 WQ Improvement Plan sets some immediate targets, e.g. 2025.</a:t>
            </a:r>
          </a:p>
          <a:p>
            <a:pPr marL="171450" indent="-171450" defTabSz="990752">
              <a:buFont typeface="Arial" panose="020B0604020202020204" pitchFamily="34" charset="0"/>
              <a:buChar char="•"/>
              <a:defRPr/>
            </a:pPr>
            <a:r>
              <a:rPr lang="en-US" dirty="0">
                <a:ea typeface="Calibri"/>
                <a:cs typeface="Calibri"/>
              </a:rPr>
              <a:t>Human dimensions target is where we all work together</a:t>
            </a:r>
          </a:p>
          <a:p>
            <a:pPr marL="171450" indent="-171450" defTabSz="990752">
              <a:buFont typeface="Arial" panose="020B0604020202020204" pitchFamily="34" charset="0"/>
              <a:buChar char="•"/>
              <a:defRPr/>
            </a:pPr>
            <a:r>
              <a:rPr lang="en-US" i="1" dirty="0">
                <a:ea typeface="Calibri"/>
                <a:cs typeface="Calibri"/>
              </a:rPr>
              <a:t>Land and catchment targets where land based activities and stakeholders would be interested</a:t>
            </a:r>
          </a:p>
          <a:p>
            <a:pPr marL="171450" indent="-171450" defTabSz="990752">
              <a:buFont typeface="Arial" panose="020B0604020202020204" pitchFamily="34" charset="0"/>
              <a:buChar char="•"/>
              <a:defRPr/>
            </a:pPr>
            <a:r>
              <a:rPr lang="en-US" dirty="0">
                <a:ea typeface="Calibri"/>
                <a:cs typeface="Calibri"/>
              </a:rPr>
              <a:t>Water Quality targets are</a:t>
            </a:r>
            <a:r>
              <a:rPr lang="en-US" b="1" dirty="0">
                <a:ea typeface="Calibri"/>
                <a:cs typeface="Calibri"/>
              </a:rPr>
              <a:t> ecologically relevant targets </a:t>
            </a:r>
            <a:r>
              <a:rPr lang="en-US" dirty="0">
                <a:ea typeface="Calibri"/>
                <a:cs typeface="Calibri"/>
              </a:rPr>
              <a:t>of water health required for healthy reef ecosystems.</a:t>
            </a:r>
          </a:p>
          <a:p>
            <a:pPr marL="171450" indent="-171450" defTabSz="990752">
              <a:buFont typeface="Arial" panose="020B0604020202020204" pitchFamily="34" charset="0"/>
              <a:buChar char="•"/>
              <a:defRPr/>
            </a:pPr>
            <a:r>
              <a:rPr lang="en-US" dirty="0">
                <a:ea typeface="Calibri"/>
                <a:cs typeface="Calibri"/>
              </a:rPr>
              <a:t>In green are the objectives around coral, wetland and seagrass conditions, biodiversity etc.</a:t>
            </a:r>
          </a:p>
          <a:p>
            <a:pPr marL="171450" indent="-171450" defTabSz="990752">
              <a:buFont typeface="Arial" panose="020B0604020202020204" pitchFamily="34" charset="0"/>
              <a:buChar char="•"/>
              <a:defRPr/>
            </a:pPr>
            <a:endParaRPr lang="en-US" dirty="0">
              <a:ea typeface="Calibri"/>
              <a:cs typeface="Calibri"/>
            </a:endParaRPr>
          </a:p>
          <a:p>
            <a:pPr marL="171450" indent="-171450" defTabSz="990752">
              <a:buFont typeface="Arial" panose="020B0604020202020204" pitchFamily="34" charset="0"/>
              <a:buChar char="•"/>
              <a:defRPr/>
            </a:pPr>
            <a:endParaRPr lang="en-US" dirty="0">
              <a:ea typeface="Calibri"/>
              <a:cs typeface="Calibri"/>
            </a:endParaRPr>
          </a:p>
          <a:p>
            <a:pPr marL="171450" indent="-171450" defTabSz="990752">
              <a:buFont typeface="Arial" panose="020B0604020202020204" pitchFamily="34" charset="0"/>
              <a:buChar char="•"/>
              <a:defRPr/>
            </a:pPr>
            <a:endParaRPr lang="en-US" dirty="0">
              <a:ea typeface="Calibri"/>
              <a:cs typeface="Calibri"/>
            </a:endParaRPr>
          </a:p>
          <a:p>
            <a:pPr marL="171450" indent="-171450" defTabSz="990752">
              <a:buFont typeface="Arial" panose="020B0604020202020204" pitchFamily="34" charset="0"/>
              <a:buChar char="•"/>
              <a:defRPr/>
            </a:pPr>
            <a:endParaRPr lang="en-US" dirty="0">
              <a:ea typeface="Calibri"/>
              <a:cs typeface="Calibri"/>
            </a:endParaRPr>
          </a:p>
          <a:p>
            <a:pPr marL="171450" indent="-171450" defTabSz="990752">
              <a:buFont typeface="Arial" panose="020B0604020202020204" pitchFamily="34" charset="0"/>
              <a:buChar char="•"/>
              <a:defRPr/>
            </a:pPr>
            <a:endParaRPr lang="en-US" dirty="0">
              <a:ea typeface="Calibri"/>
              <a:cs typeface="Calibri"/>
            </a:endParaRPr>
          </a:p>
          <a:p>
            <a:pPr marL="0" indent="0" defTabSz="990752">
              <a:buFont typeface="Arial" panose="020B0604020202020204" pitchFamily="34" charset="0"/>
              <a:buNone/>
              <a:defRPr/>
            </a:pPr>
            <a:endParaRPr lang="en-US" dirty="0">
              <a:ea typeface="Calibri"/>
              <a:cs typeface="Calibri"/>
            </a:endParaRPr>
          </a:p>
          <a:p>
            <a:pPr defTabSz="990752">
              <a:defRPr/>
            </a:pPr>
            <a:r>
              <a:rPr lang="en-US" dirty="0">
                <a:ea typeface="Calibri"/>
                <a:cs typeface="Calibri"/>
              </a:rPr>
              <a:t>This slide was approved by the DDG DESI as part of the Reef Water Quality Report Card 2021 and 2022 Stakeholder pre brief was presented to Reef Stakeholders in late May 2024.</a:t>
            </a:r>
          </a:p>
          <a:p>
            <a:endParaRPr lang="en-AU" dirty="0"/>
          </a:p>
        </p:txBody>
      </p:sp>
      <p:sp>
        <p:nvSpPr>
          <p:cNvPr id="4" name="Slide Number Placeholder 3"/>
          <p:cNvSpPr>
            <a:spLocks noGrp="1"/>
          </p:cNvSpPr>
          <p:nvPr>
            <p:ph type="sldNum" sz="quarter" idx="5"/>
          </p:nvPr>
        </p:nvSpPr>
        <p:spPr/>
        <p:txBody>
          <a:bodyPr/>
          <a:lstStyle/>
          <a:p>
            <a:fld id="{BC8F50E7-C664-4671-BACA-916E31412012}" type="slidenum">
              <a:rPr lang="en-AU" smtClean="0"/>
              <a:t>3</a:t>
            </a:fld>
            <a:endParaRPr lang="en-AU"/>
          </a:p>
        </p:txBody>
      </p:sp>
    </p:spTree>
    <p:extLst>
      <p:ext uri="{BB962C8B-B14F-4D97-AF65-F5344CB8AC3E}">
        <p14:creationId xmlns:p14="http://schemas.microsoft.com/office/powerpoint/2010/main" val="2040923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B4A08643-C519-45E1-B947-5E666A5EA6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72EFA2A-C8DC-4CE5-B9D3-624631F07466}"/>
              </a:ext>
            </a:extLst>
          </p:cNvPr>
          <p:cNvSpPr>
            <a:spLocks noGrp="1"/>
          </p:cNvSpPr>
          <p:nvPr>
            <p:ph type="body" idx="1"/>
          </p:nvPr>
        </p:nvSpPr>
        <p:spPr/>
        <p:txBody>
          <a:bodyPr>
            <a:normAutofit/>
          </a:bodyPr>
          <a:lstStyle/>
          <a:p>
            <a:pPr>
              <a:defRPr/>
            </a:pPr>
            <a:r>
              <a:rPr lang="en-AU" sz="1100" dirty="0"/>
              <a:t>https://www.reefplan.qld.gov.au/tracking-progress/paddock-to-reef </a:t>
            </a:r>
          </a:p>
          <a:p>
            <a:pPr>
              <a:defRPr/>
            </a:pPr>
            <a:endParaRPr lang="en-AU" sz="1100" dirty="0"/>
          </a:p>
          <a:p>
            <a:pPr>
              <a:defRPr/>
            </a:pPr>
            <a:r>
              <a:rPr lang="en-AU" sz="1100" dirty="0"/>
              <a:t>Similar to the WQIP, the P2R Program </a:t>
            </a:r>
            <a:r>
              <a:rPr lang="en-AU" sz="1100" b="1" dirty="0"/>
              <a:t>measures and reports on progress towards the Reef WQIP targets, objectives and outcome.</a:t>
            </a:r>
          </a:p>
          <a:p>
            <a:pPr>
              <a:defRPr/>
            </a:pPr>
            <a:endParaRPr lang="en-AU" sz="1100" b="0" dirty="0"/>
          </a:p>
          <a:p>
            <a:pPr>
              <a:defRPr/>
            </a:pPr>
            <a:r>
              <a:rPr lang="en-AU" sz="1100" b="0" dirty="0"/>
              <a:t>It integrates modelling results and is based on </a:t>
            </a:r>
            <a:r>
              <a:rPr lang="en-AU" sz="1100" b="1" dirty="0"/>
              <a:t>adaptive management </a:t>
            </a:r>
            <a:r>
              <a:rPr lang="en-AU" sz="1100" b="0" dirty="0"/>
              <a:t>and </a:t>
            </a:r>
            <a:r>
              <a:rPr lang="en-AU" sz="1100" b="1" dirty="0"/>
              <a:t>continuous improvement</a:t>
            </a:r>
            <a:r>
              <a:rPr lang="en-AU" sz="1100" b="0" dirty="0"/>
              <a:t>.</a:t>
            </a:r>
          </a:p>
          <a:p>
            <a:pPr>
              <a:defRPr/>
            </a:pPr>
            <a:endParaRPr lang="en-AU" sz="1100" b="1" dirty="0"/>
          </a:p>
          <a:p>
            <a:pPr>
              <a:defRPr/>
            </a:pPr>
            <a:r>
              <a:rPr lang="en-AU" sz="1100" b="0" dirty="0"/>
              <a:t>Naturally, it is a multistakeholder </a:t>
            </a:r>
            <a:r>
              <a:rPr lang="en-AU" sz="1100" b="1" dirty="0"/>
              <a:t>collaboration involving governments, industry bodies, regional natural resource management bodies, landholders and research organisations.</a:t>
            </a:r>
          </a:p>
          <a:p>
            <a:pPr>
              <a:defRPr/>
            </a:pPr>
            <a:endParaRPr lang="en-AU" sz="1100" b="1" dirty="0"/>
          </a:p>
          <a:p>
            <a:pPr>
              <a:defRPr/>
            </a:pPr>
            <a:r>
              <a:rPr lang="en-AU" sz="1100" b="0" dirty="0"/>
              <a:t>Has continued to improve in terms of scope, methodology and application over the 10-year period of implementation. </a:t>
            </a:r>
          </a:p>
          <a:p>
            <a:pPr>
              <a:defRPr/>
            </a:pPr>
            <a:endParaRPr lang="en-AU" sz="11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t>It features a strong </a:t>
            </a:r>
            <a:r>
              <a:rPr lang="en-AU" sz="2400" b="1" dirty="0"/>
              <a:t>management–science interaction</a:t>
            </a:r>
            <a:r>
              <a:rPr lang="en-AU" sz="2400" dirty="0"/>
              <a:t>.</a:t>
            </a:r>
          </a:p>
          <a:p>
            <a:pPr>
              <a:defRPr/>
            </a:pPr>
            <a:endParaRPr lang="en-AU" sz="1100" b="0" dirty="0"/>
          </a:p>
          <a:p>
            <a:pPr>
              <a:defRPr/>
            </a:pPr>
            <a:endParaRPr lang="en-AU" sz="1100" dirty="0"/>
          </a:p>
          <a:p>
            <a:pPr marL="309610" indent="-309610">
              <a:buFontTx/>
              <a:buChar char="-"/>
              <a:defRPr/>
            </a:pPr>
            <a:endParaRPr lang="en-AU" sz="1100" dirty="0"/>
          </a:p>
        </p:txBody>
      </p:sp>
      <p:sp>
        <p:nvSpPr>
          <p:cNvPr id="30724" name="Slide Number Placeholder 3">
            <a:extLst>
              <a:ext uri="{FF2B5EF4-FFF2-40B4-BE49-F238E27FC236}">
                <a16:creationId xmlns:a16="http://schemas.microsoft.com/office/drawing/2014/main" id="{B3C26529-E45B-443B-AB9C-87E3D013D0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04986" indent="-309610">
              <a:spcBef>
                <a:spcPct val="30000"/>
              </a:spcBef>
              <a:defRPr sz="1300">
                <a:solidFill>
                  <a:schemeClr val="tx1"/>
                </a:solidFill>
                <a:latin typeface="Calibri" panose="020F0502020204030204" pitchFamily="34" charset="0"/>
              </a:defRPr>
            </a:lvl2pPr>
            <a:lvl3pPr marL="1238441" indent="-247688">
              <a:spcBef>
                <a:spcPct val="30000"/>
              </a:spcBef>
              <a:defRPr sz="1300">
                <a:solidFill>
                  <a:schemeClr val="tx1"/>
                </a:solidFill>
                <a:latin typeface="Calibri" panose="020F0502020204030204" pitchFamily="34" charset="0"/>
              </a:defRPr>
            </a:lvl3pPr>
            <a:lvl4pPr marL="1733817" indent="-247688">
              <a:spcBef>
                <a:spcPct val="30000"/>
              </a:spcBef>
              <a:defRPr sz="1300">
                <a:solidFill>
                  <a:schemeClr val="tx1"/>
                </a:solidFill>
                <a:latin typeface="Calibri" panose="020F0502020204030204" pitchFamily="34" charset="0"/>
              </a:defRPr>
            </a:lvl4pPr>
            <a:lvl5pPr marL="2229193" indent="-247688">
              <a:spcBef>
                <a:spcPct val="30000"/>
              </a:spcBef>
              <a:defRPr sz="1300">
                <a:solidFill>
                  <a:schemeClr val="tx1"/>
                </a:solidFill>
                <a:latin typeface="Calibri" panose="020F0502020204030204" pitchFamily="34" charset="0"/>
              </a:defRPr>
            </a:lvl5pPr>
            <a:lvl6pPr marL="2724569" indent="-247688" eaLnBrk="0" fontAlgn="base" hangingPunct="0">
              <a:spcBef>
                <a:spcPct val="30000"/>
              </a:spcBef>
              <a:spcAft>
                <a:spcPct val="0"/>
              </a:spcAft>
              <a:defRPr sz="1300">
                <a:solidFill>
                  <a:schemeClr val="tx1"/>
                </a:solidFill>
                <a:latin typeface="Calibri" panose="020F0502020204030204" pitchFamily="34" charset="0"/>
              </a:defRPr>
            </a:lvl6pPr>
            <a:lvl7pPr marL="3219945" indent="-247688" eaLnBrk="0" fontAlgn="base" hangingPunct="0">
              <a:spcBef>
                <a:spcPct val="30000"/>
              </a:spcBef>
              <a:spcAft>
                <a:spcPct val="0"/>
              </a:spcAft>
              <a:defRPr sz="1300">
                <a:solidFill>
                  <a:schemeClr val="tx1"/>
                </a:solidFill>
                <a:latin typeface="Calibri" panose="020F0502020204030204" pitchFamily="34" charset="0"/>
              </a:defRPr>
            </a:lvl7pPr>
            <a:lvl8pPr marL="3715322" indent="-247688" eaLnBrk="0" fontAlgn="base" hangingPunct="0">
              <a:spcBef>
                <a:spcPct val="30000"/>
              </a:spcBef>
              <a:spcAft>
                <a:spcPct val="0"/>
              </a:spcAft>
              <a:defRPr sz="1300">
                <a:solidFill>
                  <a:schemeClr val="tx1"/>
                </a:solidFill>
                <a:latin typeface="Calibri" panose="020F0502020204030204" pitchFamily="34" charset="0"/>
              </a:defRPr>
            </a:lvl8pPr>
            <a:lvl9pPr marL="4210698" indent="-247688"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438E960-1430-4EF0-BF06-62128D47524F}" type="slidenum">
              <a:rPr lang="en-AU" altLang="en-US" smtClean="0">
                <a:solidFill>
                  <a:srgbClr val="000000"/>
                </a:solidFill>
              </a:rPr>
              <a:pPr>
                <a:spcBef>
                  <a:spcPct val="0"/>
                </a:spcBef>
              </a:pPr>
              <a:t>4</a:t>
            </a:fld>
            <a:endParaRPr lang="en-AU" altLang="en-US">
              <a:solidFill>
                <a:srgbClr val="000000"/>
              </a:solidFill>
            </a:endParaRPr>
          </a:p>
        </p:txBody>
      </p:sp>
    </p:spTree>
    <p:extLst>
      <p:ext uri="{BB962C8B-B14F-4D97-AF65-F5344CB8AC3E}">
        <p14:creationId xmlns:p14="http://schemas.microsoft.com/office/powerpoint/2010/main" val="1222616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E2223ABB-0ACF-45C6-909B-1DD1472CFC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66E0677F-F9C0-4B49-8680-B858228A71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sz="1100" dirty="0"/>
              <a:t>https://www.reefplan.qld.gov.au/tracking-progress/paddock-to-reef </a:t>
            </a:r>
          </a:p>
          <a:p>
            <a:endParaRPr lang="en-AU" altLang="en-US" sz="1100" dirty="0"/>
          </a:p>
          <a:p>
            <a:r>
              <a:rPr lang="en-AU" altLang="en-US" sz="1100" dirty="0"/>
              <a:t>The Program uses multiple lines of evidence to report against the Reef 2050 WQIP targets and support program evaluation. </a:t>
            </a:r>
          </a:p>
          <a:p>
            <a:endParaRPr lang="en-AU" altLang="en-US" sz="1100" dirty="0"/>
          </a:p>
          <a:p>
            <a:r>
              <a:rPr lang="en-AU" altLang="en-US" sz="1100" dirty="0"/>
              <a:t>It adopts a combined monitoring and modelling approach across:</a:t>
            </a:r>
          </a:p>
          <a:p>
            <a:pPr marL="171450" indent="-171450">
              <a:buFont typeface="Arial" panose="020B0604020202020204" pitchFamily="34" charset="0"/>
              <a:buChar char="•"/>
            </a:pPr>
            <a:r>
              <a:rPr lang="en-AU" altLang="en-US" sz="1100" dirty="0"/>
              <a:t>a range of attributes and </a:t>
            </a:r>
          </a:p>
          <a:p>
            <a:pPr marL="171450" indent="-171450">
              <a:buFont typeface="Arial" panose="020B0604020202020204" pitchFamily="34" charset="0"/>
              <a:buChar char="•"/>
            </a:pPr>
            <a:r>
              <a:rPr lang="en-AU" altLang="en-US" sz="1100" dirty="0"/>
              <a:t>at a range of scales across the Great Barrier Reef catchments including paddock, sub-catchment, catchment, regional and Great Barrier Reef-wide. </a:t>
            </a:r>
          </a:p>
          <a:p>
            <a:pPr marL="0" indent="0">
              <a:buFont typeface="Arial" panose="020B0604020202020204" pitchFamily="34" charset="0"/>
              <a:buNone/>
            </a:pPr>
            <a:endParaRPr lang="en-AU" altLang="en-US" sz="1100" dirty="0"/>
          </a:p>
          <a:p>
            <a:pPr marL="0" indent="0">
              <a:buFont typeface="Arial" panose="020B0604020202020204" pitchFamily="34" charset="0"/>
              <a:buNone/>
            </a:pPr>
            <a:r>
              <a:rPr lang="en-AU" altLang="en-US" sz="1100" dirty="0"/>
              <a:t>In line with the Reef 2050 WQIP overarching framework, the Program evaluates:</a:t>
            </a:r>
          </a:p>
          <a:p>
            <a:pPr marL="171450" indent="-171450">
              <a:buFont typeface="Arial" panose="020B0604020202020204" pitchFamily="34" charset="0"/>
              <a:buChar char="•"/>
            </a:pPr>
            <a:r>
              <a:rPr lang="en-AU" altLang="en-US" sz="1100" dirty="0"/>
              <a:t>Management practice adoption</a:t>
            </a:r>
          </a:p>
          <a:p>
            <a:pPr marL="171450" indent="-171450">
              <a:buFont typeface="Arial" panose="020B0604020202020204" pitchFamily="34" charset="0"/>
              <a:buChar char="•"/>
            </a:pPr>
            <a:r>
              <a:rPr lang="en-AU" altLang="en-US" sz="1100" dirty="0"/>
              <a:t>Management practice effectiveness (in terms of water quality benefits and economic outcomes)</a:t>
            </a:r>
          </a:p>
          <a:p>
            <a:pPr marL="171450" indent="-171450">
              <a:buFont typeface="Arial" panose="020B0604020202020204" pitchFamily="34" charset="0"/>
              <a:buChar char="•"/>
            </a:pPr>
            <a:r>
              <a:rPr lang="en-AU" altLang="en-US" sz="1100" dirty="0"/>
              <a:t>Catchment condition pollutant runoff and </a:t>
            </a:r>
          </a:p>
          <a:p>
            <a:pPr marL="171450" indent="-171450">
              <a:buFont typeface="Arial" panose="020B0604020202020204" pitchFamily="34" charset="0"/>
              <a:buChar char="•"/>
            </a:pPr>
            <a:r>
              <a:rPr lang="en-AU" altLang="en-US" sz="1100" dirty="0"/>
              <a:t>Marine conditions.</a:t>
            </a:r>
          </a:p>
          <a:p>
            <a:pPr marL="171450" indent="-171450">
              <a:buFont typeface="Arial" panose="020B0604020202020204" pitchFamily="34" charset="0"/>
              <a:buChar char="•"/>
            </a:pPr>
            <a:endParaRPr lang="en-AU" altLang="en-US" sz="1100" dirty="0"/>
          </a:p>
          <a:p>
            <a:r>
              <a:rPr lang="en-AU" altLang="en-US" sz="1100" dirty="0"/>
              <a:t>The program areas are inter-linked and integrated through a common assessment and reporting framework, and are outlined on the next slide with the main program themes.</a:t>
            </a:r>
          </a:p>
        </p:txBody>
      </p:sp>
      <p:sp>
        <p:nvSpPr>
          <p:cNvPr id="32772" name="Slide Number Placeholder 3">
            <a:extLst>
              <a:ext uri="{FF2B5EF4-FFF2-40B4-BE49-F238E27FC236}">
                <a16:creationId xmlns:a16="http://schemas.microsoft.com/office/drawing/2014/main" id="{C8AF3477-F51C-4D9B-BFCB-5F704F4653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804986" indent="-309610">
              <a:defRPr>
                <a:solidFill>
                  <a:schemeClr val="tx1"/>
                </a:solidFill>
                <a:latin typeface="Calibri" panose="020F0502020204030204" pitchFamily="34" charset="0"/>
              </a:defRPr>
            </a:lvl2pPr>
            <a:lvl3pPr marL="1238441" indent="-247688">
              <a:defRPr>
                <a:solidFill>
                  <a:schemeClr val="tx1"/>
                </a:solidFill>
                <a:latin typeface="Calibri" panose="020F0502020204030204" pitchFamily="34" charset="0"/>
              </a:defRPr>
            </a:lvl3pPr>
            <a:lvl4pPr marL="1733817" indent="-247688">
              <a:defRPr>
                <a:solidFill>
                  <a:schemeClr val="tx1"/>
                </a:solidFill>
                <a:latin typeface="Calibri" panose="020F0502020204030204" pitchFamily="34" charset="0"/>
              </a:defRPr>
            </a:lvl4pPr>
            <a:lvl5pPr marL="2229193" indent="-247688">
              <a:defRPr>
                <a:solidFill>
                  <a:schemeClr val="tx1"/>
                </a:solidFill>
                <a:latin typeface="Calibri" panose="020F0502020204030204" pitchFamily="34" charset="0"/>
              </a:defRPr>
            </a:lvl5pPr>
            <a:lvl6pPr marL="2724569" indent="-247688" eaLnBrk="0" fontAlgn="base" hangingPunct="0">
              <a:spcBef>
                <a:spcPct val="0"/>
              </a:spcBef>
              <a:spcAft>
                <a:spcPct val="0"/>
              </a:spcAft>
              <a:defRPr>
                <a:solidFill>
                  <a:schemeClr val="tx1"/>
                </a:solidFill>
                <a:latin typeface="Calibri" panose="020F0502020204030204" pitchFamily="34" charset="0"/>
              </a:defRPr>
            </a:lvl6pPr>
            <a:lvl7pPr marL="3219945" indent="-247688" eaLnBrk="0" fontAlgn="base" hangingPunct="0">
              <a:spcBef>
                <a:spcPct val="0"/>
              </a:spcBef>
              <a:spcAft>
                <a:spcPct val="0"/>
              </a:spcAft>
              <a:defRPr>
                <a:solidFill>
                  <a:schemeClr val="tx1"/>
                </a:solidFill>
                <a:latin typeface="Calibri" panose="020F0502020204030204" pitchFamily="34" charset="0"/>
              </a:defRPr>
            </a:lvl7pPr>
            <a:lvl8pPr marL="3715322" indent="-247688" eaLnBrk="0" fontAlgn="base" hangingPunct="0">
              <a:spcBef>
                <a:spcPct val="0"/>
              </a:spcBef>
              <a:spcAft>
                <a:spcPct val="0"/>
              </a:spcAft>
              <a:defRPr>
                <a:solidFill>
                  <a:schemeClr val="tx1"/>
                </a:solidFill>
                <a:latin typeface="Calibri" panose="020F0502020204030204" pitchFamily="34" charset="0"/>
              </a:defRPr>
            </a:lvl8pPr>
            <a:lvl9pPr marL="4210698" indent="-247688" eaLnBrk="0" fontAlgn="base" hangingPunct="0">
              <a:spcBef>
                <a:spcPct val="0"/>
              </a:spcBef>
              <a:spcAft>
                <a:spcPct val="0"/>
              </a:spcAft>
              <a:defRPr>
                <a:solidFill>
                  <a:schemeClr val="tx1"/>
                </a:solidFill>
                <a:latin typeface="Calibri" panose="020F0502020204030204" pitchFamily="34" charset="0"/>
              </a:defRPr>
            </a:lvl9pPr>
          </a:lstStyle>
          <a:p>
            <a:fld id="{CDB5673D-BD45-4216-B2C0-E08931B82028}" type="slidenum">
              <a:rPr lang="en-AU" altLang="en-US" smtClean="0"/>
              <a:pPr/>
              <a:t>5</a:t>
            </a:fld>
            <a:endParaRPr lang="en-AU" altLang="en-US"/>
          </a:p>
        </p:txBody>
      </p:sp>
    </p:spTree>
    <p:extLst>
      <p:ext uri="{BB962C8B-B14F-4D97-AF65-F5344CB8AC3E}">
        <p14:creationId xmlns:p14="http://schemas.microsoft.com/office/powerpoint/2010/main" val="4010500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endParaRPr lang="en-US" dirty="0">
              <a:ea typeface="Calibri"/>
              <a:cs typeface="Calibri"/>
            </a:endParaRPr>
          </a:p>
          <a:p>
            <a:pPr defTabSz="990752">
              <a:defRPr/>
            </a:pPr>
            <a:r>
              <a:rPr lang="en-US" dirty="0">
                <a:ea typeface="Calibri"/>
                <a:cs typeface="Calibri"/>
              </a:rPr>
              <a:t>Due to the vast area of the GBR catchment, we report findings by regions, of which we have 6.</a:t>
            </a:r>
          </a:p>
          <a:p>
            <a:pPr defTabSz="990752">
              <a:defRPr/>
            </a:pPr>
            <a:endParaRPr lang="en-US" dirty="0">
              <a:ea typeface="Calibri"/>
              <a:cs typeface="Calibri"/>
            </a:endParaRPr>
          </a:p>
          <a:p>
            <a:pPr defTabSz="990752">
              <a:defRPr/>
            </a:pPr>
            <a:r>
              <a:rPr lang="en-US" dirty="0">
                <a:ea typeface="Calibri"/>
                <a:cs typeface="Calibri"/>
              </a:rPr>
              <a:t>The 6 natural resource management regions can be further divided into:</a:t>
            </a:r>
          </a:p>
          <a:p>
            <a:pPr marL="171450" indent="-171450" defTabSz="990752">
              <a:buFont typeface="Arial" panose="020B0604020202020204" pitchFamily="34" charset="0"/>
              <a:buChar char="•"/>
              <a:defRPr/>
            </a:pPr>
            <a:r>
              <a:rPr lang="en-US" dirty="0">
                <a:ea typeface="Calibri"/>
                <a:cs typeface="Calibri"/>
              </a:rPr>
              <a:t>35 catchments and </a:t>
            </a:r>
          </a:p>
          <a:p>
            <a:pPr marL="171450" indent="-171450" defTabSz="990752">
              <a:buFont typeface="Arial" panose="020B0604020202020204" pitchFamily="34" charset="0"/>
              <a:buChar char="•"/>
              <a:defRPr/>
            </a:pPr>
            <a:r>
              <a:rPr lang="en-US" dirty="0">
                <a:ea typeface="Calibri"/>
                <a:cs typeface="Calibri"/>
              </a:rPr>
              <a:t>47 management units (including major sub-catchments)</a:t>
            </a: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r>
              <a:rPr lang="en-US" dirty="0">
                <a:ea typeface="Calibri"/>
                <a:cs typeface="Calibri"/>
              </a:rPr>
              <a:t>This slide was approved by the DDG DESI as part of the Reef Water Quality Report Card 2021 and 2022 Stakeholder pre brief was presented to Reef Stakeholders in late June 2024.</a:t>
            </a:r>
          </a:p>
          <a:p>
            <a:endParaRPr lang="en-AU" dirty="0"/>
          </a:p>
        </p:txBody>
      </p:sp>
      <p:sp>
        <p:nvSpPr>
          <p:cNvPr id="4" name="Slide Number Placeholder 3"/>
          <p:cNvSpPr>
            <a:spLocks noGrp="1"/>
          </p:cNvSpPr>
          <p:nvPr>
            <p:ph type="sldNum" sz="quarter" idx="5"/>
          </p:nvPr>
        </p:nvSpPr>
        <p:spPr/>
        <p:txBody>
          <a:bodyPr/>
          <a:lstStyle/>
          <a:p>
            <a:fld id="{BC8F50E7-C664-4671-BACA-916E31412012}" type="slidenum">
              <a:rPr lang="en-AU" smtClean="0"/>
              <a:t>6</a:t>
            </a:fld>
            <a:endParaRPr lang="en-AU"/>
          </a:p>
        </p:txBody>
      </p:sp>
    </p:spTree>
    <p:extLst>
      <p:ext uri="{BB962C8B-B14F-4D97-AF65-F5344CB8AC3E}">
        <p14:creationId xmlns:p14="http://schemas.microsoft.com/office/powerpoint/2010/main" val="3240746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US" dirty="0">
                <a:ea typeface="Calibri"/>
                <a:cs typeface="Calibri"/>
              </a:rPr>
              <a:t>Due to the size of the GBR Region, the Reef Water Quality Report Card is produced as an interactive web-based product.</a:t>
            </a:r>
          </a:p>
          <a:p>
            <a:pPr defTabSz="990752">
              <a:defRPr/>
            </a:pPr>
            <a:endParaRPr lang="en-US" dirty="0">
              <a:ea typeface="Calibri"/>
              <a:cs typeface="Calibri"/>
            </a:endParaRPr>
          </a:p>
          <a:p>
            <a:pPr defTabSz="990752">
              <a:defRPr/>
            </a:pPr>
            <a:r>
              <a:rPr lang="en-US" dirty="0">
                <a:ea typeface="Calibri"/>
                <a:cs typeface="Calibri"/>
              </a:rPr>
              <a:t>The present Report Card shows progress towards the </a:t>
            </a:r>
            <a:r>
              <a:rPr lang="en-AU" sz="1200" dirty="0"/>
              <a:t>Reef Water Quality Improvement Plan targets and objectives to </a:t>
            </a:r>
            <a:r>
              <a:rPr lang="en-AU" sz="1200" b="1" dirty="0">
                <a:solidFill>
                  <a:srgbClr val="0070C0"/>
                </a:solidFill>
              </a:rPr>
              <a:t>June 2022. </a:t>
            </a:r>
          </a:p>
          <a:p>
            <a:pPr defTabSz="990752">
              <a:defRPr/>
            </a:pPr>
            <a:endParaRPr lang="en-AU" sz="1200" b="1" dirty="0">
              <a:solidFill>
                <a:srgbClr val="0070C0"/>
              </a:solidFill>
              <a:ea typeface="Calibri"/>
              <a:cs typeface="Calibri"/>
            </a:endParaRPr>
          </a:p>
          <a:p>
            <a:pPr marL="0" marR="0" lvl="0" indent="0" algn="l" defTabSz="990752" rtl="0" eaLnBrk="1" fontAlgn="auto" latinLnBrk="0" hangingPunct="1">
              <a:lnSpc>
                <a:spcPct val="100000"/>
              </a:lnSpc>
              <a:spcBef>
                <a:spcPts val="0"/>
              </a:spcBef>
              <a:spcAft>
                <a:spcPts val="0"/>
              </a:spcAft>
              <a:buClrTx/>
              <a:buSzTx/>
              <a:buFontTx/>
              <a:buNone/>
              <a:tabLst/>
              <a:defRPr/>
            </a:pPr>
            <a:r>
              <a:rPr lang="en-AU" sz="1200" dirty="0"/>
              <a:t>It takes approximately 18 months to prepare a report card from the end of the data period that it is reporting on. </a:t>
            </a:r>
            <a:r>
              <a:rPr lang="en-US" dirty="0">
                <a:ea typeface="Calibri"/>
                <a:cs typeface="Calibri"/>
              </a:rPr>
              <a:t>Modelling alone takes 6 months to complete.</a:t>
            </a:r>
          </a:p>
          <a:p>
            <a:pPr defTabSz="990752">
              <a:defRPr/>
            </a:pPr>
            <a:endParaRPr lang="en-US" dirty="0">
              <a:ea typeface="Calibri"/>
              <a:cs typeface="Calibri"/>
            </a:endParaRPr>
          </a:p>
          <a:p>
            <a:pPr marL="0" marR="0" lvl="0" indent="0" algn="l" defTabSz="990752" rtl="0" eaLnBrk="1" fontAlgn="auto" latinLnBrk="0" hangingPunct="1">
              <a:lnSpc>
                <a:spcPct val="100000"/>
              </a:lnSpc>
              <a:spcBef>
                <a:spcPts val="0"/>
              </a:spcBef>
              <a:spcAft>
                <a:spcPts val="0"/>
              </a:spcAft>
              <a:buClrTx/>
              <a:buSzTx/>
              <a:buFontTx/>
              <a:buNone/>
              <a:tabLst/>
              <a:defRPr/>
            </a:pPr>
            <a:r>
              <a:rPr lang="en-AU" sz="1200" dirty="0"/>
              <a:t>In the next slides, Rob Hunt will give a through a ‘walk-through’ of the interactive report card. I will walk us through what is on Reef water quality report card website.</a:t>
            </a:r>
          </a:p>
          <a:p>
            <a:pPr marL="0" marR="0" lvl="0" indent="0" algn="l" defTabSz="990752"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990752" rtl="0" eaLnBrk="1" fontAlgn="auto" latinLnBrk="0" hangingPunct="1">
              <a:lnSpc>
                <a:spcPct val="100000"/>
              </a:lnSpc>
              <a:spcBef>
                <a:spcPts val="0"/>
              </a:spcBef>
              <a:spcAft>
                <a:spcPts val="0"/>
              </a:spcAft>
              <a:buClrTx/>
              <a:buSzTx/>
              <a:buFontTx/>
              <a:buNone/>
              <a:tabLst/>
              <a:defRPr/>
            </a:pPr>
            <a:r>
              <a:rPr lang="en-AU" sz="1200" dirty="0"/>
              <a:t>The Report Card uses </a:t>
            </a:r>
            <a:r>
              <a:rPr lang="en-AU" sz="1200" dirty="0">
                <a:solidFill>
                  <a:srgbClr val="0070C0"/>
                </a:solidFill>
              </a:rPr>
              <a:t>a standardised five-point scoring system </a:t>
            </a:r>
            <a:r>
              <a:rPr lang="en-AU" sz="1200" dirty="0"/>
              <a:t>(</a:t>
            </a:r>
            <a:r>
              <a:rPr lang="en-AU" sz="1200" b="1" dirty="0">
                <a:solidFill>
                  <a:srgbClr val="00B050"/>
                </a:solidFill>
              </a:rPr>
              <a:t>A-very good</a:t>
            </a:r>
            <a:r>
              <a:rPr lang="en-AU" sz="1200" dirty="0"/>
              <a:t>, </a:t>
            </a:r>
            <a:r>
              <a:rPr lang="en-AU" sz="1200" b="1" dirty="0">
                <a:solidFill>
                  <a:srgbClr val="92D050"/>
                </a:solidFill>
              </a:rPr>
              <a:t>B-good</a:t>
            </a:r>
            <a:r>
              <a:rPr lang="en-AU" sz="1200" dirty="0"/>
              <a:t>, </a:t>
            </a:r>
            <a:r>
              <a:rPr lang="en-AU" sz="1200" b="1" dirty="0">
                <a:solidFill>
                  <a:srgbClr val="FFCC00"/>
                </a:solidFill>
              </a:rPr>
              <a:t>C-moderate</a:t>
            </a:r>
            <a:r>
              <a:rPr lang="en-AU" sz="1200" dirty="0"/>
              <a:t>, </a:t>
            </a:r>
            <a:r>
              <a:rPr lang="en-AU" sz="1200" b="1" dirty="0">
                <a:solidFill>
                  <a:schemeClr val="accent2"/>
                </a:solidFill>
              </a:rPr>
              <a:t>D-poor</a:t>
            </a:r>
            <a:r>
              <a:rPr lang="en-AU" sz="1200" dirty="0"/>
              <a:t>, </a:t>
            </a:r>
            <a:r>
              <a:rPr lang="en-AU" sz="1200" b="1" dirty="0">
                <a:solidFill>
                  <a:srgbClr val="FF0000"/>
                </a:solidFill>
              </a:rPr>
              <a:t>E-very poor</a:t>
            </a:r>
            <a:r>
              <a:rPr lang="en-AU" sz="1200" dirty="0"/>
              <a:t>) to assess progress towards the water quality and catchment management targets and inshore marine and wetland condition objectives. </a:t>
            </a:r>
          </a:p>
          <a:p>
            <a:pPr defTabSz="990752">
              <a:defRPr/>
            </a:pPr>
            <a:endParaRPr lang="en-US" dirty="0">
              <a:ea typeface="Calibri"/>
              <a:cs typeface="Calibri"/>
            </a:endParaRPr>
          </a:p>
          <a:p>
            <a:pPr defTabSz="990752">
              <a:defRPr/>
            </a:pPr>
            <a:endParaRPr lang="en-US" dirty="0">
              <a:ea typeface="Calibri"/>
              <a:cs typeface="Calibri"/>
            </a:endParaRPr>
          </a:p>
          <a:p>
            <a:pPr marL="0" marR="0" lvl="0" indent="0" algn="l" defTabSz="990752"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Calibri" panose="020F0502020204030204" pitchFamily="34" charset="0"/>
                <a:cs typeface="Times New Roman" panose="02020603050405020304" pitchFamily="18" charset="0"/>
              </a:rPr>
              <a:t>Scores for the water quality targets are based on the </a:t>
            </a:r>
            <a:r>
              <a:rPr lang="en-AU" sz="12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minimum annual reductions </a:t>
            </a:r>
            <a:r>
              <a:rPr lang="en-AU" sz="1200" dirty="0">
                <a:effectLst/>
                <a:latin typeface="Calibri" panose="020F0502020204030204" pitchFamily="34" charset="0"/>
                <a:ea typeface="Calibri" panose="020F0502020204030204" pitchFamily="34" charset="0"/>
                <a:cs typeface="Times New Roman" panose="02020603050405020304" pitchFamily="18" charset="0"/>
              </a:rPr>
              <a:t>required to achieve the 2025 targets. </a:t>
            </a:r>
          </a:p>
          <a:p>
            <a:pPr marL="0" marR="0" lvl="0" indent="0" algn="l" defTabSz="990752" rtl="0" eaLnBrk="1" fontAlgn="auto" latinLnBrk="0" hangingPunct="1">
              <a:lnSpc>
                <a:spcPct val="100000"/>
              </a:lnSpc>
              <a:spcBef>
                <a:spcPts val="0"/>
              </a:spcBef>
              <a:spcAft>
                <a:spcPts val="0"/>
              </a:spcAft>
              <a:buClrTx/>
              <a:buSzTx/>
              <a:buFontTx/>
              <a:buNone/>
              <a:tabLst/>
              <a:defRPr/>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90752" rtl="0" eaLnBrk="1" fontAlgn="auto" latinLnBrk="0" hangingPunct="1">
              <a:lnSpc>
                <a:spcPct val="100000"/>
              </a:lnSpc>
              <a:spcBef>
                <a:spcPts val="0"/>
              </a:spcBef>
              <a:spcAft>
                <a:spcPts val="0"/>
              </a:spcAft>
              <a:buClrTx/>
              <a:buSzTx/>
              <a:buFontTx/>
              <a:buNone/>
              <a:tabLst/>
              <a:defRPr/>
            </a:pPr>
            <a:r>
              <a:rPr lang="en-AU" sz="1200" dirty="0">
                <a:effectLst/>
                <a:latin typeface="Calibri" panose="020F0502020204030204" pitchFamily="34" charset="0"/>
                <a:ea typeface="Calibri" panose="020F0502020204030204" pitchFamily="34" charset="0"/>
                <a:cs typeface="Times New Roman" panose="02020603050405020304" pitchFamily="18" charset="0"/>
              </a:rPr>
              <a:t>The </a:t>
            </a:r>
            <a:r>
              <a:rPr lang="en-AU" sz="1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cumulative progress since 2009 </a:t>
            </a:r>
            <a:r>
              <a:rPr lang="en-AU" sz="1200" dirty="0">
                <a:effectLst/>
                <a:latin typeface="Calibri" panose="020F0502020204030204" pitchFamily="34" charset="0"/>
                <a:ea typeface="Calibri" panose="020F0502020204030204" pitchFamily="34" charset="0"/>
                <a:cs typeface="Times New Roman" panose="02020603050405020304" pitchFamily="18" charset="0"/>
              </a:rPr>
              <a:t>is also shown for context</a:t>
            </a:r>
            <a:r>
              <a:rPr lang="en-AU" sz="1050" dirty="0">
                <a:effectLst/>
                <a:latin typeface="Calibri" panose="020F0502020204030204" pitchFamily="34" charset="0"/>
                <a:ea typeface="Calibri" panose="020F0502020204030204" pitchFamily="34" charset="0"/>
                <a:cs typeface="Times New Roman" panose="02020603050405020304" pitchFamily="18" charset="0"/>
              </a:rPr>
              <a:t>.</a:t>
            </a:r>
            <a:endParaRPr lang="en-AU" dirty="0"/>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r>
              <a:rPr lang="en-US" dirty="0">
                <a:ea typeface="Calibri"/>
                <a:cs typeface="Calibri"/>
              </a:rPr>
              <a:t>This slide was approved by the DDG DESI as part of the Reef Water Quality Report Card 2021 and 2022 Stakeholder pre brief was presented to Reef Stakeholders in late May 2024.</a:t>
            </a:r>
          </a:p>
          <a:p>
            <a:endParaRPr lang="en-AU" dirty="0"/>
          </a:p>
        </p:txBody>
      </p:sp>
      <p:sp>
        <p:nvSpPr>
          <p:cNvPr id="4" name="Slide Number Placeholder 3"/>
          <p:cNvSpPr>
            <a:spLocks noGrp="1"/>
          </p:cNvSpPr>
          <p:nvPr>
            <p:ph type="sldNum" sz="quarter" idx="5"/>
          </p:nvPr>
        </p:nvSpPr>
        <p:spPr/>
        <p:txBody>
          <a:bodyPr/>
          <a:lstStyle/>
          <a:p>
            <a:fld id="{BC8F50E7-C664-4671-BACA-916E31412012}" type="slidenum">
              <a:rPr lang="en-AU" smtClean="0"/>
              <a:t>7</a:t>
            </a:fld>
            <a:endParaRPr lang="en-AU"/>
          </a:p>
        </p:txBody>
      </p:sp>
    </p:spTree>
    <p:extLst>
      <p:ext uri="{BB962C8B-B14F-4D97-AF65-F5344CB8AC3E}">
        <p14:creationId xmlns:p14="http://schemas.microsoft.com/office/powerpoint/2010/main" val="2511432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990752">
              <a:buFont typeface="Arial" panose="020B0604020202020204" pitchFamily="34" charset="0"/>
              <a:buChar char="•"/>
              <a:defRPr/>
            </a:pPr>
            <a:r>
              <a:rPr lang="en-AU" altLang="en-US" sz="1300" dirty="0"/>
              <a:t>Starting in 2009, there have been 11 report cards</a:t>
            </a:r>
          </a:p>
          <a:p>
            <a:pPr marL="285750" indent="-285750" defTabSz="990752">
              <a:buFont typeface="Arial" panose="020B0604020202020204" pitchFamily="34" charset="0"/>
              <a:buChar char="•"/>
              <a:defRPr/>
            </a:pPr>
            <a:endParaRPr lang="en-AU" altLang="en-US" sz="1300" dirty="0"/>
          </a:p>
          <a:p>
            <a:pPr marL="285750" indent="-285750" defTabSz="990752">
              <a:buFont typeface="Arial" panose="020B0604020202020204" pitchFamily="34" charset="0"/>
              <a:buChar char="•"/>
              <a:defRPr/>
            </a:pPr>
            <a:r>
              <a:rPr lang="en-AU" altLang="en-US" sz="1300" dirty="0"/>
              <a:t>Since 2017, the switch was made to interactive online delivery.</a:t>
            </a:r>
          </a:p>
          <a:p>
            <a:pPr marL="285750" indent="-285750" defTabSz="990752">
              <a:buFont typeface="Arial" panose="020B0604020202020204" pitchFamily="34" charset="0"/>
              <a:buChar char="•"/>
              <a:defRPr/>
            </a:pPr>
            <a:endParaRPr lang="en-AU" altLang="en-US" sz="1300" dirty="0"/>
          </a:p>
          <a:p>
            <a:pPr marL="285750" marR="0" lvl="0" indent="-285750" algn="l" defTabSz="99075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tLang="en-US" sz="1300" dirty="0"/>
              <a:t>The QR code will help you navigate to it.</a:t>
            </a:r>
          </a:p>
          <a:p>
            <a:pPr marL="285750" indent="-285750" defTabSz="990752">
              <a:buFont typeface="Arial" panose="020B0604020202020204" pitchFamily="34" charset="0"/>
              <a:buChar char="•"/>
              <a:defRPr/>
            </a:pPr>
            <a:endParaRPr lang="en-AU" altLang="en-US" sz="1300" dirty="0"/>
          </a:p>
          <a:p>
            <a:pPr marL="285750" indent="-285750" defTabSz="990752">
              <a:buFont typeface="Arial" panose="020B0604020202020204" pitchFamily="34" charset="0"/>
              <a:buChar char="•"/>
              <a:defRPr/>
            </a:pPr>
            <a:r>
              <a:rPr lang="en-AU" altLang="en-US" sz="1300" dirty="0"/>
              <a:t>These are the 2025 targets – what you see here is exactly what is on the present Report Card. This slide shows where to find the results.</a:t>
            </a:r>
          </a:p>
          <a:p>
            <a:pPr marL="185766" indent="-185766" defTabSz="990752">
              <a:buFontTx/>
              <a:buChar char="-"/>
              <a:defRPr/>
            </a:pPr>
            <a:endParaRPr lang="en-AU" altLang="en-US" sz="1300" dirty="0"/>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r>
              <a:rPr lang="en-US" dirty="0">
                <a:ea typeface="Calibri"/>
                <a:cs typeface="Calibri"/>
              </a:rPr>
              <a:t>This slide was approved by the DDG DESI as part of the Reef Water Quality Report Card 2021 and 2022 Stakeholder pre brief was presented to Reef Stakeholders in late May 2024.</a:t>
            </a:r>
          </a:p>
          <a:p>
            <a:pPr marL="185766" indent="-185766" defTabSz="990752">
              <a:buFontTx/>
              <a:buChar char="-"/>
              <a:defRPr/>
            </a:pPr>
            <a:endParaRPr lang="en-AU" altLang="en-US" sz="1300" dirty="0"/>
          </a:p>
          <a:p>
            <a:endParaRPr lang="en-AU" dirty="0"/>
          </a:p>
        </p:txBody>
      </p:sp>
      <p:sp>
        <p:nvSpPr>
          <p:cNvPr id="4" name="Slide Number Placeholder 3"/>
          <p:cNvSpPr>
            <a:spLocks noGrp="1"/>
          </p:cNvSpPr>
          <p:nvPr>
            <p:ph type="sldNum" sz="quarter" idx="5"/>
          </p:nvPr>
        </p:nvSpPr>
        <p:spPr/>
        <p:txBody>
          <a:bodyPr/>
          <a:lstStyle/>
          <a:p>
            <a:fld id="{F9FAE81D-231E-4B90-BD3B-A3EAD47F9F84}" type="slidenum">
              <a:rPr lang="en-AU" smtClean="0"/>
              <a:t>8</a:t>
            </a:fld>
            <a:endParaRPr lang="en-AU"/>
          </a:p>
        </p:txBody>
      </p:sp>
    </p:spTree>
    <p:extLst>
      <p:ext uri="{BB962C8B-B14F-4D97-AF65-F5344CB8AC3E}">
        <p14:creationId xmlns:p14="http://schemas.microsoft.com/office/powerpoint/2010/main" val="3360972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US" b="1" dirty="0">
                <a:ea typeface="Calibri"/>
                <a:cs typeface="Calibri"/>
              </a:rPr>
              <a:t>High level key results</a:t>
            </a:r>
          </a:p>
          <a:p>
            <a:pPr defTabSz="990752">
              <a:defRPr/>
            </a:pPr>
            <a:endParaRPr lang="en-US" b="0" dirty="0">
              <a:ea typeface="Calibri"/>
              <a:cs typeface="Calibri"/>
            </a:endParaRPr>
          </a:p>
          <a:p>
            <a:pPr defTabSz="990752">
              <a:defRPr/>
            </a:pPr>
            <a:r>
              <a:rPr lang="en-US" b="0" dirty="0">
                <a:ea typeface="Calibri"/>
                <a:cs typeface="Calibri"/>
              </a:rPr>
              <a:t>First schematic is across the whole GBR</a:t>
            </a:r>
          </a:p>
          <a:p>
            <a:pPr defTabSz="990752">
              <a:defRPr/>
            </a:pPr>
            <a:endParaRPr lang="en-US" b="0" dirty="0">
              <a:ea typeface="Calibri"/>
              <a:cs typeface="Calibri"/>
            </a:endParaRPr>
          </a:p>
          <a:p>
            <a:pPr defTabSz="990752">
              <a:defRPr/>
            </a:pPr>
            <a:r>
              <a:rPr lang="en-US" b="0" dirty="0">
                <a:ea typeface="Calibri"/>
                <a:cs typeface="Calibri"/>
              </a:rPr>
              <a:t>Burdekin’s interest would need to be emphasized here – </a:t>
            </a:r>
            <a:r>
              <a:rPr lang="en-US" b="0" i="1" dirty="0">
                <a:ea typeface="Calibri"/>
                <a:cs typeface="Calibri"/>
              </a:rPr>
              <a:t>it is the schematic on the right</a:t>
            </a:r>
            <a:endParaRPr lang="en-US" b="0" dirty="0">
              <a:ea typeface="Calibri"/>
              <a:cs typeface="Calibri"/>
            </a:endParaRPr>
          </a:p>
          <a:p>
            <a:pPr defTabSz="990752">
              <a:defRPr/>
            </a:pPr>
            <a:endParaRPr lang="en-US" b="0" dirty="0">
              <a:ea typeface="Calibri"/>
              <a:cs typeface="Calibri"/>
            </a:endParaRPr>
          </a:p>
          <a:p>
            <a:pPr defTabSz="990752">
              <a:defRPr/>
            </a:pPr>
            <a:endParaRPr lang="en-US" b="0" dirty="0">
              <a:ea typeface="Calibri"/>
              <a:cs typeface="Calibri"/>
            </a:endParaRPr>
          </a:p>
          <a:p>
            <a:pPr defTabSz="990752">
              <a:defRPr/>
            </a:pPr>
            <a:r>
              <a:rPr lang="en-US" b="0" i="1" dirty="0">
                <a:ea typeface="Calibri"/>
                <a:cs typeface="Calibri"/>
              </a:rPr>
              <a:t>Let them read it and highlight:</a:t>
            </a:r>
            <a:endParaRPr lang="en-US" b="0" dirty="0">
              <a:ea typeface="Calibri"/>
              <a:cs typeface="Calibri"/>
            </a:endParaRPr>
          </a:p>
          <a:p>
            <a:pPr marL="171450" indent="-171450" defTabSz="990752">
              <a:buFont typeface="Arial" panose="020B0604020202020204" pitchFamily="34" charset="0"/>
              <a:buChar char="•"/>
              <a:defRPr/>
            </a:pPr>
            <a:r>
              <a:rPr lang="en-US" b="0" dirty="0">
                <a:ea typeface="Calibri"/>
                <a:cs typeface="Calibri"/>
              </a:rPr>
              <a:t>Ground cover – we met this target due to high rainfall over the 4-year period.</a:t>
            </a:r>
          </a:p>
          <a:p>
            <a:pPr marL="171450" indent="-171450" defTabSz="990752">
              <a:buFont typeface="Arial" panose="020B0604020202020204" pitchFamily="34" charset="0"/>
              <a:buChar char="•"/>
              <a:defRPr/>
            </a:pPr>
            <a:r>
              <a:rPr lang="en-US" b="0" dirty="0">
                <a:ea typeface="Calibri"/>
                <a:cs typeface="Calibri"/>
              </a:rPr>
              <a:t>Wetlands</a:t>
            </a: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endParaRPr lang="en-US" dirty="0">
              <a:ea typeface="Calibri"/>
              <a:cs typeface="Calibri"/>
            </a:endParaRPr>
          </a:p>
          <a:p>
            <a:pPr defTabSz="990752">
              <a:defRPr/>
            </a:pPr>
            <a:r>
              <a:rPr lang="en-US" dirty="0">
                <a:ea typeface="Calibri"/>
                <a:cs typeface="Calibri"/>
              </a:rPr>
              <a:t>This slide was approved by the DDG DESI as part of the Reef Water Quality Report Card 2021 and 2022 Stakeholder pre brief was presented to Reef Stakeholders in late May 2024.</a:t>
            </a:r>
          </a:p>
          <a:p>
            <a:endParaRPr lang="en-AU" dirty="0"/>
          </a:p>
        </p:txBody>
      </p:sp>
      <p:sp>
        <p:nvSpPr>
          <p:cNvPr id="4" name="Slide Number Placeholder 3"/>
          <p:cNvSpPr>
            <a:spLocks noGrp="1"/>
          </p:cNvSpPr>
          <p:nvPr>
            <p:ph type="sldNum" sz="quarter" idx="5"/>
          </p:nvPr>
        </p:nvSpPr>
        <p:spPr/>
        <p:txBody>
          <a:bodyPr/>
          <a:lstStyle/>
          <a:p>
            <a:fld id="{BC8F50E7-C664-4671-BACA-916E31412012}" type="slidenum">
              <a:rPr lang="en-AU" smtClean="0"/>
              <a:t>9</a:t>
            </a:fld>
            <a:endParaRPr lang="en-AU"/>
          </a:p>
        </p:txBody>
      </p:sp>
    </p:spTree>
    <p:extLst>
      <p:ext uri="{BB962C8B-B14F-4D97-AF65-F5344CB8AC3E}">
        <p14:creationId xmlns:p14="http://schemas.microsoft.com/office/powerpoint/2010/main" val="2071029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EE6D-F6C4-6A53-4FB4-CF2D02032B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30D1D51E-B0F5-8A03-308E-98EA3017DF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EF5A564-F347-0CF2-22F5-9325BB62784F}"/>
              </a:ext>
            </a:extLst>
          </p:cNvPr>
          <p:cNvSpPr>
            <a:spLocks noGrp="1"/>
          </p:cNvSpPr>
          <p:nvPr>
            <p:ph type="dt" sz="half" idx="10"/>
          </p:nvPr>
        </p:nvSpPr>
        <p:spPr/>
        <p:txBody>
          <a:bodyPr/>
          <a:lstStyle/>
          <a:p>
            <a:fld id="{631830FB-EF7B-4989-AA5A-82731E620230}" type="datetime1">
              <a:rPr lang="en-AU" smtClean="0"/>
              <a:t>9/09/2024</a:t>
            </a:fld>
            <a:endParaRPr lang="en-AU"/>
          </a:p>
        </p:txBody>
      </p:sp>
      <p:sp>
        <p:nvSpPr>
          <p:cNvPr id="5" name="Footer Placeholder 4">
            <a:extLst>
              <a:ext uri="{FF2B5EF4-FFF2-40B4-BE49-F238E27FC236}">
                <a16:creationId xmlns:a16="http://schemas.microsoft.com/office/drawing/2014/main" id="{0260D574-64D9-DEDA-2332-6F1165321CE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9E8400C-B94F-EC10-BFF9-CADABD3EB0EE}"/>
              </a:ext>
            </a:extLst>
          </p:cNvPr>
          <p:cNvSpPr>
            <a:spLocks noGrp="1"/>
          </p:cNvSpPr>
          <p:nvPr>
            <p:ph type="sldNum" sz="quarter" idx="12"/>
          </p:nvPr>
        </p:nvSpPr>
        <p:spPr/>
        <p:txBody>
          <a:bodyPr/>
          <a:lstStyle/>
          <a:p>
            <a:fld id="{64BCC555-8E06-4ED2-97BE-AFDE4A08CBDC}" type="slidenum">
              <a:rPr lang="en-AU" smtClean="0"/>
              <a:t>‹#›</a:t>
            </a:fld>
            <a:endParaRPr lang="en-AU"/>
          </a:p>
        </p:txBody>
      </p:sp>
    </p:spTree>
    <p:extLst>
      <p:ext uri="{BB962C8B-B14F-4D97-AF65-F5344CB8AC3E}">
        <p14:creationId xmlns:p14="http://schemas.microsoft.com/office/powerpoint/2010/main" val="2070159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6EB5A-D1BB-5A13-A162-B9FBFCCE5BF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7B747B2-8723-9BCE-6B13-956D47DBCA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6F3948E-48CC-5B63-A4D3-275CB94AA71D}"/>
              </a:ext>
            </a:extLst>
          </p:cNvPr>
          <p:cNvSpPr>
            <a:spLocks noGrp="1"/>
          </p:cNvSpPr>
          <p:nvPr>
            <p:ph type="dt" sz="half" idx="10"/>
          </p:nvPr>
        </p:nvSpPr>
        <p:spPr/>
        <p:txBody>
          <a:bodyPr/>
          <a:lstStyle/>
          <a:p>
            <a:fld id="{74004CD1-8020-4064-9FDA-81E1E5D88C77}" type="datetime1">
              <a:rPr lang="en-AU" smtClean="0"/>
              <a:t>9/09/2024</a:t>
            </a:fld>
            <a:endParaRPr lang="en-AU"/>
          </a:p>
        </p:txBody>
      </p:sp>
      <p:sp>
        <p:nvSpPr>
          <p:cNvPr id="5" name="Footer Placeholder 4">
            <a:extLst>
              <a:ext uri="{FF2B5EF4-FFF2-40B4-BE49-F238E27FC236}">
                <a16:creationId xmlns:a16="http://schemas.microsoft.com/office/drawing/2014/main" id="{66FDEA94-5B35-ABEF-BF7C-8A801334FBE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1B812B0-EDDD-35A1-899C-B6F1F8FA0740}"/>
              </a:ext>
            </a:extLst>
          </p:cNvPr>
          <p:cNvSpPr>
            <a:spLocks noGrp="1"/>
          </p:cNvSpPr>
          <p:nvPr>
            <p:ph type="sldNum" sz="quarter" idx="12"/>
          </p:nvPr>
        </p:nvSpPr>
        <p:spPr/>
        <p:txBody>
          <a:bodyPr/>
          <a:lstStyle/>
          <a:p>
            <a:fld id="{64BCC555-8E06-4ED2-97BE-AFDE4A08CBDC}" type="slidenum">
              <a:rPr lang="en-AU" smtClean="0"/>
              <a:t>‹#›</a:t>
            </a:fld>
            <a:endParaRPr lang="en-AU"/>
          </a:p>
        </p:txBody>
      </p:sp>
    </p:spTree>
    <p:extLst>
      <p:ext uri="{BB962C8B-B14F-4D97-AF65-F5344CB8AC3E}">
        <p14:creationId xmlns:p14="http://schemas.microsoft.com/office/powerpoint/2010/main" val="1960538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646D9-63A1-3EDB-B94F-BF17A8BD69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127507C-2DCA-7A5B-6805-478BAF72D2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FFA9FD1-FA69-BAF0-6574-B51C9EB5DA69}"/>
              </a:ext>
            </a:extLst>
          </p:cNvPr>
          <p:cNvSpPr>
            <a:spLocks noGrp="1"/>
          </p:cNvSpPr>
          <p:nvPr>
            <p:ph type="dt" sz="half" idx="10"/>
          </p:nvPr>
        </p:nvSpPr>
        <p:spPr/>
        <p:txBody>
          <a:bodyPr/>
          <a:lstStyle/>
          <a:p>
            <a:fld id="{288E19F3-C1B3-4465-83CF-F6F0F75A1A8A}" type="datetime1">
              <a:rPr lang="en-AU" smtClean="0"/>
              <a:t>9/09/2024</a:t>
            </a:fld>
            <a:endParaRPr lang="en-AU"/>
          </a:p>
        </p:txBody>
      </p:sp>
      <p:sp>
        <p:nvSpPr>
          <p:cNvPr id="5" name="Footer Placeholder 4">
            <a:extLst>
              <a:ext uri="{FF2B5EF4-FFF2-40B4-BE49-F238E27FC236}">
                <a16:creationId xmlns:a16="http://schemas.microsoft.com/office/drawing/2014/main" id="{5789F590-D758-AB15-A3F6-4AAB281E9D6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2903046-F704-6277-BB7E-7D5F737AF8C7}"/>
              </a:ext>
            </a:extLst>
          </p:cNvPr>
          <p:cNvSpPr>
            <a:spLocks noGrp="1"/>
          </p:cNvSpPr>
          <p:nvPr>
            <p:ph type="sldNum" sz="quarter" idx="12"/>
          </p:nvPr>
        </p:nvSpPr>
        <p:spPr/>
        <p:txBody>
          <a:bodyPr/>
          <a:lstStyle/>
          <a:p>
            <a:fld id="{64BCC555-8E06-4ED2-97BE-AFDE4A08CBDC}" type="slidenum">
              <a:rPr lang="en-AU" smtClean="0"/>
              <a:t>‹#›</a:t>
            </a:fld>
            <a:endParaRPr lang="en-AU"/>
          </a:p>
        </p:txBody>
      </p:sp>
    </p:spTree>
    <p:extLst>
      <p:ext uri="{BB962C8B-B14F-4D97-AF65-F5344CB8AC3E}">
        <p14:creationId xmlns:p14="http://schemas.microsoft.com/office/powerpoint/2010/main" val="4140469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36844"/>
          <a:stretch/>
        </p:blipFill>
        <p:spPr>
          <a:xfrm>
            <a:off x="0" y="5085184"/>
            <a:ext cx="12192000" cy="1800200"/>
          </a:xfrm>
          <a:prstGeom prst="rect">
            <a:avLst/>
          </a:prstGeom>
        </p:spPr>
      </p:pic>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3762DDFF-21EE-4EA8-AB12-7F20E372FEFE}" type="datetime1">
              <a:rPr lang="en-AU" smtClean="0"/>
              <a:t>9/09/2024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BD29A47-D2BC-41E7-8590-AB4A6894628E}" type="slidenum">
              <a:rPr lang="en-AU" smtClean="0"/>
              <a:pPr/>
              <a:t>‹#›</a:t>
            </a:fld>
            <a:endParaRPr lang="en-AU"/>
          </a:p>
        </p:txBody>
      </p:sp>
      <p:sp>
        <p:nvSpPr>
          <p:cNvPr id="6" name="Text Placeholder 2"/>
          <p:cNvSpPr>
            <a:spLocks noGrp="1"/>
          </p:cNvSpPr>
          <p:nvPr>
            <p:ph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2315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327E3-A738-4CAA-68BB-7E54D913894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199B528-ECC1-637E-F9B2-29BD15B109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5B0C1E7-0628-894C-14D3-BEF1F3C15796}"/>
              </a:ext>
            </a:extLst>
          </p:cNvPr>
          <p:cNvSpPr>
            <a:spLocks noGrp="1"/>
          </p:cNvSpPr>
          <p:nvPr>
            <p:ph type="dt" sz="half" idx="10"/>
          </p:nvPr>
        </p:nvSpPr>
        <p:spPr/>
        <p:txBody>
          <a:bodyPr/>
          <a:lstStyle/>
          <a:p>
            <a:fld id="{4988A890-F9DA-4105-AF88-834E1DA600CD}" type="datetime1">
              <a:rPr lang="en-AU" smtClean="0"/>
              <a:t>9/09/2024</a:t>
            </a:fld>
            <a:endParaRPr lang="en-AU"/>
          </a:p>
        </p:txBody>
      </p:sp>
      <p:sp>
        <p:nvSpPr>
          <p:cNvPr id="5" name="Footer Placeholder 4">
            <a:extLst>
              <a:ext uri="{FF2B5EF4-FFF2-40B4-BE49-F238E27FC236}">
                <a16:creationId xmlns:a16="http://schemas.microsoft.com/office/drawing/2014/main" id="{7680DB55-10DA-2DE9-A6CE-6C0186F5FE7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99FE15E-E634-0D79-B851-06ACB26B7DA4}"/>
              </a:ext>
            </a:extLst>
          </p:cNvPr>
          <p:cNvSpPr>
            <a:spLocks noGrp="1"/>
          </p:cNvSpPr>
          <p:nvPr>
            <p:ph type="sldNum" sz="quarter" idx="12"/>
          </p:nvPr>
        </p:nvSpPr>
        <p:spPr/>
        <p:txBody>
          <a:bodyPr/>
          <a:lstStyle/>
          <a:p>
            <a:fld id="{64BCC555-8E06-4ED2-97BE-AFDE4A08CBDC}" type="slidenum">
              <a:rPr lang="en-AU" smtClean="0"/>
              <a:t>‹#›</a:t>
            </a:fld>
            <a:endParaRPr lang="en-AU"/>
          </a:p>
        </p:txBody>
      </p:sp>
    </p:spTree>
    <p:extLst>
      <p:ext uri="{BB962C8B-B14F-4D97-AF65-F5344CB8AC3E}">
        <p14:creationId xmlns:p14="http://schemas.microsoft.com/office/powerpoint/2010/main" val="3231344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E7EF7-94CF-0AAC-7D7D-C3C373F1D2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1F0822C-539F-0200-A202-D000662DC4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1130D1-651C-5F26-0A2F-9241CB0E2D61}"/>
              </a:ext>
            </a:extLst>
          </p:cNvPr>
          <p:cNvSpPr>
            <a:spLocks noGrp="1"/>
          </p:cNvSpPr>
          <p:nvPr>
            <p:ph type="dt" sz="half" idx="10"/>
          </p:nvPr>
        </p:nvSpPr>
        <p:spPr/>
        <p:txBody>
          <a:bodyPr/>
          <a:lstStyle/>
          <a:p>
            <a:fld id="{C5F80BC0-EC56-4A81-81DC-7CDF7289B871}" type="datetime1">
              <a:rPr lang="en-AU" smtClean="0"/>
              <a:t>9/09/2024</a:t>
            </a:fld>
            <a:endParaRPr lang="en-AU"/>
          </a:p>
        </p:txBody>
      </p:sp>
      <p:sp>
        <p:nvSpPr>
          <p:cNvPr id="5" name="Footer Placeholder 4">
            <a:extLst>
              <a:ext uri="{FF2B5EF4-FFF2-40B4-BE49-F238E27FC236}">
                <a16:creationId xmlns:a16="http://schemas.microsoft.com/office/drawing/2014/main" id="{BC644464-32BF-39A1-0EF9-59BF18C336D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0892DB2-DE57-AAF7-8352-D3D47D320831}"/>
              </a:ext>
            </a:extLst>
          </p:cNvPr>
          <p:cNvSpPr>
            <a:spLocks noGrp="1"/>
          </p:cNvSpPr>
          <p:nvPr>
            <p:ph type="sldNum" sz="quarter" idx="12"/>
          </p:nvPr>
        </p:nvSpPr>
        <p:spPr/>
        <p:txBody>
          <a:bodyPr/>
          <a:lstStyle/>
          <a:p>
            <a:fld id="{64BCC555-8E06-4ED2-97BE-AFDE4A08CBDC}" type="slidenum">
              <a:rPr lang="en-AU" smtClean="0"/>
              <a:t>‹#›</a:t>
            </a:fld>
            <a:endParaRPr lang="en-AU"/>
          </a:p>
        </p:txBody>
      </p:sp>
    </p:spTree>
    <p:extLst>
      <p:ext uri="{BB962C8B-B14F-4D97-AF65-F5344CB8AC3E}">
        <p14:creationId xmlns:p14="http://schemas.microsoft.com/office/powerpoint/2010/main" val="1513483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0F04-67AD-5EF5-F223-80BB01DCC53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25FF5BF-0371-62A0-29C4-BE98481331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A53F031-6777-C42C-9031-206427CF9A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EACCA05-A32C-2649-882D-E7FEF62A5ECD}"/>
              </a:ext>
            </a:extLst>
          </p:cNvPr>
          <p:cNvSpPr>
            <a:spLocks noGrp="1"/>
          </p:cNvSpPr>
          <p:nvPr>
            <p:ph type="dt" sz="half" idx="10"/>
          </p:nvPr>
        </p:nvSpPr>
        <p:spPr/>
        <p:txBody>
          <a:bodyPr/>
          <a:lstStyle/>
          <a:p>
            <a:fld id="{1CD1DE76-9051-449C-97C4-0AF223E6A956}" type="datetime1">
              <a:rPr lang="en-AU" smtClean="0"/>
              <a:t>9/09/2024</a:t>
            </a:fld>
            <a:endParaRPr lang="en-AU"/>
          </a:p>
        </p:txBody>
      </p:sp>
      <p:sp>
        <p:nvSpPr>
          <p:cNvPr id="6" name="Footer Placeholder 5">
            <a:extLst>
              <a:ext uri="{FF2B5EF4-FFF2-40B4-BE49-F238E27FC236}">
                <a16:creationId xmlns:a16="http://schemas.microsoft.com/office/drawing/2014/main" id="{AE61212E-DB4C-E687-8241-89247A2D49F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345228D-37ED-52A9-490B-A7DE2E353EED}"/>
              </a:ext>
            </a:extLst>
          </p:cNvPr>
          <p:cNvSpPr>
            <a:spLocks noGrp="1"/>
          </p:cNvSpPr>
          <p:nvPr>
            <p:ph type="sldNum" sz="quarter" idx="12"/>
          </p:nvPr>
        </p:nvSpPr>
        <p:spPr/>
        <p:txBody>
          <a:bodyPr/>
          <a:lstStyle/>
          <a:p>
            <a:fld id="{64BCC555-8E06-4ED2-97BE-AFDE4A08CBDC}" type="slidenum">
              <a:rPr lang="en-AU" smtClean="0"/>
              <a:t>‹#›</a:t>
            </a:fld>
            <a:endParaRPr lang="en-AU"/>
          </a:p>
        </p:txBody>
      </p:sp>
    </p:spTree>
    <p:extLst>
      <p:ext uri="{BB962C8B-B14F-4D97-AF65-F5344CB8AC3E}">
        <p14:creationId xmlns:p14="http://schemas.microsoft.com/office/powerpoint/2010/main" val="3836379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DDFC-155B-5893-8849-3C70041EFE2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661E0D0-974A-42F5-9FC3-08FC559003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2156F4-454A-ACFE-4B7D-3D80DF5D6E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E8F11A2-C5C3-442B-EE97-C3A875D505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D713BF-05B2-73B2-854D-4E229C23C9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AD4FD47-3215-5B15-AEE8-CB38B2040644}"/>
              </a:ext>
            </a:extLst>
          </p:cNvPr>
          <p:cNvSpPr>
            <a:spLocks noGrp="1"/>
          </p:cNvSpPr>
          <p:nvPr>
            <p:ph type="dt" sz="half" idx="10"/>
          </p:nvPr>
        </p:nvSpPr>
        <p:spPr/>
        <p:txBody>
          <a:bodyPr/>
          <a:lstStyle/>
          <a:p>
            <a:fld id="{701BA339-B57A-4245-8F59-5616E25B389A}" type="datetime1">
              <a:rPr lang="en-AU" smtClean="0"/>
              <a:t>9/09/2024</a:t>
            </a:fld>
            <a:endParaRPr lang="en-AU"/>
          </a:p>
        </p:txBody>
      </p:sp>
      <p:sp>
        <p:nvSpPr>
          <p:cNvPr id="8" name="Footer Placeholder 7">
            <a:extLst>
              <a:ext uri="{FF2B5EF4-FFF2-40B4-BE49-F238E27FC236}">
                <a16:creationId xmlns:a16="http://schemas.microsoft.com/office/drawing/2014/main" id="{D51D324A-3A5C-826B-204C-32CEDBECF49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F3546FEC-A5E2-8BDA-520C-476375B63F26}"/>
              </a:ext>
            </a:extLst>
          </p:cNvPr>
          <p:cNvSpPr>
            <a:spLocks noGrp="1"/>
          </p:cNvSpPr>
          <p:nvPr>
            <p:ph type="sldNum" sz="quarter" idx="12"/>
          </p:nvPr>
        </p:nvSpPr>
        <p:spPr/>
        <p:txBody>
          <a:bodyPr/>
          <a:lstStyle/>
          <a:p>
            <a:fld id="{64BCC555-8E06-4ED2-97BE-AFDE4A08CBDC}" type="slidenum">
              <a:rPr lang="en-AU" smtClean="0"/>
              <a:t>‹#›</a:t>
            </a:fld>
            <a:endParaRPr lang="en-AU"/>
          </a:p>
        </p:txBody>
      </p:sp>
    </p:spTree>
    <p:extLst>
      <p:ext uri="{BB962C8B-B14F-4D97-AF65-F5344CB8AC3E}">
        <p14:creationId xmlns:p14="http://schemas.microsoft.com/office/powerpoint/2010/main" val="4051498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965A8-3E4C-3148-FA03-170DC792D07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6A8C355-FEA4-799A-45DA-249052685CB6}"/>
              </a:ext>
            </a:extLst>
          </p:cNvPr>
          <p:cNvSpPr>
            <a:spLocks noGrp="1"/>
          </p:cNvSpPr>
          <p:nvPr>
            <p:ph type="dt" sz="half" idx="10"/>
          </p:nvPr>
        </p:nvSpPr>
        <p:spPr/>
        <p:txBody>
          <a:bodyPr/>
          <a:lstStyle/>
          <a:p>
            <a:fld id="{E98D6C63-19F6-4BEF-8FB0-0578CD124FE3}" type="datetime1">
              <a:rPr lang="en-AU" smtClean="0"/>
              <a:t>9/09/2024</a:t>
            </a:fld>
            <a:endParaRPr lang="en-AU"/>
          </a:p>
        </p:txBody>
      </p:sp>
      <p:sp>
        <p:nvSpPr>
          <p:cNvPr id="4" name="Footer Placeholder 3">
            <a:extLst>
              <a:ext uri="{FF2B5EF4-FFF2-40B4-BE49-F238E27FC236}">
                <a16:creationId xmlns:a16="http://schemas.microsoft.com/office/drawing/2014/main" id="{A2126D30-4670-C1DD-B8A7-372285B98D9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B0C42B9-2D8C-BBC6-F20B-13BA710A0D64}"/>
              </a:ext>
            </a:extLst>
          </p:cNvPr>
          <p:cNvSpPr>
            <a:spLocks noGrp="1"/>
          </p:cNvSpPr>
          <p:nvPr>
            <p:ph type="sldNum" sz="quarter" idx="12"/>
          </p:nvPr>
        </p:nvSpPr>
        <p:spPr/>
        <p:txBody>
          <a:bodyPr/>
          <a:lstStyle/>
          <a:p>
            <a:fld id="{64BCC555-8E06-4ED2-97BE-AFDE4A08CBDC}" type="slidenum">
              <a:rPr lang="en-AU" smtClean="0"/>
              <a:t>‹#›</a:t>
            </a:fld>
            <a:endParaRPr lang="en-AU"/>
          </a:p>
        </p:txBody>
      </p:sp>
    </p:spTree>
    <p:extLst>
      <p:ext uri="{BB962C8B-B14F-4D97-AF65-F5344CB8AC3E}">
        <p14:creationId xmlns:p14="http://schemas.microsoft.com/office/powerpoint/2010/main" val="3940271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5E201E-448C-04D6-D0A2-58E4668CFF18}"/>
              </a:ext>
            </a:extLst>
          </p:cNvPr>
          <p:cNvSpPr>
            <a:spLocks noGrp="1"/>
          </p:cNvSpPr>
          <p:nvPr>
            <p:ph type="dt" sz="half" idx="10"/>
          </p:nvPr>
        </p:nvSpPr>
        <p:spPr/>
        <p:txBody>
          <a:bodyPr/>
          <a:lstStyle/>
          <a:p>
            <a:fld id="{C373E0E5-D107-4A3F-81B0-126ADCA002AE}" type="datetime1">
              <a:rPr lang="en-AU" smtClean="0"/>
              <a:t>9/09/2024</a:t>
            </a:fld>
            <a:endParaRPr lang="en-AU"/>
          </a:p>
        </p:txBody>
      </p:sp>
      <p:sp>
        <p:nvSpPr>
          <p:cNvPr id="3" name="Footer Placeholder 2">
            <a:extLst>
              <a:ext uri="{FF2B5EF4-FFF2-40B4-BE49-F238E27FC236}">
                <a16:creationId xmlns:a16="http://schemas.microsoft.com/office/drawing/2014/main" id="{12BF749F-6DAD-08E7-92F5-4AA5D9FCD0A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C0820E9-F2DF-7175-D2DA-B20922E241BF}"/>
              </a:ext>
            </a:extLst>
          </p:cNvPr>
          <p:cNvSpPr>
            <a:spLocks noGrp="1"/>
          </p:cNvSpPr>
          <p:nvPr>
            <p:ph type="sldNum" sz="quarter" idx="12"/>
          </p:nvPr>
        </p:nvSpPr>
        <p:spPr/>
        <p:txBody>
          <a:bodyPr/>
          <a:lstStyle/>
          <a:p>
            <a:fld id="{64BCC555-8E06-4ED2-97BE-AFDE4A08CBDC}" type="slidenum">
              <a:rPr lang="en-AU" smtClean="0"/>
              <a:t>‹#›</a:t>
            </a:fld>
            <a:endParaRPr lang="en-AU"/>
          </a:p>
        </p:txBody>
      </p:sp>
    </p:spTree>
    <p:extLst>
      <p:ext uri="{BB962C8B-B14F-4D97-AF65-F5344CB8AC3E}">
        <p14:creationId xmlns:p14="http://schemas.microsoft.com/office/powerpoint/2010/main" val="383664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62B67-8D7C-AF38-1A3D-0A8152A0CB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BC4B68C-AA95-9EB2-1C12-250A0A4D9D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14B9449-F5E6-B25D-1477-08C05D27A6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0C6B5B-DD5E-AEAB-5089-CAEB7356D961}"/>
              </a:ext>
            </a:extLst>
          </p:cNvPr>
          <p:cNvSpPr>
            <a:spLocks noGrp="1"/>
          </p:cNvSpPr>
          <p:nvPr>
            <p:ph type="dt" sz="half" idx="10"/>
          </p:nvPr>
        </p:nvSpPr>
        <p:spPr/>
        <p:txBody>
          <a:bodyPr/>
          <a:lstStyle/>
          <a:p>
            <a:fld id="{3E93ED66-E439-40B4-B0B9-17BE9DC1381D}" type="datetime1">
              <a:rPr lang="en-AU" smtClean="0"/>
              <a:t>9/09/2024</a:t>
            </a:fld>
            <a:endParaRPr lang="en-AU"/>
          </a:p>
        </p:txBody>
      </p:sp>
      <p:sp>
        <p:nvSpPr>
          <p:cNvPr id="6" name="Footer Placeholder 5">
            <a:extLst>
              <a:ext uri="{FF2B5EF4-FFF2-40B4-BE49-F238E27FC236}">
                <a16:creationId xmlns:a16="http://schemas.microsoft.com/office/drawing/2014/main" id="{6FFA9335-8B2C-7249-F3FB-484E2DD62E0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8C2B203-29BC-92F8-7B1B-93D397815D3A}"/>
              </a:ext>
            </a:extLst>
          </p:cNvPr>
          <p:cNvSpPr>
            <a:spLocks noGrp="1"/>
          </p:cNvSpPr>
          <p:nvPr>
            <p:ph type="sldNum" sz="quarter" idx="12"/>
          </p:nvPr>
        </p:nvSpPr>
        <p:spPr/>
        <p:txBody>
          <a:bodyPr/>
          <a:lstStyle/>
          <a:p>
            <a:fld id="{64BCC555-8E06-4ED2-97BE-AFDE4A08CBDC}" type="slidenum">
              <a:rPr lang="en-AU" smtClean="0"/>
              <a:t>‹#›</a:t>
            </a:fld>
            <a:endParaRPr lang="en-AU"/>
          </a:p>
        </p:txBody>
      </p:sp>
    </p:spTree>
    <p:extLst>
      <p:ext uri="{BB962C8B-B14F-4D97-AF65-F5344CB8AC3E}">
        <p14:creationId xmlns:p14="http://schemas.microsoft.com/office/powerpoint/2010/main" val="2371902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E03C9-6D83-84B4-CF63-A70BA2A2A6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2CDD35B-A4C3-E809-B695-D527E0456F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C6F7DCD-1EFB-ACAE-1ED4-1E5A12ACC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530307-E4C0-AAA1-BCB1-00BC23FF59BF}"/>
              </a:ext>
            </a:extLst>
          </p:cNvPr>
          <p:cNvSpPr>
            <a:spLocks noGrp="1"/>
          </p:cNvSpPr>
          <p:nvPr>
            <p:ph type="dt" sz="half" idx="10"/>
          </p:nvPr>
        </p:nvSpPr>
        <p:spPr/>
        <p:txBody>
          <a:bodyPr/>
          <a:lstStyle/>
          <a:p>
            <a:fld id="{AEB85463-2F58-4DDF-B3CF-06749DF38524}" type="datetime1">
              <a:rPr lang="en-AU" smtClean="0"/>
              <a:t>9/09/2024</a:t>
            </a:fld>
            <a:endParaRPr lang="en-AU"/>
          </a:p>
        </p:txBody>
      </p:sp>
      <p:sp>
        <p:nvSpPr>
          <p:cNvPr id="6" name="Footer Placeholder 5">
            <a:extLst>
              <a:ext uri="{FF2B5EF4-FFF2-40B4-BE49-F238E27FC236}">
                <a16:creationId xmlns:a16="http://schemas.microsoft.com/office/drawing/2014/main" id="{0EDF47EA-DC9F-4BAE-6D85-E74A968C88F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E5C7E3D-63B2-AAA7-8E76-B884D8CDCCBA}"/>
              </a:ext>
            </a:extLst>
          </p:cNvPr>
          <p:cNvSpPr>
            <a:spLocks noGrp="1"/>
          </p:cNvSpPr>
          <p:nvPr>
            <p:ph type="sldNum" sz="quarter" idx="12"/>
          </p:nvPr>
        </p:nvSpPr>
        <p:spPr/>
        <p:txBody>
          <a:bodyPr/>
          <a:lstStyle/>
          <a:p>
            <a:fld id="{64BCC555-8E06-4ED2-97BE-AFDE4A08CBDC}" type="slidenum">
              <a:rPr lang="en-AU" smtClean="0"/>
              <a:t>‹#›</a:t>
            </a:fld>
            <a:endParaRPr lang="en-AU"/>
          </a:p>
        </p:txBody>
      </p:sp>
    </p:spTree>
    <p:extLst>
      <p:ext uri="{BB962C8B-B14F-4D97-AF65-F5344CB8AC3E}">
        <p14:creationId xmlns:p14="http://schemas.microsoft.com/office/powerpoint/2010/main" val="1855887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6B5659-72CF-E0CF-894E-167FFC85AF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A783A3D-EE8D-EA76-4AD2-8076E9B001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FCA65E8-D144-20D4-9A0F-ACF9ECE004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D6456A-2605-499C-ADDF-9F840059BFCA}" type="datetime1">
              <a:rPr lang="en-AU" smtClean="0"/>
              <a:t>9/09/2024</a:t>
            </a:fld>
            <a:endParaRPr lang="en-AU"/>
          </a:p>
        </p:txBody>
      </p:sp>
      <p:sp>
        <p:nvSpPr>
          <p:cNvPr id="5" name="Footer Placeholder 4">
            <a:extLst>
              <a:ext uri="{FF2B5EF4-FFF2-40B4-BE49-F238E27FC236}">
                <a16:creationId xmlns:a16="http://schemas.microsoft.com/office/drawing/2014/main" id="{3A3DCD94-EC96-26EF-DB7B-F779E27D3B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F9C61A3-963E-AAA1-E6A9-206BFF3C21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CC555-8E06-4ED2-97BE-AFDE4A08CBDC}" type="slidenum">
              <a:rPr lang="en-AU" smtClean="0"/>
              <a:t>‹#›</a:t>
            </a:fld>
            <a:endParaRPr lang="en-AU"/>
          </a:p>
        </p:txBody>
      </p:sp>
    </p:spTree>
    <p:extLst>
      <p:ext uri="{BB962C8B-B14F-4D97-AF65-F5344CB8AC3E}">
        <p14:creationId xmlns:p14="http://schemas.microsoft.com/office/powerpoint/2010/main" val="2379872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244_D208A374.xm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reefplan.qld.gov.au/tracking-progress/reef-report-card"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4A686D-7133-3B80-C906-52A0ED1D8DBF}"/>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5C141E-A28F-1589-6470-E6FB927D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A group of cows on a dirt road&#10;&#10;Description automatically generated">
            <a:extLst>
              <a:ext uri="{FF2B5EF4-FFF2-40B4-BE49-F238E27FC236}">
                <a16:creationId xmlns:a16="http://schemas.microsoft.com/office/drawing/2014/main" id="{6E989610-4383-9C94-A140-A4FE292BED99}"/>
              </a:ext>
            </a:extLst>
          </p:cNvPr>
          <p:cNvPicPr>
            <a:picLocks noChangeAspect="1"/>
          </p:cNvPicPr>
          <p:nvPr/>
        </p:nvPicPr>
        <p:blipFill rotWithShape="1">
          <a:blip r:embed="rId3">
            <a:extLst>
              <a:ext uri="{28A0092B-C50C-407E-A947-70E740481C1C}">
                <a14:useLocalDpi xmlns:a14="http://schemas.microsoft.com/office/drawing/2010/main" val="0"/>
              </a:ext>
            </a:extLst>
          </a:blip>
          <a:srcRect l="15919" r="1779" b="-3"/>
          <a:stretch/>
        </p:blipFill>
        <p:spPr>
          <a:xfrm>
            <a:off x="8211943" y="171716"/>
            <a:ext cx="3793268" cy="6514565"/>
          </a:xfrm>
          <a:prstGeom prst="rect">
            <a:avLst/>
          </a:prstGeom>
        </p:spPr>
      </p:pic>
      <p:pic>
        <p:nvPicPr>
          <p:cNvPr id="6" name="Picture 5" descr="A river running through a forest&#10;&#10;Description automatically generated">
            <a:extLst>
              <a:ext uri="{FF2B5EF4-FFF2-40B4-BE49-F238E27FC236}">
                <a16:creationId xmlns:a16="http://schemas.microsoft.com/office/drawing/2014/main" id="{F6C9D839-DEB4-111D-5263-2965D4FA2E34}"/>
              </a:ext>
            </a:extLst>
          </p:cNvPr>
          <p:cNvPicPr>
            <a:picLocks noChangeAspect="1"/>
          </p:cNvPicPr>
          <p:nvPr/>
        </p:nvPicPr>
        <p:blipFill rotWithShape="1">
          <a:blip r:embed="rId4">
            <a:extLst>
              <a:ext uri="{28A0092B-C50C-407E-A947-70E740481C1C}">
                <a14:useLocalDpi xmlns:a14="http://schemas.microsoft.com/office/drawing/2010/main" val="0"/>
              </a:ext>
            </a:extLst>
          </a:blip>
          <a:srcRect l="1649" r="15405" b="-3"/>
          <a:stretch/>
        </p:blipFill>
        <p:spPr>
          <a:xfrm>
            <a:off x="4184538" y="171716"/>
            <a:ext cx="3822924" cy="6514565"/>
          </a:xfrm>
          <a:prstGeom prst="rect">
            <a:avLst/>
          </a:prstGeom>
        </p:spPr>
      </p:pic>
      <p:pic>
        <p:nvPicPr>
          <p:cNvPr id="15" name="Picture 14" descr="A coral reef with white and brown seaweed&#10;&#10;Description automatically generated with medium confidence">
            <a:extLst>
              <a:ext uri="{FF2B5EF4-FFF2-40B4-BE49-F238E27FC236}">
                <a16:creationId xmlns:a16="http://schemas.microsoft.com/office/drawing/2014/main" id="{15B43D91-1279-0BB6-6BE2-412A179DD04A}"/>
              </a:ext>
            </a:extLst>
          </p:cNvPr>
          <p:cNvPicPr>
            <a:picLocks noChangeAspect="1"/>
          </p:cNvPicPr>
          <p:nvPr/>
        </p:nvPicPr>
        <p:blipFill rotWithShape="1">
          <a:blip r:embed="rId5">
            <a:extLst>
              <a:ext uri="{28A0092B-C50C-407E-A947-70E740481C1C}">
                <a14:useLocalDpi xmlns:a14="http://schemas.microsoft.com/office/drawing/2010/main" val="0"/>
              </a:ext>
            </a:extLst>
          </a:blip>
          <a:srcRect r="17573" b="-3"/>
          <a:stretch/>
        </p:blipFill>
        <p:spPr>
          <a:xfrm>
            <a:off x="215340" y="171716"/>
            <a:ext cx="3799007" cy="6514565"/>
          </a:xfrm>
          <a:prstGeom prst="rect">
            <a:avLst/>
          </a:prstGeom>
        </p:spPr>
      </p:pic>
      <p:sp>
        <p:nvSpPr>
          <p:cNvPr id="19" name="Rectangle 18">
            <a:extLst>
              <a:ext uri="{FF2B5EF4-FFF2-40B4-BE49-F238E27FC236}">
                <a16:creationId xmlns:a16="http://schemas.microsoft.com/office/drawing/2014/main" id="{0F8A5F7F-9DB9-99FE-BA40-656865B8CF6F}"/>
              </a:ext>
            </a:extLst>
          </p:cNvPr>
          <p:cNvSpPr/>
          <p:nvPr/>
        </p:nvSpPr>
        <p:spPr>
          <a:xfrm>
            <a:off x="215339" y="4053526"/>
            <a:ext cx="11789871" cy="2632756"/>
          </a:xfrm>
          <a:prstGeom prst="rect">
            <a:avLst/>
          </a:prstGeom>
          <a:gradFill>
            <a:gsLst>
              <a:gs pos="0">
                <a:schemeClr val="bg1">
                  <a:lumMod val="95000"/>
                  <a:alpha val="11000"/>
                </a:schemeClr>
              </a:gs>
              <a:gs pos="23000">
                <a:schemeClr val="tx2">
                  <a:lumMod val="40000"/>
                  <a:lumOff val="60000"/>
                  <a:alpha val="64000"/>
                </a:schemeClr>
              </a:gs>
              <a:gs pos="97000">
                <a:schemeClr val="tx2">
                  <a:lumMod val="75000"/>
                  <a:alpha val="81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0A784F56-9861-71FF-DD98-BC8AEA3B3A5E}"/>
              </a:ext>
            </a:extLst>
          </p:cNvPr>
          <p:cNvSpPr txBox="1"/>
          <p:nvPr/>
        </p:nvSpPr>
        <p:spPr>
          <a:xfrm>
            <a:off x="281327" y="4720838"/>
            <a:ext cx="8246723" cy="70788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AU" sz="4000" b="1" dirty="0">
                <a:solidFill>
                  <a:schemeClr val="bg1"/>
                </a:solidFill>
              </a:rPr>
              <a:t>Burdekin Regional Science Forum</a:t>
            </a:r>
          </a:p>
        </p:txBody>
      </p:sp>
      <p:sp>
        <p:nvSpPr>
          <p:cNvPr id="4" name="TextBox 3">
            <a:extLst>
              <a:ext uri="{FF2B5EF4-FFF2-40B4-BE49-F238E27FC236}">
                <a16:creationId xmlns:a16="http://schemas.microsoft.com/office/drawing/2014/main" id="{99C42CD1-2169-5505-EB4B-4A14EDCFABDE}"/>
              </a:ext>
            </a:extLst>
          </p:cNvPr>
          <p:cNvSpPr txBox="1"/>
          <p:nvPr/>
        </p:nvSpPr>
        <p:spPr>
          <a:xfrm>
            <a:off x="281326" y="5417001"/>
            <a:ext cx="11454683" cy="954107"/>
          </a:xfrm>
          <a:prstGeom prst="rect">
            <a:avLst/>
          </a:prstGeom>
          <a:noFill/>
          <a:effectLst>
            <a:outerShdw blurRad="50800" dist="38100" dir="5400000" algn="t" rotWithShape="0">
              <a:prstClr val="black">
                <a:alpha val="40000"/>
              </a:prstClr>
            </a:outerShdw>
          </a:effectLst>
        </p:spPr>
        <p:txBody>
          <a:bodyPr wrap="square" rtlCol="0">
            <a:spAutoFit/>
          </a:bodyPr>
          <a:lstStyle/>
          <a:p>
            <a:r>
              <a:rPr lang="en-AU" sz="2800" b="1" dirty="0">
                <a:solidFill>
                  <a:schemeClr val="bg1"/>
                </a:solidFill>
              </a:rPr>
              <a:t>Overview of the Paddock to Reef Integrated Monitoring, Modelling and Reporting Program and Reef Water Quality Report Card 2021 and 2022</a:t>
            </a:r>
            <a:endParaRPr lang="en-AU" sz="2800" b="1" dirty="0">
              <a:solidFill>
                <a:schemeClr val="bg1"/>
              </a:solidFill>
              <a:highlight>
                <a:srgbClr val="FFFF00"/>
              </a:highlight>
            </a:endParaRPr>
          </a:p>
        </p:txBody>
      </p:sp>
      <p:sp>
        <p:nvSpPr>
          <p:cNvPr id="8" name="Rectangle 7">
            <a:extLst>
              <a:ext uri="{FF2B5EF4-FFF2-40B4-BE49-F238E27FC236}">
                <a16:creationId xmlns:a16="http://schemas.microsoft.com/office/drawing/2014/main" id="{3843C15D-B053-B744-DBE1-EB703F7830EA}"/>
              </a:ext>
            </a:extLst>
          </p:cNvPr>
          <p:cNvSpPr/>
          <p:nvPr/>
        </p:nvSpPr>
        <p:spPr>
          <a:xfrm>
            <a:off x="281326" y="234209"/>
            <a:ext cx="2423374" cy="1206790"/>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black background with a black square&#10;&#10;Description automatically generated with medium confidence">
            <a:extLst>
              <a:ext uri="{FF2B5EF4-FFF2-40B4-BE49-F238E27FC236}">
                <a16:creationId xmlns:a16="http://schemas.microsoft.com/office/drawing/2014/main" id="{9D4D161E-303D-C164-DFF8-8BBA3B16CC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955" y="268274"/>
            <a:ext cx="2216593" cy="1035010"/>
          </a:xfrm>
          <a:prstGeom prst="rect">
            <a:avLst/>
          </a:prstGeom>
        </p:spPr>
      </p:pic>
      <p:pic>
        <p:nvPicPr>
          <p:cNvPr id="2050" name="Picture 2" descr="lookaside.fbsbx.com/lookaside/crawler/media/?media...">
            <a:extLst>
              <a:ext uri="{FF2B5EF4-FFF2-40B4-BE49-F238E27FC236}">
                <a16:creationId xmlns:a16="http://schemas.microsoft.com/office/drawing/2014/main" id="{43C8E648-7E6C-7129-5F4B-893406155EC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606" t="1987" r="7151" b="5441"/>
          <a:stretch/>
        </p:blipFill>
        <p:spPr bwMode="auto">
          <a:xfrm>
            <a:off x="10377996" y="268273"/>
            <a:ext cx="1410049" cy="1587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829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D4CC41C-4A3B-EB29-D1B5-C2DFDF921BFA}"/>
              </a:ext>
            </a:extLst>
          </p:cNvPr>
          <p:cNvSpPr>
            <a:spLocks noGrp="1"/>
          </p:cNvSpPr>
          <p:nvPr>
            <p:ph type="title"/>
          </p:nvPr>
        </p:nvSpPr>
        <p:spPr>
          <a:xfrm>
            <a:off x="1113810" y="2960716"/>
            <a:ext cx="4036334" cy="2387600"/>
          </a:xfrm>
        </p:spPr>
        <p:txBody>
          <a:bodyPr vert="horz" lIns="91440" tIns="45720" rIns="91440" bIns="45720" rtlCol="0" anchor="t">
            <a:normAutofit/>
          </a:bodyPr>
          <a:lstStyle/>
          <a:p>
            <a:pPr>
              <a:defRPr/>
            </a:pPr>
            <a:r>
              <a:rPr lang="en-US" sz="5400" b="1" kern="1200">
                <a:solidFill>
                  <a:schemeClr val="tx1"/>
                </a:solidFill>
                <a:latin typeface="+mj-lt"/>
                <a:ea typeface="+mj-ea"/>
                <a:cs typeface="+mj-cs"/>
              </a:rPr>
              <a:t>Great Barrier Reef wide results</a:t>
            </a:r>
          </a:p>
        </p:txBody>
      </p:sp>
      <p:grpSp>
        <p:nvGrpSpPr>
          <p:cNvPr id="14" name="Group 13">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6922780-9403-CFE7-8266-E4CECF7FB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922492" y="936103"/>
            <a:ext cx="5536001" cy="4927040"/>
          </a:xfrm>
          <a:prstGeom prst="rect">
            <a:avLst/>
          </a:prstGeom>
          <a:noFill/>
        </p:spPr>
      </p:pic>
      <p:sp>
        <p:nvSpPr>
          <p:cNvPr id="2" name="Footer Placeholder 1">
            <a:extLst>
              <a:ext uri="{FF2B5EF4-FFF2-40B4-BE49-F238E27FC236}">
                <a16:creationId xmlns:a16="http://schemas.microsoft.com/office/drawing/2014/main" id="{E0832CEE-D765-6CC0-AED2-02FE3F8213C5}"/>
              </a:ext>
            </a:extLst>
          </p:cNvPr>
          <p:cNvSpPr>
            <a:spLocks noGrp="1"/>
          </p:cNvSpPr>
          <p:nvPr>
            <p:ph type="ftr" sz="quarter" idx="11"/>
          </p:nvPr>
        </p:nvSpPr>
        <p:spPr/>
        <p:txBody>
          <a:bodyPr/>
          <a:lstStyle/>
          <a:p>
            <a:endParaRPr lang="en-AU"/>
          </a:p>
        </p:txBody>
      </p:sp>
      <p:sp>
        <p:nvSpPr>
          <p:cNvPr id="3" name="Slide Number Placeholder 2">
            <a:extLst>
              <a:ext uri="{FF2B5EF4-FFF2-40B4-BE49-F238E27FC236}">
                <a16:creationId xmlns:a16="http://schemas.microsoft.com/office/drawing/2014/main" id="{24A3E711-EFE4-060C-B99A-EEA234F0AA98}"/>
              </a:ext>
            </a:extLst>
          </p:cNvPr>
          <p:cNvSpPr>
            <a:spLocks noGrp="1"/>
          </p:cNvSpPr>
          <p:nvPr>
            <p:ph type="sldNum" sz="quarter" idx="12"/>
          </p:nvPr>
        </p:nvSpPr>
        <p:spPr/>
        <p:txBody>
          <a:bodyPr/>
          <a:lstStyle/>
          <a:p>
            <a:fld id="{64BCC555-8E06-4ED2-97BE-AFDE4A08CBDC}" type="slidenum">
              <a:rPr lang="en-AU" smtClean="0"/>
              <a:t>10</a:t>
            </a:fld>
            <a:endParaRPr lang="en-AU"/>
          </a:p>
        </p:txBody>
      </p:sp>
    </p:spTree>
    <p:extLst>
      <p:ext uri="{BB962C8B-B14F-4D97-AF65-F5344CB8AC3E}">
        <p14:creationId xmlns:p14="http://schemas.microsoft.com/office/powerpoint/2010/main" val="1175689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8DB79C3-34A3-47A3-82D4-D8EC650290DD}"/>
              </a:ext>
            </a:extLst>
          </p:cNvPr>
          <p:cNvPicPr>
            <a:picLocks noGrp="1" noChangeAspect="1"/>
          </p:cNvPicPr>
          <p:nvPr>
            <p:ph idx="1"/>
          </p:nvPr>
        </p:nvPicPr>
        <p:blipFill>
          <a:blip r:embed="rId4"/>
          <a:stretch>
            <a:fillRect/>
          </a:stretch>
        </p:blipFill>
        <p:spPr>
          <a:xfrm>
            <a:off x="2194560" y="-1"/>
            <a:ext cx="9898712" cy="6775955"/>
          </a:xfrm>
          <a:prstGeom prst="rect">
            <a:avLst/>
          </a:prstGeom>
        </p:spPr>
      </p:pic>
      <p:sp>
        <p:nvSpPr>
          <p:cNvPr id="9" name="Title 1">
            <a:extLst>
              <a:ext uri="{FF2B5EF4-FFF2-40B4-BE49-F238E27FC236}">
                <a16:creationId xmlns:a16="http://schemas.microsoft.com/office/drawing/2014/main" id="{B4FD5DF7-1D8F-4BA5-9D35-8432A7A55243}"/>
              </a:ext>
            </a:extLst>
          </p:cNvPr>
          <p:cNvSpPr txBox="1">
            <a:spLocks noGrp="1"/>
          </p:cNvSpPr>
          <p:nvPr>
            <p:ph type="title"/>
          </p:nvPr>
        </p:nvSpPr>
        <p:spPr bwMode="auto">
          <a:xfrm>
            <a:off x="262890" y="1566228"/>
            <a:ext cx="250317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defPPr>
              <a:defRPr lang="en-US"/>
            </a:defPPr>
            <a:lvl1pPr>
              <a:buFont typeface="Arial" panose="020B0604020202020204" pitchFamily="34" charset="0"/>
              <a:buNone/>
              <a:defRPr sz="3200" cap="all">
                <a:solidFill>
                  <a:srgbClr val="595959"/>
                </a:solidFill>
                <a:latin typeface="Century Gothic" panose="020B0502020202020204" pitchFamily="34" charset="0"/>
                <a:ea typeface="+mj-ea"/>
                <a:cs typeface="Arial"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defRPr/>
            </a:pPr>
            <a:r>
              <a:rPr lang="en-AU" altLang="en-US" sz="4400" b="1" cap="none" dirty="0">
                <a:solidFill>
                  <a:schemeClr val="tx1"/>
                </a:solidFill>
                <a:latin typeface="+mj-lt"/>
                <a:cs typeface="+mj-cs"/>
              </a:rPr>
              <a:t>Multiple scales of reporting - regional report cards</a:t>
            </a:r>
          </a:p>
        </p:txBody>
      </p:sp>
      <p:sp>
        <p:nvSpPr>
          <p:cNvPr id="2" name="Footer Placeholder 1">
            <a:extLst>
              <a:ext uri="{FF2B5EF4-FFF2-40B4-BE49-F238E27FC236}">
                <a16:creationId xmlns:a16="http://schemas.microsoft.com/office/drawing/2014/main" id="{44D2AEC2-C031-D233-879F-1F791302A73D}"/>
              </a:ext>
            </a:extLst>
          </p:cNvPr>
          <p:cNvSpPr>
            <a:spLocks noGrp="1"/>
          </p:cNvSpPr>
          <p:nvPr>
            <p:ph type="ftr" sz="quarter" idx="11"/>
          </p:nvPr>
        </p:nvSpPr>
        <p:spPr/>
        <p:txBody>
          <a:bodyPr/>
          <a:lstStyle/>
          <a:p>
            <a:endParaRPr lang="en-AU"/>
          </a:p>
        </p:txBody>
      </p:sp>
      <p:sp>
        <p:nvSpPr>
          <p:cNvPr id="3" name="Slide Number Placeholder 2">
            <a:extLst>
              <a:ext uri="{FF2B5EF4-FFF2-40B4-BE49-F238E27FC236}">
                <a16:creationId xmlns:a16="http://schemas.microsoft.com/office/drawing/2014/main" id="{723DF4BD-D327-550D-A03C-4087B5A2A112}"/>
              </a:ext>
            </a:extLst>
          </p:cNvPr>
          <p:cNvSpPr>
            <a:spLocks noGrp="1"/>
          </p:cNvSpPr>
          <p:nvPr>
            <p:ph type="sldNum" sz="quarter" idx="12"/>
          </p:nvPr>
        </p:nvSpPr>
        <p:spPr/>
        <p:txBody>
          <a:bodyPr/>
          <a:lstStyle/>
          <a:p>
            <a:fld id="{0BD29A47-D2BC-41E7-8590-AB4A6894628E}" type="slidenum">
              <a:rPr lang="en-AU" smtClean="0"/>
              <a:pPr/>
              <a:t>11</a:t>
            </a:fld>
            <a:endParaRPr lang="en-AU"/>
          </a:p>
        </p:txBody>
      </p:sp>
    </p:spTree>
    <p:extLst>
      <p:ext uri="{BB962C8B-B14F-4D97-AF65-F5344CB8AC3E}">
        <p14:creationId xmlns:p14="http://schemas.microsoft.com/office/powerpoint/2010/main" val="3523781492"/>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 name="Straight Connector 6"/>
          <p:cNvCxnSpPr/>
          <p:nvPr/>
        </p:nvCxnSpPr>
        <p:spPr>
          <a:xfrm>
            <a:off x="3543459" y="1848441"/>
            <a:ext cx="7345363" cy="0"/>
          </a:xfrm>
          <a:prstGeom prst="line">
            <a:avLst/>
          </a:prstGeom>
          <a:ln w="31750">
            <a:solidFill>
              <a:srgbClr val="01A2C4"/>
            </a:solidFill>
          </a:ln>
        </p:spPr>
        <p:style>
          <a:lnRef idx="1">
            <a:schemeClr val="accent1"/>
          </a:lnRef>
          <a:fillRef idx="0">
            <a:schemeClr val="accent1"/>
          </a:fillRef>
          <a:effectRef idx="0">
            <a:schemeClr val="accent1"/>
          </a:effectRef>
          <a:fontRef idx="minor">
            <a:schemeClr val="tx1"/>
          </a:fontRef>
        </p:style>
      </p:cxnSp>
      <p:sp>
        <p:nvSpPr>
          <p:cNvPr id="38918" name="TextBox 7"/>
          <p:cNvSpPr txBox="1">
            <a:spLocks noChangeArrowheads="1"/>
          </p:cNvSpPr>
          <p:nvPr/>
        </p:nvSpPr>
        <p:spPr bwMode="auto">
          <a:xfrm>
            <a:off x="3974775" y="1214781"/>
            <a:ext cx="64811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2800" b="1">
                <a:latin typeface="Century Gothic" panose="020B0502020202020204" pitchFamily="34" charset="0"/>
              </a:rPr>
              <a:t>Threats to the Great Barrier Reef  </a:t>
            </a:r>
          </a:p>
        </p:txBody>
      </p:sp>
      <p:sp>
        <p:nvSpPr>
          <p:cNvPr id="9" name="TextBox 8"/>
          <p:cNvSpPr txBox="1"/>
          <p:nvPr/>
        </p:nvSpPr>
        <p:spPr>
          <a:xfrm>
            <a:off x="7052418" y="2893017"/>
            <a:ext cx="2215665" cy="1200329"/>
          </a:xfrm>
          <a:prstGeom prst="rect">
            <a:avLst/>
          </a:prstGeom>
          <a:noFill/>
        </p:spPr>
        <p:txBody>
          <a:bodyPr wrap="square">
            <a:spAutoFit/>
          </a:bodyPr>
          <a:lstStyle/>
          <a:p>
            <a:pPr algn="ctr">
              <a:defRPr/>
            </a:pPr>
            <a:r>
              <a:rPr lang="en-AU" sz="2400" dirty="0">
                <a:solidFill>
                  <a:srgbClr val="4BACC6"/>
                </a:solidFill>
                <a:latin typeface="Century Gothic" panose="020B0502020202020204" pitchFamily="34" charset="0"/>
              </a:rPr>
              <a:t>Coastal</a:t>
            </a:r>
          </a:p>
          <a:p>
            <a:pPr algn="ctr">
              <a:defRPr/>
            </a:pPr>
            <a:r>
              <a:rPr lang="en-AU" sz="2400" dirty="0">
                <a:solidFill>
                  <a:srgbClr val="4BACC6"/>
                </a:solidFill>
                <a:latin typeface="Century Gothic" panose="020B0502020202020204" pitchFamily="34" charset="0"/>
              </a:rPr>
              <a:t>land use change</a:t>
            </a:r>
          </a:p>
        </p:txBody>
      </p:sp>
      <p:sp>
        <p:nvSpPr>
          <p:cNvPr id="10" name="TextBox 9"/>
          <p:cNvSpPr txBox="1"/>
          <p:nvPr/>
        </p:nvSpPr>
        <p:spPr>
          <a:xfrm>
            <a:off x="9231471" y="2893016"/>
            <a:ext cx="1657350" cy="831850"/>
          </a:xfrm>
          <a:prstGeom prst="rect">
            <a:avLst/>
          </a:prstGeom>
          <a:noFill/>
        </p:spPr>
        <p:txBody>
          <a:bodyPr>
            <a:spAutoFit/>
          </a:bodyPr>
          <a:lstStyle/>
          <a:p>
            <a:pPr algn="ctr">
              <a:defRPr/>
            </a:pPr>
            <a:r>
              <a:rPr lang="en-AU" sz="2400">
                <a:solidFill>
                  <a:srgbClr val="4BACC6"/>
                </a:solidFill>
                <a:latin typeface="Century Gothic" panose="020B0502020202020204" pitchFamily="34" charset="0"/>
              </a:rPr>
              <a:t>Direct</a:t>
            </a:r>
          </a:p>
          <a:p>
            <a:pPr algn="ctr">
              <a:defRPr/>
            </a:pPr>
            <a:r>
              <a:rPr lang="en-AU" sz="2400">
                <a:solidFill>
                  <a:srgbClr val="4BACC6"/>
                </a:solidFill>
                <a:latin typeface="Century Gothic" panose="020B0502020202020204" pitchFamily="34" charset="0"/>
              </a:rPr>
              <a:t>use </a:t>
            </a:r>
          </a:p>
        </p:txBody>
      </p:sp>
      <p:sp>
        <p:nvSpPr>
          <p:cNvPr id="11" name="TextBox 10"/>
          <p:cNvSpPr txBox="1"/>
          <p:nvPr/>
        </p:nvSpPr>
        <p:spPr>
          <a:xfrm>
            <a:off x="3543458" y="2893017"/>
            <a:ext cx="1728788" cy="830263"/>
          </a:xfrm>
          <a:prstGeom prst="rect">
            <a:avLst/>
          </a:prstGeom>
          <a:noFill/>
        </p:spPr>
        <p:txBody>
          <a:bodyPr>
            <a:spAutoFit/>
          </a:bodyPr>
          <a:lstStyle/>
          <a:p>
            <a:pPr algn="ctr">
              <a:defRPr/>
            </a:pPr>
            <a:r>
              <a:rPr lang="en-AU" sz="2400" dirty="0">
                <a:solidFill>
                  <a:srgbClr val="4BACC6"/>
                </a:solidFill>
                <a:latin typeface="Century Gothic" panose="020B0502020202020204" pitchFamily="34" charset="0"/>
              </a:rPr>
              <a:t>Climate </a:t>
            </a:r>
          </a:p>
          <a:p>
            <a:pPr algn="ctr">
              <a:defRPr/>
            </a:pPr>
            <a:r>
              <a:rPr lang="en-AU" sz="2400" dirty="0">
                <a:solidFill>
                  <a:srgbClr val="4BACC6"/>
                </a:solidFill>
                <a:latin typeface="Century Gothic" panose="020B0502020202020204" pitchFamily="34" charset="0"/>
              </a:rPr>
              <a:t>change</a:t>
            </a:r>
          </a:p>
        </p:txBody>
      </p:sp>
      <p:sp>
        <p:nvSpPr>
          <p:cNvPr id="38922" name="TextBox 11"/>
          <p:cNvSpPr txBox="1">
            <a:spLocks noChangeArrowheads="1"/>
          </p:cNvSpPr>
          <p:nvPr/>
        </p:nvSpPr>
        <p:spPr bwMode="auto">
          <a:xfrm>
            <a:off x="5415122" y="2893017"/>
            <a:ext cx="1800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AU" altLang="en-US" sz="2400" b="1">
                <a:latin typeface="Century Gothic" panose="020B0502020202020204" pitchFamily="34" charset="0"/>
              </a:rPr>
              <a:t>Land based </a:t>
            </a:r>
          </a:p>
          <a:p>
            <a:pPr algn="ctr" eaLnBrk="1" hangingPunct="1"/>
            <a:r>
              <a:rPr lang="en-AU" altLang="en-US" sz="2400" b="1">
                <a:latin typeface="Century Gothic" panose="020B0502020202020204" pitchFamily="34" charset="0"/>
              </a:rPr>
              <a:t>run-off</a:t>
            </a:r>
          </a:p>
        </p:txBody>
      </p:sp>
      <p:pic>
        <p:nvPicPr>
          <p:cNvPr id="38923" name="Picture 10" descr="\\premiers\dpc\DPCCOM\policy_com\erp_com\2008 - Reef Secretariat\PUBLICATION MANAGEMENT\MARKETING\Image Library\Image library\Other industries\Bowen - photo credit Dean Whitling.jpg"/>
          <p:cNvPicPr>
            <a:picLocks noChangeAspect="1" noChangeArrowheads="1"/>
          </p:cNvPicPr>
          <p:nvPr/>
        </p:nvPicPr>
        <p:blipFill>
          <a:blip r:embed="rId3">
            <a:extLst>
              <a:ext uri="{28A0092B-C50C-407E-A947-70E740481C1C}">
                <a14:useLocalDpi xmlns:a14="http://schemas.microsoft.com/office/drawing/2010/main" val="0"/>
              </a:ext>
            </a:extLst>
          </a:blip>
          <a:srcRect t="10229" b="13640"/>
          <a:stretch>
            <a:fillRect/>
          </a:stretch>
        </p:blipFill>
        <p:spPr bwMode="auto">
          <a:xfrm>
            <a:off x="7359809" y="2029417"/>
            <a:ext cx="1749425" cy="887413"/>
          </a:xfrm>
          <a:prstGeom prst="rect">
            <a:avLst/>
          </a:prstGeom>
          <a:noFill/>
          <a:ln w="9525">
            <a:solidFill>
              <a:srgbClr val="4BACC6"/>
            </a:solidFill>
            <a:miter lim="800000"/>
            <a:headEnd/>
            <a:tailEnd/>
          </a:ln>
          <a:extLst>
            <a:ext uri="{909E8E84-426E-40DD-AFC4-6F175D3DCCD1}">
              <a14:hiddenFill xmlns:a14="http://schemas.microsoft.com/office/drawing/2010/main">
                <a:solidFill>
                  <a:srgbClr val="FFFFFF"/>
                </a:solidFill>
              </a14:hiddenFill>
            </a:ext>
          </a:extLst>
        </p:spPr>
      </p:pic>
      <p:pic>
        <p:nvPicPr>
          <p:cNvPr id="38924" name="Picture 13" descr="Yasi.png"/>
          <p:cNvPicPr>
            <a:picLocks noChangeAspect="1" noChangeArrowheads="1"/>
          </p:cNvPicPr>
          <p:nvPr/>
        </p:nvPicPr>
        <p:blipFill>
          <a:blip r:embed="rId4">
            <a:extLst>
              <a:ext uri="{28A0092B-C50C-407E-A947-70E740481C1C}">
                <a14:useLocalDpi xmlns:a14="http://schemas.microsoft.com/office/drawing/2010/main" val="0"/>
              </a:ext>
            </a:extLst>
          </a:blip>
          <a:srcRect b="22984"/>
          <a:stretch>
            <a:fillRect/>
          </a:stretch>
        </p:blipFill>
        <p:spPr bwMode="auto">
          <a:xfrm>
            <a:off x="3543458" y="2029416"/>
            <a:ext cx="1728788" cy="889000"/>
          </a:xfrm>
          <a:prstGeom prst="rect">
            <a:avLst/>
          </a:prstGeom>
          <a:noFill/>
          <a:ln w="9525">
            <a:solidFill>
              <a:srgbClr val="01A2C4"/>
            </a:solidFill>
            <a:miter lim="800000"/>
            <a:headEnd/>
            <a:tailEnd/>
          </a:ln>
          <a:extLst>
            <a:ext uri="{909E8E84-426E-40DD-AFC4-6F175D3DCCD1}">
              <a14:hiddenFill xmlns:a14="http://schemas.microsoft.com/office/drawing/2010/main">
                <a:solidFill>
                  <a:srgbClr val="FFFFFF"/>
                </a:solidFill>
              </a14:hiddenFill>
            </a:ext>
          </a:extLst>
        </p:spPr>
      </p:pic>
      <p:pic>
        <p:nvPicPr>
          <p:cNvPr id="38925" name="Picture 14"/>
          <p:cNvPicPr>
            <a:picLocks noChangeAspect="1" noChangeArrowheads="1"/>
          </p:cNvPicPr>
          <p:nvPr/>
        </p:nvPicPr>
        <p:blipFill>
          <a:blip r:embed="rId5">
            <a:extLst>
              <a:ext uri="{28A0092B-C50C-407E-A947-70E740481C1C}">
                <a14:useLocalDpi xmlns:a14="http://schemas.microsoft.com/office/drawing/2010/main" val="0"/>
              </a:ext>
            </a:extLst>
          </a:blip>
          <a:srcRect t="5669" b="5669"/>
          <a:stretch>
            <a:fillRect/>
          </a:stretch>
        </p:blipFill>
        <p:spPr bwMode="auto">
          <a:xfrm>
            <a:off x="9231471" y="2029417"/>
            <a:ext cx="1657350" cy="893763"/>
          </a:xfrm>
          <a:prstGeom prst="rect">
            <a:avLst/>
          </a:prstGeom>
          <a:noFill/>
          <a:ln w="9525">
            <a:solidFill>
              <a:srgbClr val="4BACC6"/>
            </a:solidFill>
            <a:miter lim="800000"/>
            <a:headEnd/>
            <a:tailEnd/>
          </a:ln>
          <a:extLst>
            <a:ext uri="{909E8E84-426E-40DD-AFC4-6F175D3DCCD1}">
              <a14:hiddenFill xmlns:a14="http://schemas.microsoft.com/office/drawing/2010/main">
                <a:solidFill>
                  <a:srgbClr val="FFFFFF"/>
                </a:solidFill>
              </a14:hiddenFill>
            </a:ext>
          </a:extLst>
        </p:spPr>
      </p:pic>
      <p:pic>
        <p:nvPicPr>
          <p:cNvPr id="38926" name="Picture 15" descr="burdekin3"/>
          <p:cNvPicPr>
            <a:picLocks noChangeAspect="1" noChangeArrowheads="1"/>
          </p:cNvPicPr>
          <p:nvPr/>
        </p:nvPicPr>
        <p:blipFill>
          <a:blip r:embed="rId6">
            <a:extLst>
              <a:ext uri="{28A0092B-C50C-407E-A947-70E740481C1C}">
                <a14:useLocalDpi xmlns:a14="http://schemas.microsoft.com/office/drawing/2010/main" val="0"/>
              </a:ext>
            </a:extLst>
          </a:blip>
          <a:srcRect t="41995" b="2625"/>
          <a:stretch>
            <a:fillRect/>
          </a:stretch>
        </p:blipFill>
        <p:spPr bwMode="auto">
          <a:xfrm>
            <a:off x="5415121" y="2029417"/>
            <a:ext cx="1822450" cy="881063"/>
          </a:xfrm>
          <a:prstGeom prst="rect">
            <a:avLst/>
          </a:prstGeom>
          <a:noFill/>
          <a:ln w="38100">
            <a:solidFill>
              <a:srgbClr val="CF2A3B"/>
            </a:solidFill>
            <a:prstDash val="dash"/>
            <a:miter lim="800000"/>
            <a:headEnd/>
            <a:tailEnd/>
          </a:ln>
          <a:extLst>
            <a:ext uri="{909E8E84-426E-40DD-AFC4-6F175D3DCCD1}">
              <a14:hiddenFill xmlns:a14="http://schemas.microsoft.com/office/drawing/2010/main">
                <a:solidFill>
                  <a:srgbClr val="FFFFFF"/>
                </a:solidFill>
              </a14:hiddenFill>
            </a:ext>
          </a:extLst>
        </p:spPr>
      </p:pic>
      <p:cxnSp>
        <p:nvCxnSpPr>
          <p:cNvPr id="17" name="Straight Connector 16"/>
          <p:cNvCxnSpPr/>
          <p:nvPr/>
        </p:nvCxnSpPr>
        <p:spPr>
          <a:xfrm>
            <a:off x="7288371" y="1646829"/>
            <a:ext cx="0" cy="215900"/>
          </a:xfrm>
          <a:prstGeom prst="line">
            <a:avLst/>
          </a:prstGeom>
          <a:ln w="31750">
            <a:solidFill>
              <a:srgbClr val="01A2C4"/>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3173571" y="155373"/>
            <a:ext cx="8229600" cy="1143000"/>
          </a:xfrm>
        </p:spPr>
        <p:txBody>
          <a:bodyPr/>
          <a:lstStyle/>
          <a:p>
            <a:pPr algn="ctr"/>
            <a:r>
              <a:rPr lang="en-AU" b="1" dirty="0"/>
              <a:t>Reef Water Quality Targets</a:t>
            </a:r>
          </a:p>
        </p:txBody>
      </p:sp>
      <p:sp>
        <p:nvSpPr>
          <p:cNvPr id="23" name="Down Arrow 22"/>
          <p:cNvSpPr/>
          <p:nvPr/>
        </p:nvSpPr>
        <p:spPr>
          <a:xfrm>
            <a:off x="6038314" y="4165801"/>
            <a:ext cx="576064" cy="372318"/>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5415121" y="4579301"/>
            <a:ext cx="3302000" cy="1569660"/>
          </a:xfrm>
          <a:prstGeom prst="rect">
            <a:avLst/>
          </a:prstGeom>
          <a:noFill/>
        </p:spPr>
        <p:txBody>
          <a:bodyPr wrap="square">
            <a:spAutoFit/>
          </a:bodyPr>
          <a:lstStyle/>
          <a:p>
            <a:pPr>
              <a:defRPr/>
            </a:pPr>
            <a:r>
              <a:rPr lang="en-AU" sz="2400">
                <a:latin typeface="Century Gothic" panose="020B0502020202020204" pitchFamily="34" charset="0"/>
              </a:rPr>
              <a:t>Targets</a:t>
            </a:r>
          </a:p>
          <a:p>
            <a:pPr marL="342900" indent="-342900">
              <a:buFont typeface="Arial" panose="020B0604020202020204" pitchFamily="34" charset="0"/>
              <a:buChar char="•"/>
              <a:defRPr/>
            </a:pPr>
            <a:r>
              <a:rPr lang="en-AU" sz="2400">
                <a:latin typeface="Century Gothic" panose="020B0502020202020204" pitchFamily="34" charset="0"/>
              </a:rPr>
              <a:t>Nutrients </a:t>
            </a:r>
          </a:p>
          <a:p>
            <a:pPr marL="342900" indent="-342900">
              <a:buFont typeface="Arial" panose="020B0604020202020204" pitchFamily="34" charset="0"/>
              <a:buChar char="•"/>
              <a:defRPr/>
            </a:pPr>
            <a:r>
              <a:rPr lang="en-AU" sz="2400">
                <a:latin typeface="Century Gothic" panose="020B0502020202020204" pitchFamily="34" charset="0"/>
              </a:rPr>
              <a:t>Fine sediments </a:t>
            </a:r>
          </a:p>
          <a:p>
            <a:pPr marL="342900" indent="-342900">
              <a:buFont typeface="Arial" panose="020B0604020202020204" pitchFamily="34" charset="0"/>
              <a:buChar char="•"/>
              <a:defRPr/>
            </a:pPr>
            <a:r>
              <a:rPr lang="en-AU" sz="2400">
                <a:latin typeface="Century Gothic" panose="020B0502020202020204" pitchFamily="34" charset="0"/>
              </a:rPr>
              <a:t>Pesticides</a:t>
            </a:r>
          </a:p>
        </p:txBody>
      </p:sp>
      <p:sp>
        <p:nvSpPr>
          <p:cNvPr id="2" name="Rectangle 1">
            <a:extLst>
              <a:ext uri="{FF2B5EF4-FFF2-40B4-BE49-F238E27FC236}">
                <a16:creationId xmlns:a16="http://schemas.microsoft.com/office/drawing/2014/main" id="{3EDE2278-A6EA-7992-09B1-0C949CCB6495}"/>
              </a:ext>
            </a:extLst>
          </p:cNvPr>
          <p:cNvSpPr/>
          <p:nvPr/>
        </p:nvSpPr>
        <p:spPr>
          <a:xfrm>
            <a:off x="0" y="0"/>
            <a:ext cx="12192000" cy="30640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0DABCAE2-FD8B-5F62-7AA9-085B1100DF02}"/>
              </a:ext>
            </a:extLst>
          </p:cNvPr>
          <p:cNvSpPr/>
          <p:nvPr/>
        </p:nvSpPr>
        <p:spPr>
          <a:xfrm>
            <a:off x="0" y="6709928"/>
            <a:ext cx="12182104" cy="14807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2F4D4B1B-E1C5-587D-25FC-10FF2A206B10}"/>
              </a:ext>
            </a:extLst>
          </p:cNvPr>
          <p:cNvPicPr>
            <a:picLocks noChangeAspect="1"/>
          </p:cNvPicPr>
          <p:nvPr/>
        </p:nvPicPr>
        <p:blipFill>
          <a:blip r:embed="rId7"/>
          <a:stretch>
            <a:fillRect/>
          </a:stretch>
        </p:blipFill>
        <p:spPr>
          <a:xfrm>
            <a:off x="940346" y="1381150"/>
            <a:ext cx="1912166" cy="21270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E7DE1602-AA13-9D03-5064-53E9713676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75504" y="4058235"/>
            <a:ext cx="1778786" cy="25161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Down Arrow 22">
            <a:extLst>
              <a:ext uri="{FF2B5EF4-FFF2-40B4-BE49-F238E27FC236}">
                <a16:creationId xmlns:a16="http://schemas.microsoft.com/office/drawing/2014/main" id="{23D6B1FA-2015-9588-5F22-8E95A828B743}"/>
              </a:ext>
            </a:extLst>
          </p:cNvPr>
          <p:cNvSpPr/>
          <p:nvPr/>
        </p:nvSpPr>
        <p:spPr>
          <a:xfrm rot="16200000">
            <a:off x="4706370" y="5030445"/>
            <a:ext cx="576064" cy="372318"/>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lide Number Placeholder 12">
            <a:extLst>
              <a:ext uri="{FF2B5EF4-FFF2-40B4-BE49-F238E27FC236}">
                <a16:creationId xmlns:a16="http://schemas.microsoft.com/office/drawing/2014/main" id="{EA0EA628-0CE4-7C47-5676-53BDBF59AA17}"/>
              </a:ext>
            </a:extLst>
          </p:cNvPr>
          <p:cNvSpPr>
            <a:spLocks noGrp="1"/>
          </p:cNvSpPr>
          <p:nvPr>
            <p:ph type="sldNum" sz="quarter" idx="12"/>
          </p:nvPr>
        </p:nvSpPr>
        <p:spPr/>
        <p:txBody>
          <a:bodyPr/>
          <a:lstStyle/>
          <a:p>
            <a:fld id="{0BD29A47-D2BC-41E7-8590-AB4A6894628E}" type="slidenum">
              <a:rPr lang="en-AU" smtClean="0"/>
              <a:pPr/>
              <a:t>2</a:t>
            </a:fld>
            <a:endParaRPr lang="en-AU"/>
          </a:p>
        </p:txBody>
      </p:sp>
    </p:spTree>
    <p:extLst>
      <p:ext uri="{BB962C8B-B14F-4D97-AF65-F5344CB8AC3E}">
        <p14:creationId xmlns:p14="http://schemas.microsoft.com/office/powerpoint/2010/main" val="3406332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E2FB-6F2D-4CBE-B5DB-88D5AB066A78}"/>
              </a:ext>
            </a:extLst>
          </p:cNvPr>
          <p:cNvSpPr>
            <a:spLocks noGrp="1"/>
          </p:cNvSpPr>
          <p:nvPr>
            <p:ph type="title"/>
          </p:nvPr>
        </p:nvSpPr>
        <p:spPr>
          <a:xfrm>
            <a:off x="526523" y="320477"/>
            <a:ext cx="5998828" cy="1851223"/>
          </a:xfrm>
        </p:spPr>
        <p:txBody>
          <a:bodyPr>
            <a:noAutofit/>
          </a:bodyPr>
          <a:lstStyle/>
          <a:p>
            <a:pPr algn="ctr"/>
            <a:r>
              <a:rPr lang="en-AU" b="1"/>
              <a:t>Reef 2050 Water Quality Improvement Plan</a:t>
            </a:r>
          </a:p>
        </p:txBody>
      </p:sp>
      <p:sp>
        <p:nvSpPr>
          <p:cNvPr id="3" name="Content Placeholder 2">
            <a:extLst>
              <a:ext uri="{FF2B5EF4-FFF2-40B4-BE49-F238E27FC236}">
                <a16:creationId xmlns:a16="http://schemas.microsoft.com/office/drawing/2014/main" id="{E2890BA9-A3F2-49FB-86DD-F89323C8C3FC}"/>
              </a:ext>
            </a:extLst>
          </p:cNvPr>
          <p:cNvSpPr>
            <a:spLocks noGrp="1"/>
          </p:cNvSpPr>
          <p:nvPr>
            <p:ph idx="1"/>
          </p:nvPr>
        </p:nvSpPr>
        <p:spPr>
          <a:xfrm>
            <a:off x="311437" y="2243955"/>
            <a:ext cx="6422311" cy="4241196"/>
          </a:xfrm>
        </p:spPr>
        <p:txBody>
          <a:bodyPr>
            <a:normAutofit fontScale="92500"/>
          </a:bodyPr>
          <a:lstStyle/>
          <a:p>
            <a:pPr>
              <a:lnSpc>
                <a:spcPct val="106000"/>
              </a:lnSpc>
              <a:spcAft>
                <a:spcPts val="800"/>
              </a:spcAft>
            </a:pPr>
            <a:r>
              <a:rPr lang="en-AU" sz="26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The Reef 2050 Water Quality Improvement Plan set targets to be achieved by 2025.</a:t>
            </a:r>
          </a:p>
          <a:p>
            <a:pPr>
              <a:lnSpc>
                <a:spcPct val="106000"/>
              </a:lnSpc>
              <a:spcAft>
                <a:spcPts val="800"/>
              </a:spcAft>
            </a:pPr>
            <a:r>
              <a:rPr lang="en-AU" sz="2600" dirty="0">
                <a:solidFill>
                  <a:srgbClr val="3B3838"/>
                </a:solidFill>
                <a:latin typeface="Arial" panose="020B0604020202020204" pitchFamily="34" charset="0"/>
                <a:ea typeface="Calibri" panose="020F0502020204030204" pitchFamily="34" charset="0"/>
                <a:cs typeface="Times New Roman" panose="02020603050405020304" pitchFamily="18" charset="0"/>
              </a:rPr>
              <a:t>The Paddock to Reef program uses monitoring and modelling to report on the progress towards targets and objectives which are reported in a Reef Water Quality Report Card.</a:t>
            </a:r>
          </a:p>
          <a:p>
            <a:pPr>
              <a:lnSpc>
                <a:spcPct val="106000"/>
              </a:lnSpc>
              <a:spcAft>
                <a:spcPts val="800"/>
              </a:spcAft>
            </a:pPr>
            <a:r>
              <a:rPr lang="en-AU" sz="2600" dirty="0">
                <a:solidFill>
                  <a:srgbClr val="3B3838"/>
                </a:solidFill>
                <a:latin typeface="Arial" panose="020B0604020202020204" pitchFamily="34" charset="0"/>
                <a:ea typeface="Calibri" panose="020F0502020204030204" pitchFamily="34" charset="0"/>
                <a:cs typeface="Times New Roman" panose="02020603050405020304" pitchFamily="18" charset="0"/>
              </a:rPr>
              <a:t>The </a:t>
            </a:r>
            <a:r>
              <a:rPr lang="en-AU" sz="26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rPr>
              <a:t>Reef Water Quality Report Card 2021 and 2022 was released in May 2</a:t>
            </a:r>
            <a:r>
              <a:rPr lang="en-AU" sz="2600" dirty="0">
                <a:solidFill>
                  <a:srgbClr val="3B3838"/>
                </a:solidFill>
                <a:latin typeface="Arial" panose="020B0604020202020204" pitchFamily="34" charset="0"/>
                <a:ea typeface="Calibri" panose="020F0502020204030204" pitchFamily="34" charset="0"/>
                <a:cs typeface="Times New Roman" panose="02020603050405020304" pitchFamily="18" charset="0"/>
              </a:rPr>
              <a:t>024.</a:t>
            </a:r>
            <a:endParaRPr lang="en-AU" sz="2600" dirty="0">
              <a:solidFill>
                <a:srgbClr val="3B3838"/>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6000"/>
              </a:lnSpc>
              <a:spcAft>
                <a:spcPts val="800"/>
              </a:spcAft>
            </a:pPr>
            <a:endParaRPr lang="en-AU" sz="18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6000"/>
              </a:lnSpc>
              <a:spcAft>
                <a:spcPts val="800"/>
              </a:spcAft>
            </a:pPr>
            <a:endParaRPr lang="en-AU" sz="1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174" name="Picture 2173">
            <a:extLst>
              <a:ext uri="{FF2B5EF4-FFF2-40B4-BE49-F238E27FC236}">
                <a16:creationId xmlns:a16="http://schemas.microsoft.com/office/drawing/2014/main" id="{F4E4EC69-5DAB-3855-C91B-6BFB036E1310}"/>
              </a:ext>
            </a:extLst>
          </p:cNvPr>
          <p:cNvPicPr>
            <a:picLocks noChangeAspect="1"/>
          </p:cNvPicPr>
          <p:nvPr/>
        </p:nvPicPr>
        <p:blipFill>
          <a:blip r:embed="rId3"/>
          <a:stretch>
            <a:fillRect/>
          </a:stretch>
        </p:blipFill>
        <p:spPr>
          <a:xfrm>
            <a:off x="6942145" y="787628"/>
            <a:ext cx="4571885" cy="5850046"/>
          </a:xfrm>
          <a:prstGeom prst="rect">
            <a:avLst/>
          </a:prstGeom>
        </p:spPr>
      </p:pic>
      <p:sp>
        <p:nvSpPr>
          <p:cNvPr id="4" name="Rectangle 3">
            <a:extLst>
              <a:ext uri="{FF2B5EF4-FFF2-40B4-BE49-F238E27FC236}">
                <a16:creationId xmlns:a16="http://schemas.microsoft.com/office/drawing/2014/main" id="{EE5C34F3-921D-DDE2-EA82-2B07706AFF99}"/>
              </a:ext>
            </a:extLst>
          </p:cNvPr>
          <p:cNvSpPr/>
          <p:nvPr/>
        </p:nvSpPr>
        <p:spPr>
          <a:xfrm>
            <a:off x="0" y="0"/>
            <a:ext cx="12192000" cy="30640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BFE3AA49-735A-55BD-B35B-E2C65A85AE6C}"/>
              </a:ext>
            </a:extLst>
          </p:cNvPr>
          <p:cNvSpPr/>
          <p:nvPr/>
        </p:nvSpPr>
        <p:spPr>
          <a:xfrm>
            <a:off x="0" y="6709928"/>
            <a:ext cx="12182104" cy="14807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Slide Number Placeholder 6">
            <a:extLst>
              <a:ext uri="{FF2B5EF4-FFF2-40B4-BE49-F238E27FC236}">
                <a16:creationId xmlns:a16="http://schemas.microsoft.com/office/drawing/2014/main" id="{C0D16769-6303-1E11-AACB-C5EAB3EE50F1}"/>
              </a:ext>
            </a:extLst>
          </p:cNvPr>
          <p:cNvSpPr>
            <a:spLocks noGrp="1"/>
          </p:cNvSpPr>
          <p:nvPr>
            <p:ph type="sldNum" sz="quarter" idx="12"/>
          </p:nvPr>
        </p:nvSpPr>
        <p:spPr/>
        <p:txBody>
          <a:bodyPr/>
          <a:lstStyle/>
          <a:p>
            <a:fld id="{64BCC555-8E06-4ED2-97BE-AFDE4A08CBDC}" type="slidenum">
              <a:rPr lang="en-AU" smtClean="0"/>
              <a:t>3</a:t>
            </a:fld>
            <a:endParaRPr lang="en-AU"/>
          </a:p>
        </p:txBody>
      </p:sp>
    </p:spTree>
    <p:extLst>
      <p:ext uri="{BB962C8B-B14F-4D97-AF65-F5344CB8AC3E}">
        <p14:creationId xmlns:p14="http://schemas.microsoft.com/office/powerpoint/2010/main" val="211808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66F91-ED43-4F61-8A00-043C3F2B6A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55" t="27188" r="9055" b="54199"/>
          <a:stretch/>
        </p:blipFill>
        <p:spPr>
          <a:xfrm>
            <a:off x="103205" y="4692373"/>
            <a:ext cx="11985590" cy="1846539"/>
          </a:xfrm>
          <a:prstGeom prst="rect">
            <a:avLst/>
          </a:prstGeom>
        </p:spPr>
      </p:pic>
      <p:sp>
        <p:nvSpPr>
          <p:cNvPr id="5" name="Content Placeholder 2">
            <a:extLst>
              <a:ext uri="{FF2B5EF4-FFF2-40B4-BE49-F238E27FC236}">
                <a16:creationId xmlns:a16="http://schemas.microsoft.com/office/drawing/2014/main" id="{BBD07EB7-7EBB-457F-A309-E8FC8E1B82CC}"/>
              </a:ext>
            </a:extLst>
          </p:cNvPr>
          <p:cNvSpPr>
            <a:spLocks noGrp="1"/>
          </p:cNvSpPr>
          <p:nvPr>
            <p:ph idx="1"/>
          </p:nvPr>
        </p:nvSpPr>
        <p:spPr>
          <a:xfrm>
            <a:off x="434340" y="1111251"/>
            <a:ext cx="11007090" cy="4392613"/>
          </a:xfrm>
        </p:spPr>
        <p:txBody>
          <a:bodyPr>
            <a:normAutofit/>
          </a:bodyPr>
          <a:lstStyle/>
          <a:p>
            <a:pPr>
              <a:defRPr/>
            </a:pPr>
            <a:r>
              <a:rPr lang="en-AU" b="1" dirty="0"/>
              <a:t>Reports progress </a:t>
            </a:r>
            <a:r>
              <a:rPr lang="en-AU" dirty="0"/>
              <a:t>towards 2050 WQIP targets, objectives and outcome.</a:t>
            </a:r>
          </a:p>
          <a:p>
            <a:pPr>
              <a:defRPr/>
            </a:pPr>
            <a:endParaRPr lang="en-AU" dirty="0"/>
          </a:p>
          <a:p>
            <a:pPr>
              <a:defRPr/>
            </a:pPr>
            <a:r>
              <a:rPr lang="en-AU" dirty="0"/>
              <a:t>A </a:t>
            </a:r>
            <a:r>
              <a:rPr lang="en-AU" b="1" dirty="0"/>
              <a:t>collaborative partnership </a:t>
            </a:r>
            <a:r>
              <a:rPr lang="en-AU" dirty="0"/>
              <a:t>involving the Australian and Queensland governments, regional groups, researchers and industry.</a:t>
            </a:r>
            <a:endParaRPr lang="en-AU" b="1" dirty="0"/>
          </a:p>
          <a:p>
            <a:pPr>
              <a:lnSpc>
                <a:spcPct val="110000"/>
              </a:lnSpc>
              <a:spcBef>
                <a:spcPts val="600"/>
              </a:spcBef>
              <a:defRPr/>
            </a:pPr>
            <a:endParaRPr lang="en-AU" b="1" dirty="0"/>
          </a:p>
          <a:p>
            <a:pPr>
              <a:lnSpc>
                <a:spcPct val="110000"/>
              </a:lnSpc>
              <a:spcBef>
                <a:spcPts val="600"/>
              </a:spcBef>
              <a:defRPr/>
            </a:pPr>
            <a:r>
              <a:rPr lang="en-AU" b="1" dirty="0"/>
              <a:t>Integrates monitoring and modelling </a:t>
            </a:r>
            <a:r>
              <a:rPr lang="en-AU" dirty="0"/>
              <a:t>from the paddock to reef scales.</a:t>
            </a:r>
          </a:p>
        </p:txBody>
      </p:sp>
      <p:sp>
        <p:nvSpPr>
          <p:cNvPr id="3" name="Title 1">
            <a:extLst>
              <a:ext uri="{FF2B5EF4-FFF2-40B4-BE49-F238E27FC236}">
                <a16:creationId xmlns:a16="http://schemas.microsoft.com/office/drawing/2014/main" id="{7BEC3374-39A7-0F4B-687B-C0746877486A}"/>
              </a:ext>
            </a:extLst>
          </p:cNvPr>
          <p:cNvSpPr txBox="1">
            <a:spLocks/>
          </p:cNvSpPr>
          <p:nvPr/>
        </p:nvSpPr>
        <p:spPr>
          <a:xfrm>
            <a:off x="1890713" y="146388"/>
            <a:ext cx="8229600" cy="80920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cap="all" baseline="0">
                <a:solidFill>
                  <a:schemeClr val="tx1">
                    <a:lumMod val="65000"/>
                    <a:lumOff val="35000"/>
                  </a:schemeClr>
                </a:solidFill>
                <a:latin typeface="Century Gothic" panose="020B0502020202020204" pitchFamily="34" charset="0"/>
                <a:ea typeface="+mj-ea"/>
                <a:cs typeface="Arial" pitchFamily="34" charset="0"/>
              </a:defRPr>
            </a:lvl1pPr>
          </a:lstStyle>
          <a:p>
            <a:pPr algn="ctr">
              <a:lnSpc>
                <a:spcPct val="90000"/>
              </a:lnSpc>
            </a:pPr>
            <a:r>
              <a:rPr lang="en-AU" altLang="en-US" sz="4400" b="1" cap="none" dirty="0">
                <a:solidFill>
                  <a:schemeClr val="tx1"/>
                </a:solidFill>
                <a:latin typeface="+mj-lt"/>
                <a:cs typeface="+mj-cs"/>
              </a:rPr>
              <a:t>Paddock to Reef program</a:t>
            </a:r>
            <a:endParaRPr lang="en-AU" sz="4400" b="1" cap="none" dirty="0">
              <a:solidFill>
                <a:schemeClr val="tx1"/>
              </a:solidFill>
              <a:latin typeface="+mj-lt"/>
              <a:cs typeface="+mj-cs"/>
            </a:endParaRPr>
          </a:p>
        </p:txBody>
      </p:sp>
      <p:sp>
        <p:nvSpPr>
          <p:cNvPr id="7" name="Slide Number Placeholder 6">
            <a:extLst>
              <a:ext uri="{FF2B5EF4-FFF2-40B4-BE49-F238E27FC236}">
                <a16:creationId xmlns:a16="http://schemas.microsoft.com/office/drawing/2014/main" id="{D51391DE-4BBB-521B-AA8D-6336CE8CCBB8}"/>
              </a:ext>
            </a:extLst>
          </p:cNvPr>
          <p:cNvSpPr>
            <a:spLocks noGrp="1"/>
          </p:cNvSpPr>
          <p:nvPr>
            <p:ph type="sldNum" sz="quarter" idx="12"/>
          </p:nvPr>
        </p:nvSpPr>
        <p:spPr/>
        <p:txBody>
          <a:bodyPr/>
          <a:lstStyle/>
          <a:p>
            <a:fld id="{64BCC555-8E06-4ED2-97BE-AFDE4A08CBDC}" type="slidenum">
              <a:rPr lang="en-AU" smtClean="0"/>
              <a:t>4</a:t>
            </a:fld>
            <a:endParaRPr lang="en-AU"/>
          </a:p>
        </p:txBody>
      </p:sp>
    </p:spTree>
    <p:extLst>
      <p:ext uri="{BB962C8B-B14F-4D97-AF65-F5344CB8AC3E}">
        <p14:creationId xmlns:p14="http://schemas.microsoft.com/office/powerpoint/2010/main" val="330870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3">
            <a:extLst>
              <a:ext uri="{FF2B5EF4-FFF2-40B4-BE49-F238E27FC236}">
                <a16:creationId xmlns:a16="http://schemas.microsoft.com/office/drawing/2014/main" id="{40112C71-68BA-4513-9165-606D306BB10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7468" t="11549" r="6786" b="7513"/>
          <a:stretch>
            <a:fillRect/>
          </a:stretch>
        </p:blipFill>
        <p:spPr>
          <a:xfrm>
            <a:off x="1198162" y="914400"/>
            <a:ext cx="9255242" cy="5943600"/>
          </a:xfrm>
        </p:spPr>
      </p:pic>
      <p:sp>
        <p:nvSpPr>
          <p:cNvPr id="5" name="Title 1">
            <a:extLst>
              <a:ext uri="{FF2B5EF4-FFF2-40B4-BE49-F238E27FC236}">
                <a16:creationId xmlns:a16="http://schemas.microsoft.com/office/drawing/2014/main" id="{E42FA956-BB49-451B-8D67-2D2203D6D7A8}"/>
              </a:ext>
            </a:extLst>
          </p:cNvPr>
          <p:cNvSpPr txBox="1">
            <a:spLocks/>
          </p:cNvSpPr>
          <p:nvPr/>
        </p:nvSpPr>
        <p:spPr>
          <a:xfrm>
            <a:off x="1981200" y="306408"/>
            <a:ext cx="8229600" cy="80920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cap="all" baseline="0">
                <a:solidFill>
                  <a:schemeClr val="tx1">
                    <a:lumMod val="65000"/>
                    <a:lumOff val="35000"/>
                  </a:schemeClr>
                </a:solidFill>
                <a:latin typeface="Century Gothic" panose="020B0502020202020204" pitchFamily="34" charset="0"/>
                <a:ea typeface="+mj-ea"/>
                <a:cs typeface="Arial" pitchFamily="34" charset="0"/>
              </a:defRPr>
            </a:lvl1pPr>
          </a:lstStyle>
          <a:p>
            <a:pPr algn="ctr">
              <a:lnSpc>
                <a:spcPct val="90000"/>
              </a:lnSpc>
            </a:pPr>
            <a:r>
              <a:rPr lang="en-AU" altLang="en-US" sz="4400" b="1" cap="none" dirty="0">
                <a:solidFill>
                  <a:schemeClr val="tx1"/>
                </a:solidFill>
                <a:latin typeface="+mj-lt"/>
                <a:cs typeface="+mj-cs"/>
              </a:rPr>
              <a:t>Paddock to Reef program</a:t>
            </a:r>
            <a:endParaRPr lang="en-AU" sz="4400" b="1" cap="none" dirty="0">
              <a:solidFill>
                <a:schemeClr val="tx1"/>
              </a:solidFill>
              <a:latin typeface="+mj-lt"/>
              <a:cs typeface="+mj-cs"/>
            </a:endParaRPr>
          </a:p>
        </p:txBody>
      </p:sp>
      <p:sp>
        <p:nvSpPr>
          <p:cNvPr id="6" name="TextBox 5">
            <a:extLst>
              <a:ext uri="{FF2B5EF4-FFF2-40B4-BE49-F238E27FC236}">
                <a16:creationId xmlns:a16="http://schemas.microsoft.com/office/drawing/2014/main" id="{5BAE52AE-2214-4293-B537-77E7D2760EEC}"/>
              </a:ext>
            </a:extLst>
          </p:cNvPr>
          <p:cNvSpPr txBox="1"/>
          <p:nvPr/>
        </p:nvSpPr>
        <p:spPr>
          <a:xfrm>
            <a:off x="7589520" y="6063597"/>
            <a:ext cx="4602480" cy="646331"/>
          </a:xfrm>
          <a:prstGeom prst="rect">
            <a:avLst/>
          </a:prstGeom>
          <a:noFill/>
        </p:spPr>
        <p:txBody>
          <a:bodyPr wrap="square" rtlCol="0">
            <a:spAutoFit/>
          </a:bodyPr>
          <a:lstStyle/>
          <a:p>
            <a:r>
              <a:rPr lang="en-AU" dirty="0"/>
              <a:t>*Stewardship – includes human dimensions &amp; economic aspects</a:t>
            </a:r>
          </a:p>
        </p:txBody>
      </p:sp>
      <p:sp>
        <p:nvSpPr>
          <p:cNvPr id="2" name="Rectangle 1">
            <a:extLst>
              <a:ext uri="{FF2B5EF4-FFF2-40B4-BE49-F238E27FC236}">
                <a16:creationId xmlns:a16="http://schemas.microsoft.com/office/drawing/2014/main" id="{6C28723D-C80B-55C1-23CF-25741C58BEB8}"/>
              </a:ext>
            </a:extLst>
          </p:cNvPr>
          <p:cNvSpPr/>
          <p:nvPr/>
        </p:nvSpPr>
        <p:spPr>
          <a:xfrm>
            <a:off x="0" y="0"/>
            <a:ext cx="12192000" cy="30640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EF36BC0F-BCD9-C993-89D1-19854533B0C6}"/>
              </a:ext>
            </a:extLst>
          </p:cNvPr>
          <p:cNvSpPr/>
          <p:nvPr/>
        </p:nvSpPr>
        <p:spPr>
          <a:xfrm>
            <a:off x="0" y="6709928"/>
            <a:ext cx="12182104" cy="14807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Slide Number Placeholder 6">
            <a:extLst>
              <a:ext uri="{FF2B5EF4-FFF2-40B4-BE49-F238E27FC236}">
                <a16:creationId xmlns:a16="http://schemas.microsoft.com/office/drawing/2014/main" id="{0FF13B90-B140-E1BC-062B-C911B1A82723}"/>
              </a:ext>
            </a:extLst>
          </p:cNvPr>
          <p:cNvSpPr>
            <a:spLocks noGrp="1"/>
          </p:cNvSpPr>
          <p:nvPr>
            <p:ph type="sldNum" sz="quarter" idx="12"/>
          </p:nvPr>
        </p:nvSpPr>
        <p:spPr/>
        <p:txBody>
          <a:bodyPr/>
          <a:lstStyle/>
          <a:p>
            <a:fld id="{64BCC555-8E06-4ED2-97BE-AFDE4A08CBDC}" type="slidenum">
              <a:rPr lang="en-AU" smtClean="0"/>
              <a:t>5</a:t>
            </a:fld>
            <a:endParaRPr lang="en-AU"/>
          </a:p>
        </p:txBody>
      </p:sp>
      <p:sp>
        <p:nvSpPr>
          <p:cNvPr id="9" name="TextBox 8">
            <a:extLst>
              <a:ext uri="{FF2B5EF4-FFF2-40B4-BE49-F238E27FC236}">
                <a16:creationId xmlns:a16="http://schemas.microsoft.com/office/drawing/2014/main" id="{64D8C115-83EE-7ED1-F474-206D2853625A}"/>
              </a:ext>
            </a:extLst>
          </p:cNvPr>
          <p:cNvSpPr txBox="1"/>
          <p:nvPr/>
        </p:nvSpPr>
        <p:spPr>
          <a:xfrm>
            <a:off x="8091137" y="1115615"/>
            <a:ext cx="1803140" cy="353943"/>
          </a:xfrm>
          <a:prstGeom prst="rect">
            <a:avLst/>
          </a:prstGeom>
          <a:solidFill>
            <a:schemeClr val="bg1"/>
          </a:solidFill>
        </p:spPr>
        <p:txBody>
          <a:bodyPr wrap="square" rtlCol="0">
            <a:spAutoFit/>
          </a:bodyPr>
          <a:lstStyle/>
          <a:p>
            <a:r>
              <a:rPr lang="en-AU" sz="1700" b="1" dirty="0">
                <a:solidFill>
                  <a:srgbClr val="00B0F0"/>
                </a:solidFill>
                <a:latin typeface="Arial" panose="020B0604020202020204" pitchFamily="34" charset="0"/>
                <a:cs typeface="Arial" panose="020B0604020202020204" pitchFamily="34" charset="0"/>
              </a:rPr>
              <a:t>Inshore Marine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89142" y="1352384"/>
            <a:ext cx="5360212" cy="4778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AU" sz="2800" b="1" dirty="0">
                <a:solidFill>
                  <a:schemeClr val="tx1"/>
                </a:solidFill>
                <a:latin typeface="Arial" panose="020B0604020202020204" pitchFamily="34" charset="0"/>
                <a:cs typeface="Arial" panose="020B0604020202020204" pitchFamily="34" charset="0"/>
              </a:rPr>
              <a:t>Varies by indicator</a:t>
            </a:r>
          </a:p>
          <a:p>
            <a:pPr marL="342900" indent="-342900" eaLnBrk="1" hangingPunct="1">
              <a:buFont typeface="Arial" panose="020B0604020202020204" pitchFamily="34" charset="0"/>
              <a:buChar char="•"/>
              <a:defRPr/>
            </a:pPr>
            <a:endParaRPr lang="en-AU" sz="2400" b="1" dirty="0">
              <a:solidFill>
                <a:schemeClr val="tx1"/>
              </a:solidFill>
              <a:latin typeface="Arial" panose="020B0604020202020204" pitchFamily="34" charset="0"/>
              <a:cs typeface="Arial" panose="020B0604020202020204" pitchFamily="34" charset="0"/>
            </a:endParaRPr>
          </a:p>
          <a:p>
            <a:pPr marL="342900" indent="-342900" eaLnBrk="1" hangingPunct="1">
              <a:buFont typeface="Arial" panose="020B0604020202020204" pitchFamily="34" charset="0"/>
              <a:buChar char="•"/>
              <a:defRPr/>
            </a:pPr>
            <a:r>
              <a:rPr lang="en-AU" sz="2400" dirty="0">
                <a:solidFill>
                  <a:schemeClr val="tx1"/>
                </a:solidFill>
                <a:latin typeface="Arial" panose="020B0604020202020204" pitchFamily="34" charset="0"/>
                <a:cs typeface="Arial" panose="020B0604020202020204" pitchFamily="34" charset="0"/>
              </a:rPr>
              <a:t>GBR-wide</a:t>
            </a:r>
          </a:p>
          <a:p>
            <a:pPr marL="342900" indent="-342900" eaLnBrk="1" hangingPunct="1">
              <a:buFont typeface="Arial" panose="020B0604020202020204" pitchFamily="34" charset="0"/>
              <a:buChar char="•"/>
              <a:defRPr/>
            </a:pPr>
            <a:r>
              <a:rPr lang="en-AU" sz="2400" dirty="0">
                <a:solidFill>
                  <a:schemeClr val="tx1"/>
                </a:solidFill>
                <a:latin typeface="Arial" panose="020B0604020202020204" pitchFamily="34" charset="0"/>
                <a:cs typeface="Arial" panose="020B0604020202020204" pitchFamily="34" charset="0"/>
              </a:rPr>
              <a:t>6 NRM regions </a:t>
            </a:r>
          </a:p>
          <a:p>
            <a:pPr eaLnBrk="1" hangingPunct="1">
              <a:defRPr/>
            </a:pPr>
            <a:endParaRPr lang="en-AU" sz="2400" dirty="0">
              <a:solidFill>
                <a:schemeClr val="tx1"/>
              </a:solidFill>
              <a:latin typeface="Arial" panose="020B0604020202020204" pitchFamily="34" charset="0"/>
              <a:cs typeface="Arial" panose="020B0604020202020204" pitchFamily="34" charset="0"/>
              <a:sym typeface="Wingdings" panose="05000000000000000000" pitchFamily="2" charset="2"/>
            </a:endParaRPr>
          </a:p>
          <a:p>
            <a:pPr>
              <a:defRPr/>
            </a:pPr>
            <a:r>
              <a:rPr lang="en-AU" sz="2800" b="1" dirty="0">
                <a:solidFill>
                  <a:schemeClr val="tx1"/>
                </a:solidFill>
                <a:latin typeface="Arial" panose="020B0604020202020204" pitchFamily="34" charset="0"/>
                <a:cs typeface="Arial" panose="020B0604020202020204" pitchFamily="34" charset="0"/>
                <a:sym typeface="Wingdings" panose="05000000000000000000" pitchFamily="2" charset="2"/>
              </a:rPr>
              <a:t>+ finer scale down to</a:t>
            </a:r>
          </a:p>
          <a:p>
            <a:pPr>
              <a:defRPr/>
            </a:pPr>
            <a:endParaRPr lang="en-AU" sz="2800" b="1" dirty="0">
              <a:solidFill>
                <a:schemeClr val="tx1"/>
              </a:solidFill>
              <a:latin typeface="Arial" panose="020B0604020202020204" pitchFamily="34" charset="0"/>
              <a:cs typeface="Arial" panose="020B0604020202020204" pitchFamily="34" charset="0"/>
            </a:endParaRPr>
          </a:p>
          <a:p>
            <a:pPr marL="342900" indent="-342900" eaLnBrk="1" hangingPunct="1">
              <a:buFont typeface="Arial" panose="020B0604020202020204" pitchFamily="34" charset="0"/>
              <a:buChar char="•"/>
              <a:defRPr/>
            </a:pPr>
            <a:r>
              <a:rPr lang="en-AU" sz="2400" dirty="0">
                <a:solidFill>
                  <a:schemeClr val="tx1"/>
                </a:solidFill>
                <a:latin typeface="Arial" panose="020B0604020202020204" pitchFamily="34" charset="0"/>
                <a:cs typeface="Arial" panose="020B0604020202020204" pitchFamily="34" charset="0"/>
              </a:rPr>
              <a:t>35 catchments &amp;</a:t>
            </a:r>
          </a:p>
          <a:p>
            <a:pPr marL="342900" indent="-342900" eaLnBrk="1" hangingPunct="1">
              <a:buFont typeface="Arial" panose="020B0604020202020204" pitchFamily="34" charset="0"/>
              <a:buChar char="•"/>
              <a:defRPr/>
            </a:pPr>
            <a:r>
              <a:rPr lang="en-AU" sz="2400" dirty="0">
                <a:solidFill>
                  <a:schemeClr val="tx1"/>
                </a:solidFill>
                <a:latin typeface="Arial" panose="020B0604020202020204" pitchFamily="34" charset="0"/>
                <a:cs typeface="Arial" panose="020B0604020202020204" pitchFamily="34" charset="0"/>
              </a:rPr>
              <a:t>47 Management units, inc. major sub-catchments</a:t>
            </a:r>
          </a:p>
        </p:txBody>
      </p:sp>
      <p:sp>
        <p:nvSpPr>
          <p:cNvPr id="5" name="Title 2"/>
          <p:cNvSpPr>
            <a:spLocks noGrp="1"/>
          </p:cNvSpPr>
          <p:nvPr>
            <p:ph type="title"/>
          </p:nvPr>
        </p:nvSpPr>
        <p:spPr>
          <a:xfrm>
            <a:off x="4532610" y="478937"/>
            <a:ext cx="7649494" cy="971600"/>
          </a:xfrm>
        </p:spPr>
        <p:txBody>
          <a:bodyPr>
            <a:noAutofit/>
          </a:bodyPr>
          <a:lstStyle/>
          <a:p>
            <a:pPr algn="ctr"/>
            <a:r>
              <a:rPr lang="en-AU" altLang="en-US" sz="4000" b="1" dirty="0"/>
              <a:t>We report at different regional scales</a:t>
            </a:r>
            <a:endParaRPr lang="en-AU" sz="4000" b="1" dirty="0"/>
          </a:p>
        </p:txBody>
      </p:sp>
      <p:sp>
        <p:nvSpPr>
          <p:cNvPr id="2" name="Rectangle 1">
            <a:extLst>
              <a:ext uri="{FF2B5EF4-FFF2-40B4-BE49-F238E27FC236}">
                <a16:creationId xmlns:a16="http://schemas.microsoft.com/office/drawing/2014/main" id="{2ADA08DF-88FA-E582-7E8D-262294F649C5}"/>
              </a:ext>
            </a:extLst>
          </p:cNvPr>
          <p:cNvSpPr/>
          <p:nvPr/>
        </p:nvSpPr>
        <p:spPr>
          <a:xfrm>
            <a:off x="0" y="0"/>
            <a:ext cx="12192000" cy="30640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8E136F13-0061-67BE-7B72-388503291287}"/>
              </a:ext>
            </a:extLst>
          </p:cNvPr>
          <p:cNvSpPr/>
          <p:nvPr/>
        </p:nvSpPr>
        <p:spPr>
          <a:xfrm>
            <a:off x="0" y="6709928"/>
            <a:ext cx="12182104" cy="14807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626" name="Picture 3" descr="Overview_of_regions_and_MngtUnits.png"/>
          <p:cNvPicPr>
            <a:picLocks noChangeAspect="1" noChangeArrowheads="1"/>
          </p:cNvPicPr>
          <p:nvPr/>
        </p:nvPicPr>
        <p:blipFill rotWithShape="1">
          <a:blip r:embed="rId3">
            <a:extLst>
              <a:ext uri="{28A0092B-C50C-407E-A947-70E740481C1C}">
                <a14:useLocalDpi xmlns:a14="http://schemas.microsoft.com/office/drawing/2010/main" val="0"/>
              </a:ext>
            </a:extLst>
          </a:blip>
          <a:srcRect l="2955" t="2486" r="4027" b="553"/>
          <a:stretch/>
        </p:blipFill>
        <p:spPr bwMode="auto">
          <a:xfrm>
            <a:off x="-1" y="0"/>
            <a:ext cx="4532611" cy="689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a:extLst>
              <a:ext uri="{FF2B5EF4-FFF2-40B4-BE49-F238E27FC236}">
                <a16:creationId xmlns:a16="http://schemas.microsoft.com/office/drawing/2014/main" id="{81333B47-48FF-127C-A4FE-C1C53D55864E}"/>
              </a:ext>
            </a:extLst>
          </p:cNvPr>
          <p:cNvSpPr>
            <a:spLocks noGrp="1"/>
          </p:cNvSpPr>
          <p:nvPr>
            <p:ph type="sldNum" sz="quarter" idx="12"/>
          </p:nvPr>
        </p:nvSpPr>
        <p:spPr/>
        <p:txBody>
          <a:bodyPr/>
          <a:lstStyle/>
          <a:p>
            <a:fld id="{64BCC555-8E06-4ED2-97BE-AFDE4A08CBDC}" type="slidenum">
              <a:rPr lang="en-AU" smtClean="0"/>
              <a:t>6</a:t>
            </a:fld>
            <a:endParaRPr lang="en-AU"/>
          </a:p>
        </p:txBody>
      </p:sp>
    </p:spTree>
    <p:extLst>
      <p:ext uri="{BB962C8B-B14F-4D97-AF65-F5344CB8AC3E}">
        <p14:creationId xmlns:p14="http://schemas.microsoft.com/office/powerpoint/2010/main" val="882645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E2FB-6F2D-4CBE-B5DB-88D5AB066A78}"/>
              </a:ext>
            </a:extLst>
          </p:cNvPr>
          <p:cNvSpPr>
            <a:spLocks noGrp="1"/>
          </p:cNvSpPr>
          <p:nvPr>
            <p:ph type="title"/>
          </p:nvPr>
        </p:nvSpPr>
        <p:spPr>
          <a:xfrm>
            <a:off x="329152" y="281999"/>
            <a:ext cx="10515600" cy="900113"/>
          </a:xfrm>
        </p:spPr>
        <p:txBody>
          <a:bodyPr/>
          <a:lstStyle/>
          <a:p>
            <a:r>
              <a:rPr lang="en-AU" b="1" dirty="0"/>
              <a:t>Reef Water Quality Report Card</a:t>
            </a:r>
          </a:p>
        </p:txBody>
      </p:sp>
      <p:sp>
        <p:nvSpPr>
          <p:cNvPr id="3" name="Content Placeholder 2">
            <a:extLst>
              <a:ext uri="{FF2B5EF4-FFF2-40B4-BE49-F238E27FC236}">
                <a16:creationId xmlns:a16="http://schemas.microsoft.com/office/drawing/2014/main" id="{E2890BA9-A3F2-49FB-86DD-F89323C8C3FC}"/>
              </a:ext>
            </a:extLst>
          </p:cNvPr>
          <p:cNvSpPr>
            <a:spLocks noGrp="1"/>
          </p:cNvSpPr>
          <p:nvPr>
            <p:ph idx="1"/>
          </p:nvPr>
        </p:nvSpPr>
        <p:spPr>
          <a:xfrm>
            <a:off x="329152" y="1373138"/>
            <a:ext cx="11609109" cy="5310466"/>
          </a:xfrm>
        </p:spPr>
        <p:txBody>
          <a:bodyPr>
            <a:normAutofit/>
          </a:bodyPr>
          <a:lstStyle/>
          <a:p>
            <a:r>
              <a:rPr lang="en-AU" sz="2400" dirty="0"/>
              <a:t>The </a:t>
            </a:r>
            <a:r>
              <a:rPr lang="en-AU" sz="2400" b="1" dirty="0">
                <a:solidFill>
                  <a:srgbClr val="0070C0"/>
                </a:solidFill>
              </a:rPr>
              <a:t>Reef Water Quality Report Card</a:t>
            </a:r>
            <a:r>
              <a:rPr lang="en-AU" sz="2400" dirty="0">
                <a:solidFill>
                  <a:srgbClr val="0070C0"/>
                </a:solidFill>
              </a:rPr>
              <a:t> is an interactive web-based product </a:t>
            </a:r>
            <a:r>
              <a:rPr lang="en-AU" sz="2400" dirty="0"/>
              <a:t>- it is not produced as a document.</a:t>
            </a:r>
          </a:p>
          <a:p>
            <a:r>
              <a:rPr lang="en-AU" sz="2400" dirty="0"/>
              <a:t>While previous report cards have mostly been released annually, this report card presents results for </a:t>
            </a:r>
            <a:r>
              <a:rPr lang="en-AU" sz="2400" dirty="0">
                <a:solidFill>
                  <a:srgbClr val="0070C0"/>
                </a:solidFill>
              </a:rPr>
              <a:t>two years – 2021 and 2022</a:t>
            </a:r>
            <a:r>
              <a:rPr lang="en-AU" sz="2400" dirty="0"/>
              <a:t>, showing progress towards Reef Water Quality Improvement Plan targets and objectives to </a:t>
            </a:r>
            <a:r>
              <a:rPr lang="en-AU" sz="2400" b="1" dirty="0">
                <a:solidFill>
                  <a:srgbClr val="0070C0"/>
                </a:solidFill>
              </a:rPr>
              <a:t>June 2022. </a:t>
            </a:r>
          </a:p>
          <a:p>
            <a:r>
              <a:rPr lang="en-AU" sz="2400" dirty="0"/>
              <a:t>It takes approximately </a:t>
            </a:r>
            <a:r>
              <a:rPr lang="en-AU" sz="2400" b="1" dirty="0">
                <a:solidFill>
                  <a:srgbClr val="0070C0"/>
                </a:solidFill>
              </a:rPr>
              <a:t>18 months </a:t>
            </a:r>
            <a:r>
              <a:rPr lang="en-AU" sz="2400" dirty="0"/>
              <a:t>to prepare a report card from the end of the data period that it is reporting on.</a:t>
            </a:r>
          </a:p>
          <a:p>
            <a:r>
              <a:rPr lang="en-AU" sz="2400" dirty="0"/>
              <a:t>The Report Card uses </a:t>
            </a:r>
            <a:r>
              <a:rPr lang="en-AU" sz="2400" dirty="0">
                <a:solidFill>
                  <a:srgbClr val="0070C0"/>
                </a:solidFill>
              </a:rPr>
              <a:t>a standardised five-point scoring system </a:t>
            </a:r>
            <a:r>
              <a:rPr lang="en-AU" sz="2400" dirty="0"/>
              <a:t>(</a:t>
            </a:r>
            <a:r>
              <a:rPr lang="en-AU" sz="2400" b="1" dirty="0">
                <a:solidFill>
                  <a:srgbClr val="00B050"/>
                </a:solidFill>
              </a:rPr>
              <a:t>A-very good</a:t>
            </a:r>
            <a:r>
              <a:rPr lang="en-AU" sz="2400" dirty="0"/>
              <a:t>, </a:t>
            </a:r>
            <a:r>
              <a:rPr lang="en-AU" sz="2400" b="1" dirty="0">
                <a:solidFill>
                  <a:srgbClr val="92D050"/>
                </a:solidFill>
              </a:rPr>
              <a:t>B-good</a:t>
            </a:r>
            <a:r>
              <a:rPr lang="en-AU" sz="2400" dirty="0"/>
              <a:t>, </a:t>
            </a:r>
            <a:r>
              <a:rPr lang="en-AU" sz="2400" b="1" dirty="0">
                <a:solidFill>
                  <a:srgbClr val="FFCC00"/>
                </a:solidFill>
              </a:rPr>
              <a:t>C-moderate</a:t>
            </a:r>
            <a:r>
              <a:rPr lang="en-AU" sz="2400" dirty="0"/>
              <a:t>, </a:t>
            </a:r>
            <a:r>
              <a:rPr lang="en-AU" sz="2400" b="1" dirty="0">
                <a:solidFill>
                  <a:schemeClr val="accent2"/>
                </a:solidFill>
              </a:rPr>
              <a:t>D-poor</a:t>
            </a:r>
            <a:r>
              <a:rPr lang="en-AU" sz="2400" dirty="0"/>
              <a:t>, </a:t>
            </a:r>
            <a:r>
              <a:rPr lang="en-AU" sz="2400" b="1" dirty="0">
                <a:solidFill>
                  <a:srgbClr val="FF0000"/>
                </a:solidFill>
              </a:rPr>
              <a:t>E-very poor</a:t>
            </a:r>
            <a:r>
              <a:rPr lang="en-AU" sz="2400" dirty="0"/>
              <a:t>) to assess progress towards the water quality and catchment management targets and inshore marine and wetland condition objectives. </a:t>
            </a:r>
          </a:p>
          <a:p>
            <a:r>
              <a:rPr lang="en-AU" sz="2400" dirty="0">
                <a:effectLst/>
                <a:latin typeface="Calibri" panose="020F0502020204030204" pitchFamily="34" charset="0"/>
                <a:ea typeface="Calibri" panose="020F0502020204030204" pitchFamily="34" charset="0"/>
                <a:cs typeface="Times New Roman" panose="02020603050405020304" pitchFamily="18" charset="0"/>
              </a:rPr>
              <a:t>Scores for the water quality targets are based on the </a:t>
            </a:r>
            <a:r>
              <a:rPr lang="en-AU" sz="24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minimum annual reductions </a:t>
            </a:r>
            <a:r>
              <a:rPr lang="en-AU" sz="2400" dirty="0">
                <a:effectLst/>
                <a:latin typeface="Calibri" panose="020F0502020204030204" pitchFamily="34" charset="0"/>
                <a:ea typeface="Calibri" panose="020F0502020204030204" pitchFamily="34" charset="0"/>
                <a:cs typeface="Times New Roman" panose="02020603050405020304" pitchFamily="18" charset="0"/>
              </a:rPr>
              <a:t>required to achieve the 2025 targets. The </a:t>
            </a:r>
            <a:r>
              <a:rPr lang="en-AU" sz="24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cumulative progress since 2009 </a:t>
            </a:r>
            <a:r>
              <a:rPr lang="en-AU" sz="2400" dirty="0">
                <a:effectLst/>
                <a:latin typeface="Calibri" panose="020F0502020204030204" pitchFamily="34" charset="0"/>
                <a:ea typeface="Calibri" panose="020F0502020204030204" pitchFamily="34" charset="0"/>
                <a:cs typeface="Times New Roman" panose="02020603050405020304" pitchFamily="18" charset="0"/>
              </a:rPr>
              <a:t>is also shown for context</a:t>
            </a:r>
            <a:r>
              <a:rPr lang="en-AU" sz="1800" dirty="0">
                <a:effectLst/>
                <a:latin typeface="Calibri" panose="020F0502020204030204" pitchFamily="34" charset="0"/>
                <a:ea typeface="Calibri" panose="020F0502020204030204" pitchFamily="34" charset="0"/>
                <a:cs typeface="Times New Roman" panose="02020603050405020304" pitchFamily="18" charset="0"/>
              </a:rPr>
              <a:t>.</a:t>
            </a:r>
            <a:endParaRPr lang="en-AU" dirty="0"/>
          </a:p>
          <a:p>
            <a:endParaRPr lang="en-AU" dirty="0"/>
          </a:p>
          <a:p>
            <a:endParaRPr lang="en-AU" dirty="0"/>
          </a:p>
        </p:txBody>
      </p:sp>
      <p:sp>
        <p:nvSpPr>
          <p:cNvPr id="4" name="Rectangle 3">
            <a:extLst>
              <a:ext uri="{FF2B5EF4-FFF2-40B4-BE49-F238E27FC236}">
                <a16:creationId xmlns:a16="http://schemas.microsoft.com/office/drawing/2014/main" id="{D5DE086C-A81F-E1E3-2B76-DDF7DA5F1133}"/>
              </a:ext>
            </a:extLst>
          </p:cNvPr>
          <p:cNvSpPr/>
          <p:nvPr/>
        </p:nvSpPr>
        <p:spPr>
          <a:xfrm>
            <a:off x="0" y="0"/>
            <a:ext cx="12192000" cy="30640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3D81E656-B65B-BB01-E394-496AA7D1E47F}"/>
              </a:ext>
            </a:extLst>
          </p:cNvPr>
          <p:cNvSpPr/>
          <p:nvPr/>
        </p:nvSpPr>
        <p:spPr>
          <a:xfrm>
            <a:off x="0" y="6709928"/>
            <a:ext cx="12182104" cy="14807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Slide Number Placeholder 6">
            <a:extLst>
              <a:ext uri="{FF2B5EF4-FFF2-40B4-BE49-F238E27FC236}">
                <a16:creationId xmlns:a16="http://schemas.microsoft.com/office/drawing/2014/main" id="{57E20EA5-D4FE-F232-AD3F-A5121DC6752B}"/>
              </a:ext>
            </a:extLst>
          </p:cNvPr>
          <p:cNvSpPr>
            <a:spLocks noGrp="1"/>
          </p:cNvSpPr>
          <p:nvPr>
            <p:ph type="sldNum" sz="quarter" idx="12"/>
          </p:nvPr>
        </p:nvSpPr>
        <p:spPr/>
        <p:txBody>
          <a:bodyPr/>
          <a:lstStyle/>
          <a:p>
            <a:fld id="{64BCC555-8E06-4ED2-97BE-AFDE4A08CBDC}" type="slidenum">
              <a:rPr lang="en-AU" smtClean="0"/>
              <a:t>7</a:t>
            </a:fld>
            <a:endParaRPr lang="en-AU"/>
          </a:p>
        </p:txBody>
      </p:sp>
    </p:spTree>
    <p:extLst>
      <p:ext uri="{BB962C8B-B14F-4D97-AF65-F5344CB8AC3E}">
        <p14:creationId xmlns:p14="http://schemas.microsoft.com/office/powerpoint/2010/main" val="397461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F0A3BEA-1966-5106-1B24-6F8C9E366AE8}"/>
              </a:ext>
            </a:extLst>
          </p:cNvPr>
          <p:cNvSpPr txBox="1">
            <a:spLocks/>
          </p:cNvSpPr>
          <p:nvPr/>
        </p:nvSpPr>
        <p:spPr>
          <a:xfrm>
            <a:off x="457200" y="417576"/>
            <a:ext cx="11487150" cy="12493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16BECF"/>
                </a:solidFill>
                <a:latin typeface="+mj-lt"/>
                <a:ea typeface="+mj-ea"/>
                <a:cs typeface="+mj-cs"/>
              </a:defRPr>
            </a:lvl1pPr>
          </a:lstStyle>
          <a:p>
            <a:pPr algn="ctr">
              <a:spcAft>
                <a:spcPts val="600"/>
              </a:spcAft>
            </a:pPr>
            <a:r>
              <a:rPr lang="en-US" b="1" kern="1200">
                <a:solidFill>
                  <a:schemeClr val="tx1"/>
                </a:solidFill>
                <a:latin typeface="+mj-lt"/>
                <a:ea typeface="+mj-ea"/>
                <a:cs typeface="+mj-cs"/>
              </a:rPr>
              <a:t>Interactive online Reef Water Quality Report Card</a:t>
            </a:r>
          </a:p>
        </p:txBody>
      </p:sp>
      <p:sp>
        <p:nvSpPr>
          <p:cNvPr id="9" name="TextBox 8">
            <a:extLst>
              <a:ext uri="{FF2B5EF4-FFF2-40B4-BE49-F238E27FC236}">
                <a16:creationId xmlns:a16="http://schemas.microsoft.com/office/drawing/2014/main" id="{CC63E3EE-8191-9A82-11FE-5F33F872AD6A}"/>
              </a:ext>
            </a:extLst>
          </p:cNvPr>
          <p:cNvSpPr txBox="1"/>
          <p:nvPr/>
        </p:nvSpPr>
        <p:spPr>
          <a:xfrm>
            <a:off x="638881" y="1809541"/>
            <a:ext cx="10909643" cy="687406"/>
          </a:xfrm>
          <a:prstGeom prst="rect">
            <a:avLst/>
          </a:prstGeom>
        </p:spPr>
        <p:txBody>
          <a:bodyPr vert="horz" lIns="91440" tIns="45720" rIns="91440" bIns="45720" rtlCol="0" anchor="ctr">
            <a:normAutofit/>
          </a:bodyPr>
          <a:lstStyle/>
          <a:p>
            <a:pPr algn="ctr">
              <a:lnSpc>
                <a:spcPct val="90000"/>
              </a:lnSpc>
              <a:spcBef>
                <a:spcPts val="1000"/>
              </a:spcBef>
            </a:pPr>
            <a:r>
              <a:rPr lang="en-US" sz="2400" kern="1200">
                <a:solidFill>
                  <a:schemeClr val="tx1"/>
                </a:solidFill>
                <a:latin typeface="+mn-lt"/>
                <a:ea typeface="+mn-ea"/>
                <a:cs typeface="+mn-cs"/>
                <a:hlinkClick r:id="rId3"/>
              </a:rPr>
              <a:t>https://www.reefplan.qld.gov.au/tracking-progress/reef-report-card</a:t>
            </a:r>
            <a:r>
              <a:rPr lang="en-US" sz="2400" kern="1200">
                <a:solidFill>
                  <a:schemeClr val="tx1"/>
                </a:solidFill>
                <a:latin typeface="+mn-lt"/>
                <a:ea typeface="+mn-ea"/>
                <a:cs typeface="+mn-cs"/>
              </a:rPr>
              <a:t> </a:t>
            </a:r>
          </a:p>
        </p:txBody>
      </p:sp>
      <p:sp>
        <p:nvSpPr>
          <p:cNvPr id="16"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website&#10;&#10;Description automatically generated">
            <a:extLst>
              <a:ext uri="{FF2B5EF4-FFF2-40B4-BE49-F238E27FC236}">
                <a16:creationId xmlns:a16="http://schemas.microsoft.com/office/drawing/2014/main" id="{25C3C4EB-B04C-DCF0-603A-FCF8DB33A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062" y="2554746"/>
            <a:ext cx="7630538" cy="3586353"/>
          </a:xfrm>
          <a:prstGeom prst="rect">
            <a:avLst/>
          </a:prstGeom>
        </p:spPr>
      </p:pic>
      <p:sp>
        <p:nvSpPr>
          <p:cNvPr id="3" name="Slide Number Placeholder 2">
            <a:extLst>
              <a:ext uri="{FF2B5EF4-FFF2-40B4-BE49-F238E27FC236}">
                <a16:creationId xmlns:a16="http://schemas.microsoft.com/office/drawing/2014/main" id="{AB3F7F22-0F93-CBB5-E020-A5A01E67D6FF}"/>
              </a:ext>
            </a:extLst>
          </p:cNvPr>
          <p:cNvSpPr>
            <a:spLocks noGrp="1"/>
          </p:cNvSpPr>
          <p:nvPr>
            <p:ph type="sldNum" sz="quarter" idx="12"/>
          </p:nvPr>
        </p:nvSpPr>
        <p:spPr/>
        <p:txBody>
          <a:bodyPr/>
          <a:lstStyle/>
          <a:p>
            <a:fld id="{64BCC555-8E06-4ED2-97BE-AFDE4A08CBDC}" type="slidenum">
              <a:rPr lang="en-AU" smtClean="0"/>
              <a:t>8</a:t>
            </a:fld>
            <a:endParaRPr lang="en-AU"/>
          </a:p>
        </p:txBody>
      </p:sp>
      <p:pic>
        <p:nvPicPr>
          <p:cNvPr id="10" name="Picture 9">
            <a:extLst>
              <a:ext uri="{FF2B5EF4-FFF2-40B4-BE49-F238E27FC236}">
                <a16:creationId xmlns:a16="http://schemas.microsoft.com/office/drawing/2014/main" id="{99437767-9D0A-5CBA-BF6A-5C36D98D67CB}"/>
              </a:ext>
            </a:extLst>
          </p:cNvPr>
          <p:cNvPicPr>
            <a:picLocks noChangeAspect="1"/>
          </p:cNvPicPr>
          <p:nvPr/>
        </p:nvPicPr>
        <p:blipFill rotWithShape="1">
          <a:blip r:embed="rId5"/>
          <a:srcRect l="2487" t="2057" b="1"/>
          <a:stretch/>
        </p:blipFill>
        <p:spPr>
          <a:xfrm>
            <a:off x="9892144" y="2639518"/>
            <a:ext cx="1757749" cy="1784395"/>
          </a:xfrm>
          <a:prstGeom prst="rect">
            <a:avLst/>
          </a:prstGeom>
        </p:spPr>
      </p:pic>
    </p:spTree>
    <p:extLst>
      <p:ext uri="{BB962C8B-B14F-4D97-AF65-F5344CB8AC3E}">
        <p14:creationId xmlns:p14="http://schemas.microsoft.com/office/powerpoint/2010/main" val="3728407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43" name="Rectangle 4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2678FA86-9C86-A432-227C-FC21FD34AF7F}"/>
              </a:ext>
            </a:extLst>
          </p:cNvPr>
          <p:cNvSpPr>
            <a:spLocks noGrp="1"/>
          </p:cNvSpPr>
          <p:nvPr>
            <p:ph type="sldNum" sz="quarter" idx="12"/>
          </p:nvPr>
        </p:nvSpPr>
        <p:spPr/>
        <p:txBody>
          <a:bodyPr/>
          <a:lstStyle/>
          <a:p>
            <a:fld id="{64BCC555-8E06-4ED2-97BE-AFDE4A08CBDC}" type="slidenum">
              <a:rPr lang="en-AU" smtClean="0"/>
              <a:t>9</a:t>
            </a:fld>
            <a:endParaRPr lang="en-AU" dirty="0"/>
          </a:p>
        </p:txBody>
      </p:sp>
      <p:sp>
        <p:nvSpPr>
          <p:cNvPr id="6" name="Title 5">
            <a:extLst>
              <a:ext uri="{FF2B5EF4-FFF2-40B4-BE49-F238E27FC236}">
                <a16:creationId xmlns:a16="http://schemas.microsoft.com/office/drawing/2014/main" id="{CFB669AC-36AC-3BB5-8317-49DADC28C585}"/>
              </a:ext>
            </a:extLst>
          </p:cNvPr>
          <p:cNvSpPr>
            <a:spLocks noGrp="1"/>
          </p:cNvSpPr>
          <p:nvPr>
            <p:ph type="title"/>
          </p:nvPr>
        </p:nvSpPr>
        <p:spPr>
          <a:xfrm>
            <a:off x="3056733" y="75609"/>
            <a:ext cx="9161849" cy="561931"/>
          </a:xfrm>
        </p:spPr>
        <p:txBody>
          <a:bodyPr vert="horz" lIns="91440" tIns="45720" rIns="91440" bIns="45720" rtlCol="0" anchor="t">
            <a:normAutofit fontScale="90000"/>
          </a:bodyPr>
          <a:lstStyle/>
          <a:p>
            <a:pPr algn="r"/>
            <a:r>
              <a:rPr lang="en-US" sz="4500" b="1" kern="1200" dirty="0">
                <a:solidFill>
                  <a:schemeClr val="tx1"/>
                </a:solidFill>
                <a:latin typeface="+mj-lt"/>
                <a:ea typeface="+mj-ea"/>
                <a:cs typeface="+mj-cs"/>
              </a:rPr>
              <a:t>2021 and 2022 Key Results</a:t>
            </a:r>
          </a:p>
        </p:txBody>
      </p:sp>
      <p:grpSp>
        <p:nvGrpSpPr>
          <p:cNvPr id="18" name="Group 17">
            <a:extLst>
              <a:ext uri="{FF2B5EF4-FFF2-40B4-BE49-F238E27FC236}">
                <a16:creationId xmlns:a16="http://schemas.microsoft.com/office/drawing/2014/main" id="{C4B122CD-EDE0-9A23-A4DD-2A96BB60CE71}"/>
              </a:ext>
            </a:extLst>
          </p:cNvPr>
          <p:cNvGrpSpPr/>
          <p:nvPr/>
        </p:nvGrpSpPr>
        <p:grpSpPr>
          <a:xfrm>
            <a:off x="7118252" y="1029426"/>
            <a:ext cx="5073747" cy="4967780"/>
            <a:chOff x="7118252" y="1029426"/>
            <a:chExt cx="5073747" cy="4967780"/>
          </a:xfrm>
        </p:grpSpPr>
        <p:pic>
          <p:nvPicPr>
            <p:cNvPr id="1026" name="image_0">
              <a:extLst>
                <a:ext uri="{FF2B5EF4-FFF2-40B4-BE49-F238E27FC236}">
                  <a16:creationId xmlns:a16="http://schemas.microsoft.com/office/drawing/2014/main" id="{99AB0A9D-8405-BB85-6F65-953D56E859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9" b="6150"/>
            <a:stretch/>
          </p:blipFill>
          <p:spPr bwMode="auto">
            <a:xfrm>
              <a:off x="7118254" y="1319697"/>
              <a:ext cx="5073745" cy="467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20A64C4A-211C-2E21-BAC5-44C3F96647CA}"/>
                </a:ext>
              </a:extLst>
            </p:cNvPr>
            <p:cNvSpPr txBox="1"/>
            <p:nvPr/>
          </p:nvSpPr>
          <p:spPr>
            <a:xfrm>
              <a:off x="7118252" y="1029426"/>
              <a:ext cx="3642407" cy="369332"/>
            </a:xfrm>
            <a:prstGeom prst="rect">
              <a:avLst/>
            </a:prstGeom>
            <a:solidFill>
              <a:schemeClr val="accent5">
                <a:lumMod val="40000"/>
                <a:lumOff val="60000"/>
                <a:alpha val="40000"/>
              </a:schemeClr>
            </a:solidFill>
          </p:spPr>
          <p:txBody>
            <a:bodyPr wrap="none" rtlCol="0">
              <a:spAutoFit/>
            </a:bodyPr>
            <a:lstStyle/>
            <a:p>
              <a:r>
                <a:rPr lang="en-AU" b="1" dirty="0">
                  <a:solidFill>
                    <a:schemeClr val="accent5">
                      <a:lumMod val="75000"/>
                    </a:schemeClr>
                  </a:solidFill>
                </a:rPr>
                <a:t>Highlights from the Burdekin Region</a:t>
              </a:r>
            </a:p>
          </p:txBody>
        </p:sp>
      </p:grpSp>
      <p:grpSp>
        <p:nvGrpSpPr>
          <p:cNvPr id="12" name="Group 11">
            <a:extLst>
              <a:ext uri="{FF2B5EF4-FFF2-40B4-BE49-F238E27FC236}">
                <a16:creationId xmlns:a16="http://schemas.microsoft.com/office/drawing/2014/main" id="{B35CB590-BD83-4200-588D-983E0752CC33}"/>
              </a:ext>
            </a:extLst>
          </p:cNvPr>
          <p:cNvGrpSpPr/>
          <p:nvPr/>
        </p:nvGrpSpPr>
        <p:grpSpPr>
          <a:xfrm>
            <a:off x="671286" y="1029426"/>
            <a:ext cx="5834904" cy="5379538"/>
            <a:chOff x="336884" y="-1146715"/>
            <a:chExt cx="9972474" cy="8576339"/>
          </a:xfrm>
        </p:grpSpPr>
        <p:pic>
          <p:nvPicPr>
            <p:cNvPr id="9" name="Picture 8">
              <a:extLst>
                <a:ext uri="{FF2B5EF4-FFF2-40B4-BE49-F238E27FC236}">
                  <a16:creationId xmlns:a16="http://schemas.microsoft.com/office/drawing/2014/main" id="{2804C412-A58E-84DC-B4B3-522A7DA02AD3}"/>
                </a:ext>
              </a:extLst>
            </p:cNvPr>
            <p:cNvPicPr>
              <a:picLocks noChangeAspect="1"/>
            </p:cNvPicPr>
            <p:nvPr/>
          </p:nvPicPr>
          <p:blipFill>
            <a:blip r:embed="rId4"/>
            <a:stretch>
              <a:fillRect/>
            </a:stretch>
          </p:blipFill>
          <p:spPr>
            <a:xfrm>
              <a:off x="397034" y="-1146715"/>
              <a:ext cx="9912324" cy="6858000"/>
            </a:xfrm>
            <a:prstGeom prst="rect">
              <a:avLst/>
            </a:prstGeom>
          </p:spPr>
        </p:pic>
        <p:pic>
          <p:nvPicPr>
            <p:cNvPr id="11" name="Picture 10">
              <a:extLst>
                <a:ext uri="{FF2B5EF4-FFF2-40B4-BE49-F238E27FC236}">
                  <a16:creationId xmlns:a16="http://schemas.microsoft.com/office/drawing/2014/main" id="{027FBEA8-7C83-E980-1AC6-B99C9F87E239}"/>
                </a:ext>
              </a:extLst>
            </p:cNvPr>
            <p:cNvPicPr>
              <a:picLocks noChangeAspect="1"/>
            </p:cNvPicPr>
            <p:nvPr/>
          </p:nvPicPr>
          <p:blipFill>
            <a:blip r:embed="rId5"/>
            <a:stretch>
              <a:fillRect/>
            </a:stretch>
          </p:blipFill>
          <p:spPr>
            <a:xfrm>
              <a:off x="336884" y="5648200"/>
              <a:ext cx="9897856" cy="1781424"/>
            </a:xfrm>
            <a:prstGeom prst="rect">
              <a:avLst/>
            </a:prstGeom>
          </p:spPr>
        </p:pic>
      </p:grpSp>
      <p:sp>
        <p:nvSpPr>
          <p:cNvPr id="13" name="Rectangle 12">
            <a:extLst>
              <a:ext uri="{FF2B5EF4-FFF2-40B4-BE49-F238E27FC236}">
                <a16:creationId xmlns:a16="http://schemas.microsoft.com/office/drawing/2014/main" id="{768B04B9-7DF5-B2BA-B3BA-C7A5ED4132CE}"/>
              </a:ext>
            </a:extLst>
          </p:cNvPr>
          <p:cNvSpPr/>
          <p:nvPr/>
        </p:nvSpPr>
        <p:spPr>
          <a:xfrm>
            <a:off x="3619018" y="3313904"/>
            <a:ext cx="2741665" cy="1977034"/>
          </a:xfrm>
          <a:prstGeom prst="rect">
            <a:avLst/>
          </a:prstGeom>
          <a:solidFill>
            <a:schemeClr val="accent6">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0A656FCD-51C8-B409-7A32-DA9604D5A185}"/>
              </a:ext>
            </a:extLst>
          </p:cNvPr>
          <p:cNvSpPr/>
          <p:nvPr/>
        </p:nvSpPr>
        <p:spPr>
          <a:xfrm>
            <a:off x="717061" y="5235914"/>
            <a:ext cx="2741665" cy="1117404"/>
          </a:xfrm>
          <a:prstGeom prst="rect">
            <a:avLst/>
          </a:prstGeom>
          <a:solidFill>
            <a:schemeClr val="accent6">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5FFBE04F-6E76-7DD9-6894-08D4B1CF9109}"/>
              </a:ext>
            </a:extLst>
          </p:cNvPr>
          <p:cNvSpPr/>
          <p:nvPr/>
        </p:nvSpPr>
        <p:spPr>
          <a:xfrm>
            <a:off x="824667" y="3182304"/>
            <a:ext cx="2741665" cy="1117404"/>
          </a:xfrm>
          <a:prstGeom prst="rect">
            <a:avLst/>
          </a:prstGeom>
          <a:solidFill>
            <a:schemeClr val="accent6">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1227D25A-E20A-3FA2-69DB-0FD2DC60EE8B}"/>
              </a:ext>
            </a:extLst>
          </p:cNvPr>
          <p:cNvSpPr/>
          <p:nvPr/>
        </p:nvSpPr>
        <p:spPr>
          <a:xfrm>
            <a:off x="824667" y="2104470"/>
            <a:ext cx="2741665" cy="952660"/>
          </a:xfrm>
          <a:prstGeom prst="rect">
            <a:avLst/>
          </a:prstGeom>
          <a:solidFill>
            <a:schemeClr val="accent4">
              <a:lumMod val="60000"/>
              <a:lumOff val="40000"/>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40E74DAA-371E-05B0-CDA9-1575E6B3D2FA}"/>
              </a:ext>
            </a:extLst>
          </p:cNvPr>
          <p:cNvSpPr txBox="1"/>
          <p:nvPr/>
        </p:nvSpPr>
        <p:spPr>
          <a:xfrm>
            <a:off x="854528" y="578048"/>
            <a:ext cx="2273251" cy="369332"/>
          </a:xfrm>
          <a:prstGeom prst="rect">
            <a:avLst/>
          </a:prstGeom>
          <a:solidFill>
            <a:schemeClr val="accent3">
              <a:alpha val="26000"/>
            </a:schemeClr>
          </a:solidFill>
        </p:spPr>
        <p:txBody>
          <a:bodyPr wrap="none" rtlCol="0">
            <a:spAutoFit/>
          </a:bodyPr>
          <a:lstStyle/>
          <a:p>
            <a:r>
              <a:rPr lang="en-AU" b="1" dirty="0">
                <a:solidFill>
                  <a:schemeClr val="accent5">
                    <a:lumMod val="75000"/>
                  </a:schemeClr>
                </a:solidFill>
              </a:rPr>
              <a:t>High-level Key Results</a:t>
            </a:r>
          </a:p>
        </p:txBody>
      </p:sp>
      <p:sp>
        <p:nvSpPr>
          <p:cNvPr id="22" name="Rectangle 21">
            <a:extLst>
              <a:ext uri="{FF2B5EF4-FFF2-40B4-BE49-F238E27FC236}">
                <a16:creationId xmlns:a16="http://schemas.microsoft.com/office/drawing/2014/main" id="{22C393A4-35E0-3E02-429E-15383D525A37}"/>
              </a:ext>
            </a:extLst>
          </p:cNvPr>
          <p:cNvSpPr/>
          <p:nvPr/>
        </p:nvSpPr>
        <p:spPr>
          <a:xfrm>
            <a:off x="6913461" y="1398758"/>
            <a:ext cx="2741665" cy="1117404"/>
          </a:xfrm>
          <a:prstGeom prst="rect">
            <a:avLst/>
          </a:prstGeom>
          <a:solidFill>
            <a:schemeClr val="accent6">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DB8766E8-4927-3A3E-8141-252A9FBD9E1F}"/>
              </a:ext>
            </a:extLst>
          </p:cNvPr>
          <p:cNvSpPr/>
          <p:nvPr/>
        </p:nvSpPr>
        <p:spPr>
          <a:xfrm>
            <a:off x="6913461" y="2595223"/>
            <a:ext cx="2741665" cy="682157"/>
          </a:xfrm>
          <a:prstGeom prst="rect">
            <a:avLst/>
          </a:prstGeom>
          <a:solidFill>
            <a:schemeClr val="accent6">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9013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0" grpId="0" animBg="1"/>
      <p:bldP spid="22" grpId="0" animBg="1"/>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E8352A0AF1CD4AB9B3521FB05BB06E" ma:contentTypeVersion="19" ma:contentTypeDescription="Create a new document." ma:contentTypeScope="" ma:versionID="3fc84d17c9d5f586c8786d4ab6a39e6f">
  <xsd:schema xmlns:xsd="http://www.w3.org/2001/XMLSchema" xmlns:xs="http://www.w3.org/2001/XMLSchema" xmlns:p="http://schemas.microsoft.com/office/2006/metadata/properties" xmlns:ns2="cc9fd5b5-cf46-4eda-9201-7118bc1c1603" xmlns:ns3="bcd33c6e-30cb-4633-b8ec-d716de95c77b" targetNamespace="http://schemas.microsoft.com/office/2006/metadata/properties" ma:root="true" ma:fieldsID="88503d797d75c29fadbf8ccc9edf67be" ns2:_="" ns3:_="">
    <xsd:import namespace="cc9fd5b5-cf46-4eda-9201-7118bc1c1603"/>
    <xsd:import namespace="bcd33c6e-30cb-4633-b8ec-d716de95c7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MediaServiceLocation" minOccurs="0"/>
                <xsd:element ref="ns2:lcf76f155ced4ddcb4097134ff3c332f" minOccurs="0"/>
                <xsd:element ref="ns3:TaxCatchAll"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9fd5b5-cf46-4eda-9201-7118bc1c16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ce70b5f-7cdc-4e64-9a67-dcab2ee1b594" ma:termSetId="09814cd3-568e-fe90-9814-8d621ff8fb84" ma:anchorId="fba54fb3-c3e1-fe81-a776-ca4b69148c4d" ma:open="true" ma:isKeyword="false">
      <xsd:complexType>
        <xsd:sequence>
          <xsd:element ref="pc:Terms" minOccurs="0" maxOccurs="1"/>
        </xsd:sequence>
      </xsd:complex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33c6e-30cb-4633-b8ec-d716de95c77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1e9a57f-9b76-4a79-b966-b036e4e3e035}" ma:internalName="TaxCatchAll" ma:showField="CatchAllData" ma:web="bcd33c6e-30cb-4633-b8ec-d716de95c7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cc9fd5b5-cf46-4eda-9201-7118bc1c1603" xsi:nil="true"/>
    <lcf76f155ced4ddcb4097134ff3c332f xmlns="cc9fd5b5-cf46-4eda-9201-7118bc1c1603">
      <Terms xmlns="http://schemas.microsoft.com/office/infopath/2007/PartnerControls"/>
    </lcf76f155ced4ddcb4097134ff3c332f>
    <TaxCatchAll xmlns="bcd33c6e-30cb-4633-b8ec-d716de95c77b" xsi:nil="true"/>
  </documentManagement>
</p:properties>
</file>

<file path=customXml/itemProps1.xml><?xml version="1.0" encoding="utf-8"?>
<ds:datastoreItem xmlns:ds="http://schemas.openxmlformats.org/officeDocument/2006/customXml" ds:itemID="{9355EB0A-D54F-468F-B584-3FB50AEBB409}">
  <ds:schemaRefs>
    <ds:schemaRef ds:uri="bcd33c6e-30cb-4633-b8ec-d716de95c77b"/>
    <ds:schemaRef ds:uri="cc9fd5b5-cf46-4eda-9201-7118bc1c16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C5A22E2-01AA-45F3-B802-86D1D9B1D6A9}">
  <ds:schemaRefs>
    <ds:schemaRef ds:uri="http://schemas.microsoft.com/sharepoint/v3/contenttype/forms"/>
  </ds:schemaRefs>
</ds:datastoreItem>
</file>

<file path=customXml/itemProps3.xml><?xml version="1.0" encoding="utf-8"?>
<ds:datastoreItem xmlns:ds="http://schemas.openxmlformats.org/officeDocument/2006/customXml" ds:itemID="{91660EA5-E206-49CB-A485-E07C904A8867}">
  <ds:schemaRefs>
    <ds:schemaRef ds:uri="bcd33c6e-30cb-4633-b8ec-d716de95c77b"/>
    <ds:schemaRef ds:uri="cc9fd5b5-cf46-4eda-9201-7118bc1c16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1384</TotalTime>
  <Words>1824</Words>
  <Application>Microsoft Office PowerPoint</Application>
  <PresentationFormat>Widescreen</PresentationFormat>
  <Paragraphs>273</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Century Gothic</vt:lpstr>
      <vt:lpstr>Lato</vt:lpstr>
      <vt:lpstr>Office Theme</vt:lpstr>
      <vt:lpstr>PowerPoint Presentation</vt:lpstr>
      <vt:lpstr>Reef Water Quality Targets</vt:lpstr>
      <vt:lpstr>Reef 2050 Water Quality Improvement Plan</vt:lpstr>
      <vt:lpstr>PowerPoint Presentation</vt:lpstr>
      <vt:lpstr>PowerPoint Presentation</vt:lpstr>
      <vt:lpstr>We report at different regional scales</vt:lpstr>
      <vt:lpstr>Reef Water Quality Report Card</vt:lpstr>
      <vt:lpstr>PowerPoint Presentation</vt:lpstr>
      <vt:lpstr>2021 and 2022 Key Results</vt:lpstr>
      <vt:lpstr>Great Barrier Reef wide results</vt:lpstr>
      <vt:lpstr>Multiple scales of reporting - regional report cards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Sybille Hess</dc:creator>
  <cp:lastModifiedBy>Shaneel Chandra</cp:lastModifiedBy>
  <cp:revision>16</cp:revision>
  <cp:lastPrinted>2024-07-19T05:06:39Z</cp:lastPrinted>
  <dcterms:created xsi:type="dcterms:W3CDTF">2024-04-29T05:59:50Z</dcterms:created>
  <dcterms:modified xsi:type="dcterms:W3CDTF">2024-09-09T22:41:22Z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0x0101006CE8352A0AF1CD4AB9B3521FB05BB06E</vt:lpwstr>
  </property>
  <property fmtid="{D5CDD505-2E9C-101B-9397-08002B2CF9AE}" pid="3" name="MediaServiceImageTags">
    <vt:lpwstr/>
  </property>
</Properties>
</file>