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Play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Play-bold.fntdata"/><Relationship Id="rId12" Type="http://schemas.openxmlformats.org/officeDocument/2006/relationships/font" Target="fonts/Pl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b7b4a1c6c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fb7b4a1c6c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b7b4a1c6c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fb7b4a1c6c_2_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b7b4a1c6c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2fb7b4a1c6c_2_8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fd7c39192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2fd7c391923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fd7c39192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fd7c391923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b="0" i="0" sz="33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9.jpg"/><Relationship Id="rId9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8.jpg"/><Relationship Id="rId8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2.jp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lang="en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2021-2022</a:t>
            </a:r>
            <a:endParaRPr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lang="en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Reef Report Card</a:t>
            </a:r>
            <a:endParaRPr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venir"/>
              <a:buNone/>
            </a:pPr>
            <a:r>
              <a:rPr lang="en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Burdekin Summary</a:t>
            </a:r>
            <a:endParaRPr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Rob Hunt – Sustainable Agriculture Program Manager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0" i="0"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Burdekin Region Water Quality Science Forum </a:t>
            </a:r>
            <a:endParaRPr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0" i="0"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0" baseline="30000" i="0"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 September 2024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/>
        </p:nvSpPr>
        <p:spPr>
          <a:xfrm>
            <a:off x="4348675" y="3499250"/>
            <a:ext cx="4816800" cy="173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36" name="Google Shape;136;p2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venir"/>
              <a:buNone/>
            </a:pPr>
            <a:r>
              <a:rPr lang="en" sz="3000">
                <a:latin typeface="Avenir"/>
                <a:ea typeface="Avenir"/>
                <a:cs typeface="Avenir"/>
                <a:sym typeface="Avenir"/>
              </a:rPr>
              <a:t>What is a Reef Water Quality Report Card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5765875" y="1009750"/>
            <a:ext cx="33996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52400" lvl="0" marL="5715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Avenir"/>
              <a:buChar char="●"/>
            </a:pPr>
            <a:r>
              <a:rPr lang="en" sz="1500">
                <a:latin typeface="Avenir"/>
                <a:ea typeface="Avenir"/>
                <a:cs typeface="Avenir"/>
                <a:sym typeface="Avenir"/>
              </a:rPr>
              <a:t>Progress towards various targets set to protect the health of GBR: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  <a:p>
            <a:pPr indent="-209550" lvl="2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venir"/>
              <a:buChar char="■"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Reef and Wetland condition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209550" lvl="2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venir"/>
              <a:buChar char="■"/>
            </a:pPr>
            <a:r>
              <a:rPr lang="en" sz="1500">
                <a:latin typeface="Avenir"/>
                <a:ea typeface="Avenir"/>
                <a:cs typeface="Avenir"/>
                <a:sym typeface="Avenir"/>
              </a:rPr>
              <a:t>Water quality 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  <a:p>
            <a:pPr indent="-209550" lvl="2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venir"/>
              <a:buChar char="■"/>
            </a:pPr>
            <a:r>
              <a:rPr lang="en" sz="1500">
                <a:latin typeface="Avenir"/>
                <a:ea typeface="Avenir"/>
                <a:cs typeface="Avenir"/>
                <a:sym typeface="Avenir"/>
              </a:rPr>
              <a:t>Catchment management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  <a:p>
            <a:pPr indent="-209550" lvl="2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venir"/>
              <a:buChar char="■"/>
            </a:pPr>
            <a:r>
              <a:rPr lang="en" sz="1500">
                <a:latin typeface="Avenir"/>
                <a:ea typeface="Avenir"/>
                <a:cs typeface="Avenir"/>
                <a:sym typeface="Avenir"/>
              </a:rPr>
              <a:t>Land Management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  <a:p>
            <a:pPr indent="-152400" lvl="0" marL="571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venir"/>
              <a:buChar char="●"/>
            </a:pPr>
            <a:r>
              <a:rPr lang="en" sz="1500">
                <a:latin typeface="Avenir"/>
                <a:ea typeface="Avenir"/>
                <a:cs typeface="Avenir"/>
                <a:sym typeface="Avenir"/>
              </a:rPr>
              <a:t>Viewable as: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  <a:p>
            <a:pPr indent="-209550" lvl="2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venir"/>
              <a:buChar char="■"/>
            </a:pPr>
            <a:r>
              <a:rPr lang="en" sz="1500">
                <a:latin typeface="Avenir"/>
                <a:ea typeface="Avenir"/>
                <a:cs typeface="Avenir"/>
                <a:sym typeface="Avenir"/>
              </a:rPr>
              <a:t>Individual catchment 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  <a:p>
            <a:pPr indent="-209550" lvl="2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venir"/>
              <a:buChar char="■"/>
            </a:pPr>
            <a:r>
              <a:rPr lang="en" sz="1500">
                <a:latin typeface="Avenir"/>
                <a:ea typeface="Avenir"/>
                <a:cs typeface="Avenir"/>
                <a:sym typeface="Avenir"/>
              </a:rPr>
              <a:t>Region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  <a:p>
            <a:pPr indent="-209550" lvl="2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venir"/>
              <a:buChar char="■"/>
            </a:pPr>
            <a:r>
              <a:rPr lang="en" sz="1500">
                <a:latin typeface="Avenir"/>
                <a:ea typeface="Avenir"/>
                <a:cs typeface="Avenir"/>
                <a:sym typeface="Avenir"/>
              </a:rPr>
              <a:t>Whole of reef catchment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  <a:p>
            <a:pPr indent="-152400" lvl="0" marL="571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venir"/>
              <a:buChar char="●"/>
            </a:pPr>
            <a:r>
              <a:rPr lang="en" sz="1500">
                <a:latin typeface="Avenir"/>
                <a:ea typeface="Avenir"/>
                <a:cs typeface="Avenir"/>
                <a:sym typeface="Avenir"/>
              </a:rPr>
              <a:t>Represents year previous to report card date (~2020-2021)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  <a:p>
            <a:pPr indent="-152400" lvl="0" marL="571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venir"/>
              <a:buChar char="●"/>
            </a:pPr>
            <a:r>
              <a:rPr lang="en" sz="1500">
                <a:latin typeface="Avenir"/>
                <a:ea typeface="Avenir"/>
                <a:cs typeface="Avenir"/>
                <a:sym typeface="Avenir"/>
              </a:rPr>
              <a:t>Reports follow investments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  <a:p>
            <a:pPr indent="-152400" lvl="0" marL="571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venir"/>
              <a:buChar char="●"/>
            </a:pPr>
            <a:r>
              <a:rPr lang="en" sz="1500">
                <a:latin typeface="Avenir"/>
                <a:ea typeface="Avenir"/>
                <a:cs typeface="Avenir"/>
                <a:sym typeface="Avenir"/>
              </a:rPr>
              <a:t>Not a reflection of most </a:t>
            </a:r>
            <a:br>
              <a:rPr lang="en" sz="1500">
                <a:latin typeface="Avenir"/>
                <a:ea typeface="Avenir"/>
                <a:cs typeface="Avenir"/>
                <a:sym typeface="Avenir"/>
              </a:rPr>
            </a:br>
            <a:r>
              <a:rPr lang="en" sz="1500">
                <a:latin typeface="Avenir"/>
                <a:ea typeface="Avenir"/>
                <a:cs typeface="Avenir"/>
                <a:sym typeface="Avenir"/>
              </a:rPr>
              <a:t>recent investments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" y="1035750"/>
            <a:ext cx="5664201" cy="384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/>
        </p:nvSpPr>
        <p:spPr>
          <a:xfrm>
            <a:off x="4494575" y="3499250"/>
            <a:ext cx="4671000" cy="173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44" name="Google Shape;144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venir"/>
              <a:buNone/>
            </a:pPr>
            <a:r>
              <a:rPr lang="en" sz="3100">
                <a:latin typeface="Avenir"/>
                <a:ea typeface="Avenir"/>
                <a:cs typeface="Avenir"/>
                <a:sym typeface="Avenir"/>
              </a:rPr>
              <a:t>Burdekin Summary - Sediment </a:t>
            </a:r>
            <a:endParaRPr sz="3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25" y="1039425"/>
            <a:ext cx="1980350" cy="291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4907650" y="1398125"/>
            <a:ext cx="3939000" cy="11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10000"/>
          </a:bodyPr>
          <a:lstStyle/>
          <a:p>
            <a:pPr indent="-186055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Char char="•"/>
            </a:pPr>
            <a:r>
              <a:rPr b="1" lang="en" sz="1800"/>
              <a:t>Ground cover</a:t>
            </a:r>
            <a:r>
              <a:rPr b="1" lang="en" sz="180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800">
                <a:latin typeface="Avenir"/>
                <a:ea typeface="Avenir"/>
                <a:cs typeface="Avenir"/>
                <a:sym typeface="Avenir"/>
              </a:rPr>
              <a:t>- Scored 88/90 thanks to good seasons and improving practices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-192405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" sz="1917"/>
              <a:t>611</a:t>
            </a:r>
            <a:r>
              <a:rPr b="1" lang="en" sz="1917"/>
              <a:t>kt of the 895kt target (68%)</a:t>
            </a:r>
            <a:endParaRPr b="1" sz="1917"/>
          </a:p>
          <a:p>
            <a:pPr indent="-186055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venir"/>
              <a:buChar char="•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Enormous amount of </a:t>
            </a:r>
            <a:r>
              <a:rPr b="1" lang="en" sz="1800"/>
              <a:t>on-ground activity</a:t>
            </a:r>
            <a:endParaRPr b="1" sz="1400"/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9399" y="1042788"/>
            <a:ext cx="2741724" cy="258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07650" y="2794362"/>
            <a:ext cx="4170048" cy="93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9336" y="4052000"/>
            <a:ext cx="2190102" cy="84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93700" y="4041275"/>
            <a:ext cx="739525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17475" y="4007358"/>
            <a:ext cx="4671000" cy="93020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 txBox="1"/>
          <p:nvPr/>
        </p:nvSpPr>
        <p:spPr>
          <a:xfrm>
            <a:off x="748750" y="4143175"/>
            <a:ext cx="6279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FF0000"/>
                </a:solidFill>
              </a:rPr>
              <a:t>?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3231075" y="4052000"/>
            <a:ext cx="627900" cy="7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0000"/>
                </a:solidFill>
              </a:rPr>
              <a:t>?</a:t>
            </a:r>
            <a:endParaRPr sz="4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/>
        </p:nvSpPr>
        <p:spPr>
          <a:xfrm>
            <a:off x="4494575" y="3499250"/>
            <a:ext cx="4671000" cy="173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59" name="Google Shape;159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venir"/>
              <a:buNone/>
            </a:pPr>
            <a:r>
              <a:rPr lang="en" sz="3100">
                <a:latin typeface="Avenir"/>
                <a:ea typeface="Avenir"/>
                <a:cs typeface="Avenir"/>
                <a:sym typeface="Avenir"/>
              </a:rPr>
              <a:t>Burdekin Summary - Dissolved Inorganic N</a:t>
            </a:r>
            <a:endParaRPr sz="3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0" name="Google Shape;160;p28"/>
          <p:cNvSpPr txBox="1"/>
          <p:nvPr/>
        </p:nvSpPr>
        <p:spPr>
          <a:xfrm>
            <a:off x="266325" y="4094100"/>
            <a:ext cx="254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325" y="2657300"/>
            <a:ext cx="2838851" cy="112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2650" y="2857975"/>
            <a:ext cx="857850" cy="93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575" y="3921425"/>
            <a:ext cx="4573224" cy="93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8"/>
          <p:cNvSpPr txBox="1"/>
          <p:nvPr/>
        </p:nvSpPr>
        <p:spPr>
          <a:xfrm>
            <a:off x="4697750" y="1103725"/>
            <a:ext cx="43869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Achieved 444t of the 740t target </a:t>
            </a:r>
            <a:r>
              <a:rPr b="1" lang="en" sz="1600">
                <a:solidFill>
                  <a:schemeClr val="dk1"/>
                </a:solidFill>
              </a:rPr>
              <a:t>(60%)</a:t>
            </a:r>
            <a:endParaRPr b="1" sz="1600">
              <a:solidFill>
                <a:schemeClr val="dk1"/>
              </a:solidFill>
            </a:endParaRPr>
          </a:p>
          <a:p>
            <a:pPr indent="-21590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73%</a:t>
            </a:r>
            <a:r>
              <a:rPr lang="en" sz="1600">
                <a:solidFill>
                  <a:schemeClr val="dk1"/>
                </a:solidFill>
              </a:rPr>
              <a:t> achieved in the Haughton </a:t>
            </a:r>
            <a:endParaRPr sz="1600">
              <a:solidFill>
                <a:schemeClr val="dk1"/>
              </a:solidFill>
            </a:endParaRPr>
          </a:p>
          <a:p>
            <a:pPr indent="-21590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Significant o</a:t>
            </a:r>
            <a:r>
              <a:rPr lang="en" sz="1600">
                <a:solidFill>
                  <a:schemeClr val="dk1"/>
                </a:solidFill>
              </a:rPr>
              <a:t>n-ground progress in irrigation nutrient mgt practices that reduce DIN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9875" y="1186350"/>
            <a:ext cx="4102125" cy="150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 title="Chart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83650" y="2201700"/>
            <a:ext cx="4102125" cy="253647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/>
          <p:nvPr/>
        </p:nvSpPr>
        <p:spPr>
          <a:xfrm>
            <a:off x="1595275" y="2885750"/>
            <a:ext cx="7101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?</a:t>
            </a:r>
            <a:endParaRPr sz="4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3672175" y="2996450"/>
            <a:ext cx="650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?</a:t>
            </a:r>
            <a:endParaRPr sz="4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/>
        </p:nvSpPr>
        <p:spPr>
          <a:xfrm>
            <a:off x="4348675" y="3499250"/>
            <a:ext cx="4816800" cy="173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74" name="Google Shape;174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venir"/>
              <a:buNone/>
            </a:pPr>
            <a:r>
              <a:rPr lang="en" sz="3100">
                <a:latin typeface="Avenir"/>
                <a:ea typeface="Avenir"/>
                <a:cs typeface="Avenir"/>
                <a:sym typeface="Avenir"/>
              </a:rPr>
              <a:t>Burdekin Summary - Pesticide </a:t>
            </a:r>
            <a:endParaRPr sz="3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5" name="Google Shape;175;p29"/>
          <p:cNvSpPr txBox="1"/>
          <p:nvPr/>
        </p:nvSpPr>
        <p:spPr>
          <a:xfrm>
            <a:off x="266325" y="1408900"/>
            <a:ext cx="2549400" cy="3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125" y="1191844"/>
            <a:ext cx="3771900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9"/>
          <p:cNvSpPr txBox="1"/>
          <p:nvPr/>
        </p:nvSpPr>
        <p:spPr>
          <a:xfrm>
            <a:off x="4996575" y="1110550"/>
            <a:ext cx="41199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Target is 99% of aquatic </a:t>
            </a:r>
            <a:r>
              <a:rPr lang="en" sz="2100">
                <a:solidFill>
                  <a:schemeClr val="dk1"/>
                </a:solidFill>
              </a:rPr>
              <a:t>species</a:t>
            </a:r>
            <a:r>
              <a:rPr lang="en" sz="2100">
                <a:solidFill>
                  <a:schemeClr val="dk1"/>
                </a:solidFill>
              </a:rPr>
              <a:t> are protected at end of catchment</a:t>
            </a:r>
            <a:endParaRPr sz="2100">
              <a:solidFill>
                <a:schemeClr val="dk1"/>
              </a:solidFill>
            </a:endParaRPr>
          </a:p>
          <a:p>
            <a:pPr indent="-36195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Monitoring shows:</a:t>
            </a:r>
            <a:endParaRPr sz="2100">
              <a:solidFill>
                <a:schemeClr val="dk1"/>
              </a:solidFill>
            </a:endParaRPr>
          </a:p>
          <a:p>
            <a:pPr indent="-36195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Haughton currently at 80% protection</a:t>
            </a:r>
            <a:endParaRPr sz="2100">
              <a:solidFill>
                <a:schemeClr val="dk1"/>
              </a:solidFill>
            </a:endParaRPr>
          </a:p>
          <a:p>
            <a:pPr indent="-36195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Burdekin at 94.6% protection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900" y="3264775"/>
            <a:ext cx="4207350" cy="164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