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5" r:id="rId4"/>
    <p:sldMasterId id="2147483686" r:id="rId5"/>
    <p:sldMasterId id="2147483687" r:id="rId6"/>
    <p:sldMasterId id="214748368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8">
          <p15:clr>
            <a:srgbClr val="A4A3A4"/>
          </p15:clr>
        </p15:guide>
        <p15:guide id="2" pos="864">
          <p15:clr>
            <a:srgbClr val="A4A3A4"/>
          </p15:clr>
        </p15:guide>
        <p15:guide id="3" orient="horz" pos="43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8" orient="horz"/>
        <p:guide pos="864"/>
        <p:guide pos="43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7672a2588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3" name="Google Shape;153;g287672a2588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7672a2588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7672a2588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7672a258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7672a258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7672a258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87672a258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d5556a4c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fd5556a4c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7672a258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87672a258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7672a2588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287672a2588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87672a25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87672a25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fd7de9eb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2fd7de9eb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QDT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51840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80718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2" name="Google Shape;102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3" name="Google Shape;10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6" name="Google Shape;10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4" name="Google Shape;114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5" name="Google Shape;11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1" name="Google Shape;121;p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5" name="Google Shape;12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9" name="Google Shape;129;p3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0" name="Google Shape;130;p3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4" name="Google Shape;13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7" name="Google Shape;137;p3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10636"/>
              </a:buClr>
              <a:buSzPts val="2800"/>
              <a:buNone/>
              <a:defRPr sz="2800">
                <a:solidFill>
                  <a:srgbClr val="0106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10636"/>
              </a:buClr>
              <a:buSzPts val="2800"/>
              <a:buNone/>
              <a:defRPr sz="2800">
                <a:solidFill>
                  <a:srgbClr val="01063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10636"/>
              </a:buClr>
              <a:buSzPts val="2800"/>
              <a:buNone/>
              <a:defRPr sz="2800">
                <a:solidFill>
                  <a:srgbClr val="01063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10636"/>
              </a:buClr>
              <a:buSzPts val="2800"/>
              <a:buNone/>
              <a:defRPr sz="2800">
                <a:solidFill>
                  <a:srgbClr val="01063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10636"/>
              </a:buClr>
              <a:buSzPts val="2800"/>
              <a:buNone/>
              <a:defRPr sz="2800">
                <a:solidFill>
                  <a:srgbClr val="01063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10636"/>
              </a:buClr>
              <a:buSzPts val="2800"/>
              <a:buNone/>
              <a:defRPr sz="2800">
                <a:solidFill>
                  <a:srgbClr val="01063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10636"/>
              </a:buClr>
              <a:buSzPts val="2800"/>
              <a:buNone/>
              <a:defRPr sz="2800">
                <a:solidFill>
                  <a:srgbClr val="01063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10636"/>
              </a:buClr>
              <a:buSzPts val="2800"/>
              <a:buNone/>
              <a:defRPr sz="2800">
                <a:solidFill>
                  <a:srgbClr val="01063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10636"/>
              </a:buClr>
              <a:buSzPts val="2800"/>
              <a:buNone/>
              <a:defRPr sz="2800">
                <a:solidFill>
                  <a:srgbClr val="010636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848"/>
              </a:buClr>
              <a:buSzPts val="1800"/>
              <a:buChar char="●"/>
              <a:defRPr sz="1800">
                <a:solidFill>
                  <a:srgbClr val="020848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20848"/>
              </a:buClr>
              <a:buSzPts val="1400"/>
              <a:buChar char="○"/>
              <a:defRPr>
                <a:solidFill>
                  <a:srgbClr val="020848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20848"/>
              </a:buClr>
              <a:buSzPts val="1400"/>
              <a:buChar char="■"/>
              <a:defRPr>
                <a:solidFill>
                  <a:srgbClr val="020848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20848"/>
              </a:buClr>
              <a:buSzPts val="1400"/>
              <a:buChar char="●"/>
              <a:defRPr>
                <a:solidFill>
                  <a:srgbClr val="020848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20848"/>
              </a:buClr>
              <a:buSzPts val="1400"/>
              <a:buChar char="○"/>
              <a:defRPr>
                <a:solidFill>
                  <a:srgbClr val="020848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20848"/>
              </a:buClr>
              <a:buSzPts val="1400"/>
              <a:buChar char="■"/>
              <a:defRPr>
                <a:solidFill>
                  <a:srgbClr val="020848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20848"/>
              </a:buClr>
              <a:buSzPts val="1400"/>
              <a:buChar char="●"/>
              <a:defRPr>
                <a:solidFill>
                  <a:srgbClr val="020848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20848"/>
              </a:buClr>
              <a:buSzPts val="1400"/>
              <a:buChar char="○"/>
              <a:defRPr>
                <a:solidFill>
                  <a:srgbClr val="020848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20848"/>
              </a:buClr>
              <a:buSzPts val="1400"/>
              <a:buChar char="■"/>
              <a:defRPr>
                <a:solidFill>
                  <a:srgbClr val="020848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>
    <mc:Choice Requires="p14">
      <p:transition spd="slow" p14:dur="3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smQM_JU2MavwHFa8vn2120iDZX873pn_/view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3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2"/>
          <p:cNvSpPr txBox="1"/>
          <p:nvPr/>
        </p:nvSpPr>
        <p:spPr>
          <a:xfrm>
            <a:off x="0" y="1808262"/>
            <a:ext cx="91530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Regional Water Quality Strategy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2"/>
          <p:cNvSpPr txBox="1"/>
          <p:nvPr/>
        </p:nvSpPr>
        <p:spPr>
          <a:xfrm>
            <a:off x="4709100" y="4000501"/>
            <a:ext cx="4443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Burdekin Water Quality </a:t>
            </a:r>
            <a:endParaRPr b="1" sz="2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Science Forum</a:t>
            </a:r>
            <a:endParaRPr b="1" sz="2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10 Sep 2024</a:t>
            </a:r>
            <a:endParaRPr b="1" i="0" sz="100" u="none" cap="none" strike="noStrike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3"/>
          <p:cNvSpPr txBox="1"/>
          <p:nvPr>
            <p:ph type="title"/>
          </p:nvPr>
        </p:nvSpPr>
        <p:spPr>
          <a:xfrm>
            <a:off x="194475" y="151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73763"/>
                </a:solidFill>
              </a:rPr>
              <a:t>Burdekin </a:t>
            </a:r>
            <a:r>
              <a:rPr b="1" lang="en" sz="2400">
                <a:solidFill>
                  <a:srgbClr val="073763"/>
                </a:solidFill>
              </a:rPr>
              <a:t>Regional Water Quality Strategy</a:t>
            </a:r>
            <a:endParaRPr b="1" sz="24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3"/>
          <p:cNvSpPr txBox="1"/>
          <p:nvPr/>
        </p:nvSpPr>
        <p:spPr>
          <a:xfrm>
            <a:off x="0" y="1295175"/>
            <a:ext cx="3159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73763"/>
                </a:solidFill>
              </a:rPr>
              <a:t>WHY</a:t>
            </a:r>
            <a:r>
              <a:rPr lang="en" sz="2000">
                <a:solidFill>
                  <a:srgbClr val="073763"/>
                </a:solidFill>
              </a:rPr>
              <a:t> we are developing the Strategy</a:t>
            </a:r>
            <a:endParaRPr sz="20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73763"/>
                </a:solidFill>
              </a:rPr>
              <a:t>WHAT</a:t>
            </a:r>
            <a:r>
              <a:rPr lang="en" sz="2000">
                <a:solidFill>
                  <a:srgbClr val="073763"/>
                </a:solidFill>
              </a:rPr>
              <a:t> is in </a:t>
            </a:r>
            <a:r>
              <a:rPr lang="en" sz="2000">
                <a:solidFill>
                  <a:srgbClr val="073763"/>
                </a:solidFill>
              </a:rPr>
              <a:t>and </a:t>
            </a:r>
            <a:r>
              <a:rPr lang="en" sz="2000">
                <a:solidFill>
                  <a:srgbClr val="073763"/>
                </a:solidFill>
              </a:rPr>
              <a:t>out of scope</a:t>
            </a:r>
            <a:endParaRPr sz="20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73763"/>
                </a:solidFill>
              </a:rPr>
              <a:t>HOW </a:t>
            </a:r>
            <a:r>
              <a:rPr lang="en" sz="2000">
                <a:solidFill>
                  <a:srgbClr val="073763"/>
                </a:solidFill>
              </a:rPr>
              <a:t>it will be developed </a:t>
            </a:r>
            <a:r>
              <a:rPr lang="en" sz="2000">
                <a:solidFill>
                  <a:srgbClr val="073763"/>
                </a:solidFill>
              </a:rPr>
              <a:t>and</a:t>
            </a:r>
            <a:r>
              <a:rPr lang="en" sz="2000">
                <a:solidFill>
                  <a:srgbClr val="073763"/>
                </a:solidFill>
              </a:rPr>
              <a:t> opportunities to be involved</a:t>
            </a:r>
            <a:endParaRPr sz="2000">
              <a:solidFill>
                <a:srgbClr val="073763"/>
              </a:solidFill>
            </a:endParaRPr>
          </a:p>
        </p:txBody>
      </p:sp>
      <p:pic>
        <p:nvPicPr>
          <p:cNvPr id="164" name="Google Shape;16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0243" y="1028700"/>
            <a:ext cx="6173757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4"/>
          <p:cNvSpPr txBox="1"/>
          <p:nvPr>
            <p:ph type="title"/>
          </p:nvPr>
        </p:nvSpPr>
        <p:spPr>
          <a:xfrm>
            <a:off x="311700" y="122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73763"/>
                </a:solidFill>
              </a:rPr>
              <a:t>PURPOSE</a:t>
            </a:r>
            <a:r>
              <a:rPr b="1" lang="en" sz="2400">
                <a:solidFill>
                  <a:srgbClr val="073763"/>
                </a:solidFill>
              </a:rPr>
              <a:t> - Regional Water Quality Strategy</a:t>
            </a:r>
            <a:endParaRPr b="1" sz="2400">
              <a:solidFill>
                <a:srgbClr val="073763"/>
              </a:solidFill>
            </a:endParaRPr>
          </a:p>
        </p:txBody>
      </p:sp>
      <p:sp>
        <p:nvSpPr>
          <p:cNvPr id="170" name="Google Shape;170;p44"/>
          <p:cNvSpPr txBox="1"/>
          <p:nvPr/>
        </p:nvSpPr>
        <p:spPr>
          <a:xfrm>
            <a:off x="0" y="908525"/>
            <a:ext cx="515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1" name="Google Shape;171;p44"/>
          <p:cNvSpPr txBox="1"/>
          <p:nvPr/>
        </p:nvSpPr>
        <p:spPr>
          <a:xfrm>
            <a:off x="77850" y="102870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3763"/>
                </a:solidFill>
              </a:rPr>
              <a:t>P</a:t>
            </a:r>
            <a:r>
              <a:rPr b="1" lang="en" sz="1800">
                <a:solidFill>
                  <a:srgbClr val="073763"/>
                </a:solidFill>
              </a:rPr>
              <a:t>rioritise resources and investment to maximise regional water quality outcomes</a:t>
            </a:r>
            <a:endParaRPr b="1" sz="1800">
              <a:solidFill>
                <a:srgbClr val="073763"/>
              </a:solidFill>
            </a:endParaRPr>
          </a:p>
        </p:txBody>
      </p:sp>
      <p:pic>
        <p:nvPicPr>
          <p:cNvPr id="172" name="Google Shape;17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193" y="1906750"/>
            <a:ext cx="4087460" cy="32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4"/>
          <p:cNvSpPr txBox="1"/>
          <p:nvPr/>
        </p:nvSpPr>
        <p:spPr>
          <a:xfrm>
            <a:off x="6050750" y="1109650"/>
            <a:ext cx="29886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20848"/>
              </a:solidFill>
            </a:endParaRPr>
          </a:p>
        </p:txBody>
      </p:sp>
      <p:sp>
        <p:nvSpPr>
          <p:cNvPr id="174" name="Google Shape;174;p44"/>
          <p:cNvSpPr txBox="1"/>
          <p:nvPr/>
        </p:nvSpPr>
        <p:spPr>
          <a:xfrm>
            <a:off x="58350" y="1419325"/>
            <a:ext cx="5041500" cy="3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3763"/>
                </a:solidFill>
              </a:rPr>
              <a:t>S</a:t>
            </a:r>
            <a:r>
              <a:rPr b="1" lang="en" sz="1800">
                <a:solidFill>
                  <a:srgbClr val="073763"/>
                </a:solidFill>
              </a:rPr>
              <a:t>trategic level approach </a:t>
            </a:r>
            <a:r>
              <a:rPr lang="en" sz="1800">
                <a:solidFill>
                  <a:srgbClr val="073763"/>
                </a:solidFill>
              </a:rPr>
              <a:t>to guide terrestrial water quality management, interventions and improvement </a:t>
            </a:r>
            <a:endParaRPr sz="18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3763"/>
                </a:solidFill>
              </a:rPr>
              <a:t>Region’s strategy</a:t>
            </a:r>
            <a:r>
              <a:rPr lang="en" sz="1800">
                <a:solidFill>
                  <a:srgbClr val="073763"/>
                </a:solidFill>
              </a:rPr>
              <a:t> - support regional organisations, stakeholders and potential investors to reduce terrestrial impacts</a:t>
            </a:r>
            <a:endParaRPr sz="18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3763"/>
                </a:solidFill>
              </a:rPr>
              <a:t>Will</a:t>
            </a:r>
            <a:r>
              <a:rPr b="1" lang="en" sz="1800">
                <a:solidFill>
                  <a:srgbClr val="073763"/>
                </a:solidFill>
              </a:rPr>
              <a:t> not commit government to investment </a:t>
            </a:r>
            <a:r>
              <a:rPr lang="en" sz="1800">
                <a:solidFill>
                  <a:srgbClr val="073763"/>
                </a:solidFill>
              </a:rPr>
              <a:t>in Strategy’s actions</a:t>
            </a:r>
            <a:endParaRPr sz="1800">
              <a:solidFill>
                <a:srgbClr val="073763"/>
              </a:solidFill>
            </a:endParaRPr>
          </a:p>
          <a:p>
            <a:pPr indent="-228600" lvl="0" marL="342900" rtl="0" algn="l">
              <a:lnSpc>
                <a:spcPct val="100000"/>
              </a:lnSpc>
              <a:spcBef>
                <a:spcPts val="700"/>
              </a:spcBef>
              <a:spcAft>
                <a:spcPts val="200"/>
              </a:spcAft>
              <a:buClr>
                <a:srgbClr val="073763"/>
              </a:buClr>
              <a:buSzPts val="1800"/>
              <a:buChar char="➔"/>
            </a:pPr>
            <a:r>
              <a:rPr lang="en" sz="1800">
                <a:solidFill>
                  <a:srgbClr val="073763"/>
                </a:solidFill>
              </a:rPr>
              <a:t>Investors/funding bodies will look for </a:t>
            </a:r>
            <a:r>
              <a:rPr b="1" lang="en" sz="1800">
                <a:solidFill>
                  <a:srgbClr val="073763"/>
                </a:solidFill>
              </a:rPr>
              <a:t>alignment</a:t>
            </a:r>
            <a:r>
              <a:rPr b="1" lang="en" sz="1800">
                <a:solidFill>
                  <a:srgbClr val="073763"/>
                </a:solidFill>
              </a:rPr>
              <a:t> with the Strategy </a:t>
            </a:r>
            <a:r>
              <a:rPr lang="en" sz="1800">
                <a:solidFill>
                  <a:srgbClr val="073763"/>
                </a:solidFill>
              </a:rPr>
              <a:t>when </a:t>
            </a:r>
            <a:r>
              <a:rPr lang="en" sz="1800">
                <a:solidFill>
                  <a:srgbClr val="073763"/>
                </a:solidFill>
              </a:rPr>
              <a:t>assessing</a:t>
            </a:r>
            <a:r>
              <a:rPr lang="en" sz="1800">
                <a:solidFill>
                  <a:srgbClr val="073763"/>
                </a:solidFill>
              </a:rPr>
              <a:t> regional water </a:t>
            </a:r>
            <a:r>
              <a:rPr lang="en" sz="1800">
                <a:solidFill>
                  <a:srgbClr val="073763"/>
                </a:solidFill>
              </a:rPr>
              <a:t>quality</a:t>
            </a:r>
            <a:r>
              <a:rPr lang="en" sz="1800">
                <a:solidFill>
                  <a:srgbClr val="073763"/>
                </a:solidFill>
              </a:rPr>
              <a:t> program and project proposals </a:t>
            </a:r>
            <a:endParaRPr sz="18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5"/>
          <p:cNvSpPr txBox="1"/>
          <p:nvPr>
            <p:ph type="title"/>
          </p:nvPr>
        </p:nvSpPr>
        <p:spPr>
          <a:xfrm>
            <a:off x="311700" y="122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73763"/>
                </a:solidFill>
              </a:rPr>
              <a:t>WHAT</a:t>
            </a:r>
            <a:r>
              <a:rPr b="1" lang="en" sz="2400">
                <a:solidFill>
                  <a:srgbClr val="073763"/>
                </a:solidFill>
              </a:rPr>
              <a:t> - Regional Water Quality Strategy</a:t>
            </a:r>
            <a:endParaRPr b="1" sz="2400">
              <a:solidFill>
                <a:srgbClr val="073763"/>
              </a:solidFill>
            </a:endParaRPr>
          </a:p>
        </p:txBody>
      </p:sp>
      <p:sp>
        <p:nvSpPr>
          <p:cNvPr id="180" name="Google Shape;180;p45"/>
          <p:cNvSpPr txBox="1"/>
          <p:nvPr/>
        </p:nvSpPr>
        <p:spPr>
          <a:xfrm>
            <a:off x="0" y="1028700"/>
            <a:ext cx="5766300" cy="3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73763"/>
                </a:solidFill>
              </a:rPr>
              <a:t>IN SCOPE</a:t>
            </a:r>
            <a:endParaRPr b="1" sz="2000">
              <a:solidFill>
                <a:srgbClr val="073763"/>
              </a:solidFill>
            </a:endParaRPr>
          </a:p>
          <a:p>
            <a:pPr indent="-241300" lvl="0" marL="3429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2000"/>
              <a:buChar char="➔"/>
            </a:pPr>
            <a:r>
              <a:rPr lang="en" sz="2000">
                <a:solidFill>
                  <a:srgbClr val="073763"/>
                </a:solidFill>
              </a:rPr>
              <a:t>Alignment to Reef 2050 LTS outcomes; 2050 WQIP targets &amp; objectives</a:t>
            </a:r>
            <a:endParaRPr sz="2000">
              <a:solidFill>
                <a:srgbClr val="073763"/>
              </a:solidFill>
            </a:endParaRPr>
          </a:p>
          <a:p>
            <a:pPr indent="-241300" lvl="0" marL="3429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000"/>
              <a:buChar char="➔"/>
            </a:pPr>
            <a:r>
              <a:rPr lang="en" sz="2000">
                <a:solidFill>
                  <a:srgbClr val="073763"/>
                </a:solidFill>
              </a:rPr>
              <a:t>Regional </a:t>
            </a:r>
            <a:r>
              <a:rPr b="1" lang="en" sz="2000">
                <a:solidFill>
                  <a:srgbClr val="073763"/>
                </a:solidFill>
              </a:rPr>
              <a:t>shared vision and high level goals</a:t>
            </a:r>
            <a:r>
              <a:rPr lang="en" sz="2000">
                <a:solidFill>
                  <a:srgbClr val="073763"/>
                </a:solidFill>
              </a:rPr>
              <a:t> </a:t>
            </a:r>
            <a:endParaRPr sz="2000">
              <a:solidFill>
                <a:srgbClr val="073763"/>
              </a:solidFill>
            </a:endParaRPr>
          </a:p>
          <a:p>
            <a:pPr indent="-241300" lvl="0" marL="3429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000"/>
              <a:buChar char="➔"/>
            </a:pPr>
            <a:r>
              <a:rPr b="1" lang="en" sz="2000">
                <a:solidFill>
                  <a:srgbClr val="073763"/>
                </a:solidFill>
              </a:rPr>
              <a:t>Priority locations and priority areas</a:t>
            </a:r>
            <a:r>
              <a:rPr lang="en" sz="2000">
                <a:solidFill>
                  <a:srgbClr val="073763"/>
                </a:solidFill>
              </a:rPr>
              <a:t> relating to terrestrial impacts</a:t>
            </a:r>
            <a:endParaRPr sz="2000">
              <a:solidFill>
                <a:srgbClr val="073763"/>
              </a:solidFill>
            </a:endParaRPr>
          </a:p>
          <a:p>
            <a:pPr indent="-241300" lvl="0" marL="3429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000"/>
              <a:buChar char="➔"/>
            </a:pPr>
            <a:r>
              <a:rPr lang="en" sz="2000">
                <a:solidFill>
                  <a:srgbClr val="073763"/>
                </a:solidFill>
              </a:rPr>
              <a:t>Focus on regional </a:t>
            </a:r>
            <a:r>
              <a:rPr b="1" lang="en" sz="2000">
                <a:solidFill>
                  <a:srgbClr val="073763"/>
                </a:solidFill>
              </a:rPr>
              <a:t>capacity &amp; capability</a:t>
            </a:r>
            <a:r>
              <a:rPr lang="en" sz="2000">
                <a:solidFill>
                  <a:srgbClr val="073763"/>
                </a:solidFill>
              </a:rPr>
              <a:t> - </a:t>
            </a:r>
            <a:endParaRPr sz="2000">
              <a:solidFill>
                <a:srgbClr val="073763"/>
              </a:solidFill>
            </a:endParaRPr>
          </a:p>
          <a:p>
            <a:pPr indent="-241300" lvl="0" marL="342900" rtl="0" algn="l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073763"/>
              </a:buClr>
              <a:buSzPts val="2000"/>
              <a:buChar char="➔"/>
            </a:pPr>
            <a:r>
              <a:rPr lang="en" sz="2000">
                <a:solidFill>
                  <a:srgbClr val="073763"/>
                </a:solidFill>
              </a:rPr>
              <a:t>Identify </a:t>
            </a:r>
            <a:r>
              <a:rPr b="1" lang="en" sz="2000">
                <a:solidFill>
                  <a:srgbClr val="073763"/>
                </a:solidFill>
              </a:rPr>
              <a:t>knowledge gaps </a:t>
            </a:r>
            <a:r>
              <a:rPr lang="en" sz="2000">
                <a:solidFill>
                  <a:srgbClr val="073763"/>
                </a:solidFill>
              </a:rPr>
              <a:t>for future investment</a:t>
            </a:r>
            <a:endParaRPr sz="2000">
              <a:solidFill>
                <a:srgbClr val="073763"/>
              </a:solidFill>
            </a:endParaRPr>
          </a:p>
        </p:txBody>
      </p:sp>
      <p:sp>
        <p:nvSpPr>
          <p:cNvPr id="181" name="Google Shape;181;p45"/>
          <p:cNvSpPr txBox="1"/>
          <p:nvPr/>
        </p:nvSpPr>
        <p:spPr>
          <a:xfrm>
            <a:off x="5038725" y="1147775"/>
            <a:ext cx="3998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20848"/>
              </a:solidFill>
            </a:endParaRPr>
          </a:p>
        </p:txBody>
      </p:sp>
      <p:pic>
        <p:nvPicPr>
          <p:cNvPr id="182" name="Google Shape;18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300" y="822050"/>
            <a:ext cx="3531575" cy="43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6"/>
          <p:cNvSpPr txBox="1"/>
          <p:nvPr>
            <p:ph type="title"/>
          </p:nvPr>
        </p:nvSpPr>
        <p:spPr>
          <a:xfrm>
            <a:off x="311700" y="122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73763"/>
                </a:solidFill>
              </a:rPr>
              <a:t>WHAT - Regional Water Quality Strategy</a:t>
            </a:r>
            <a:endParaRPr b="1" sz="2400">
              <a:solidFill>
                <a:srgbClr val="073763"/>
              </a:solidFill>
            </a:endParaRPr>
          </a:p>
        </p:txBody>
      </p:sp>
      <p:sp>
        <p:nvSpPr>
          <p:cNvPr id="188" name="Google Shape;188;p46"/>
          <p:cNvSpPr txBox="1"/>
          <p:nvPr/>
        </p:nvSpPr>
        <p:spPr>
          <a:xfrm>
            <a:off x="0" y="1273975"/>
            <a:ext cx="3145500" cy="26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73763"/>
                </a:solidFill>
              </a:rPr>
              <a:t>OUT OF SCOPE</a:t>
            </a:r>
            <a:endParaRPr b="1" sz="2300">
              <a:solidFill>
                <a:srgbClr val="073763"/>
              </a:solidFill>
            </a:endParaRPr>
          </a:p>
          <a:p>
            <a:pPr indent="-228600" lvl="0" marL="342900" rtl="0" algn="l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Clr>
                <a:srgbClr val="073763"/>
              </a:buClr>
              <a:buSzPts val="1800"/>
              <a:buChar char="➔"/>
            </a:pPr>
            <a:r>
              <a:rPr lang="en" sz="2300">
                <a:solidFill>
                  <a:srgbClr val="073763"/>
                </a:solidFill>
              </a:rPr>
              <a:t>Targets &amp; objectives </a:t>
            </a:r>
            <a:endParaRPr sz="2300">
              <a:solidFill>
                <a:srgbClr val="073763"/>
              </a:solidFill>
            </a:endParaRPr>
          </a:p>
          <a:p>
            <a:pPr indent="-228600" lvl="0" marL="342900" rtl="0" algn="l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Clr>
                <a:srgbClr val="073763"/>
              </a:buClr>
              <a:buSzPts val="1800"/>
              <a:buChar char="➔"/>
            </a:pPr>
            <a:r>
              <a:rPr lang="en" sz="2300">
                <a:solidFill>
                  <a:srgbClr val="073763"/>
                </a:solidFill>
              </a:rPr>
              <a:t>Investment costings </a:t>
            </a:r>
            <a:endParaRPr sz="2300">
              <a:solidFill>
                <a:srgbClr val="073763"/>
              </a:solidFill>
            </a:endParaRPr>
          </a:p>
          <a:p>
            <a:pPr indent="-228600" lvl="0" marL="342900" rtl="0" algn="l">
              <a:lnSpc>
                <a:spcPct val="95000"/>
              </a:lnSpc>
              <a:spcBef>
                <a:spcPts val="2000"/>
              </a:spcBef>
              <a:spcAft>
                <a:spcPts val="2000"/>
              </a:spcAft>
              <a:buClr>
                <a:srgbClr val="073763"/>
              </a:buClr>
              <a:buSzPts val="1800"/>
              <a:buChar char="➔"/>
            </a:pPr>
            <a:r>
              <a:rPr lang="en" sz="2300">
                <a:solidFill>
                  <a:srgbClr val="073763"/>
                </a:solidFill>
              </a:rPr>
              <a:t>Non water quality regional priorities </a:t>
            </a:r>
            <a:endParaRPr sz="2300">
              <a:solidFill>
                <a:srgbClr val="073763"/>
              </a:solidFill>
            </a:endParaRPr>
          </a:p>
        </p:txBody>
      </p:sp>
      <p:pic>
        <p:nvPicPr>
          <p:cNvPr id="189" name="Google Shape;18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5500" y="1145478"/>
            <a:ext cx="5998500" cy="399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900" y="2391450"/>
            <a:ext cx="4129101" cy="275205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7"/>
          <p:cNvSpPr txBox="1"/>
          <p:nvPr>
            <p:ph type="title"/>
          </p:nvPr>
        </p:nvSpPr>
        <p:spPr>
          <a:xfrm>
            <a:off x="311700" y="122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73763"/>
                </a:solidFill>
              </a:rPr>
              <a:t>HOW - Regional Water Quality Strategy</a:t>
            </a:r>
            <a:endParaRPr b="1" sz="2400">
              <a:solidFill>
                <a:srgbClr val="073763"/>
              </a:solidFill>
            </a:endParaRPr>
          </a:p>
        </p:txBody>
      </p:sp>
      <p:sp>
        <p:nvSpPr>
          <p:cNvPr id="196" name="Google Shape;196;p47"/>
          <p:cNvSpPr txBox="1"/>
          <p:nvPr/>
        </p:nvSpPr>
        <p:spPr>
          <a:xfrm>
            <a:off x="0" y="800400"/>
            <a:ext cx="5324400" cy="4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73763"/>
                </a:solidFill>
              </a:rPr>
              <a:t>Strong linkages</a:t>
            </a:r>
            <a:r>
              <a:rPr lang="en" sz="2000">
                <a:solidFill>
                  <a:srgbClr val="073763"/>
                </a:solidFill>
              </a:rPr>
              <a:t> &amp;</a:t>
            </a:r>
            <a:r>
              <a:rPr b="1" lang="en" sz="2000">
                <a:solidFill>
                  <a:srgbClr val="073763"/>
                </a:solidFill>
              </a:rPr>
              <a:t> alignment</a:t>
            </a:r>
            <a:endParaRPr b="1" sz="20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1800"/>
              <a:buChar char="➔"/>
            </a:pPr>
            <a:r>
              <a:rPr lang="en" sz="1800">
                <a:solidFill>
                  <a:srgbClr val="073763"/>
                </a:solidFill>
              </a:rPr>
              <a:t>Reef 2050 Long-term Sustainability Plan 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Clr>
                <a:srgbClr val="073763"/>
              </a:buClr>
              <a:buSzPts val="1800"/>
              <a:buChar char="➔"/>
            </a:pPr>
            <a:r>
              <a:rPr lang="en" sz="1800">
                <a:solidFill>
                  <a:srgbClr val="073763"/>
                </a:solidFill>
              </a:rPr>
              <a:t>Reef 2050 Water Quality Improvement Plan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Clr>
                <a:srgbClr val="073763"/>
              </a:buClr>
              <a:buSzPts val="1800"/>
              <a:buChar char="➔"/>
            </a:pPr>
            <a:r>
              <a:rPr lang="en" sz="1800">
                <a:solidFill>
                  <a:srgbClr val="073763"/>
                </a:solidFill>
              </a:rPr>
              <a:t>Reef 2050 Wetland Strategy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Clr>
                <a:srgbClr val="073763"/>
              </a:buClr>
              <a:buSzPts val="1800"/>
              <a:buChar char="➔"/>
            </a:pPr>
            <a:r>
              <a:rPr lang="en" sz="1800">
                <a:solidFill>
                  <a:srgbClr val="073763"/>
                </a:solidFill>
              </a:rPr>
              <a:t>Reef 2050 Traditional Owner Implementation Plan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Clr>
                <a:srgbClr val="073763"/>
              </a:buClr>
              <a:buSzPts val="1800"/>
              <a:buChar char="➔"/>
            </a:pPr>
            <a:r>
              <a:rPr lang="en" sz="1800">
                <a:solidFill>
                  <a:srgbClr val="073763"/>
                </a:solidFill>
              </a:rPr>
              <a:t>2022 Scientific Consensus Statement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073763"/>
              </a:buClr>
              <a:buSzPts val="1800"/>
              <a:buChar char="➔"/>
            </a:pPr>
            <a:r>
              <a:rPr lang="en" sz="1800">
                <a:solidFill>
                  <a:srgbClr val="073763"/>
                </a:solidFill>
              </a:rPr>
              <a:t>Burdekin Dry Tropics NRM Plan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073763"/>
              </a:buClr>
              <a:buSzPts val="1800"/>
              <a:buChar char="➔"/>
            </a:pPr>
            <a:r>
              <a:rPr lang="en" sz="1800">
                <a:solidFill>
                  <a:srgbClr val="073763"/>
                </a:solidFill>
              </a:rPr>
              <a:t>BDT </a:t>
            </a:r>
            <a:r>
              <a:rPr lang="en" sz="1800">
                <a:solidFill>
                  <a:srgbClr val="073763"/>
                </a:solidFill>
              </a:rPr>
              <a:t>Traditional</a:t>
            </a:r>
            <a:r>
              <a:rPr lang="en" sz="1800">
                <a:solidFill>
                  <a:srgbClr val="073763"/>
                </a:solidFill>
              </a:rPr>
              <a:t> Owner Caring for Country Plan 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Clr>
                <a:srgbClr val="073763"/>
              </a:buClr>
              <a:buSzPts val="1800"/>
              <a:buChar char="➔"/>
            </a:pPr>
            <a:r>
              <a:rPr lang="en" sz="1800">
                <a:solidFill>
                  <a:srgbClr val="073763"/>
                </a:solidFill>
              </a:rPr>
              <a:t>Burdekin Regional Water Quality Improvement Plan 2016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400"/>
              </a:spcBef>
              <a:spcAft>
                <a:spcPts val="400"/>
              </a:spcAft>
              <a:buClr>
                <a:srgbClr val="073763"/>
              </a:buClr>
              <a:buSzPts val="1800"/>
              <a:buChar char="➔"/>
            </a:pPr>
            <a:r>
              <a:rPr lang="en" sz="1800">
                <a:solidFill>
                  <a:srgbClr val="073763"/>
                </a:solidFill>
              </a:rPr>
              <a:t>Burdekin </a:t>
            </a:r>
            <a:r>
              <a:rPr lang="en" sz="1800">
                <a:solidFill>
                  <a:srgbClr val="073763"/>
                </a:solidFill>
              </a:rPr>
              <a:t>Region Water Quality Report Card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197" name="Google Shape;197;p47"/>
          <p:cNvSpPr txBox="1"/>
          <p:nvPr/>
        </p:nvSpPr>
        <p:spPr>
          <a:xfrm>
            <a:off x="5241550" y="1095400"/>
            <a:ext cx="39024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➔"/>
            </a:pPr>
            <a:r>
              <a:rPr lang="en" sz="1800">
                <a:solidFill>
                  <a:srgbClr val="073763"/>
                </a:solidFill>
              </a:rPr>
              <a:t>Healthy Waterways &amp; Rivers to Reef partnerships report cards</a:t>
            </a:r>
            <a:endParaRPr sz="1800">
              <a:solidFill>
                <a:srgbClr val="073763"/>
              </a:solidFill>
            </a:endParaRPr>
          </a:p>
          <a:p>
            <a: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073763"/>
              </a:buClr>
              <a:buSzPts val="1800"/>
              <a:buChar char="➔"/>
            </a:pPr>
            <a:r>
              <a:rPr lang="en" sz="1800">
                <a:solidFill>
                  <a:srgbClr val="073763"/>
                </a:solidFill>
              </a:rPr>
              <a:t>Six</a:t>
            </a:r>
            <a:r>
              <a:rPr lang="en" sz="1800">
                <a:solidFill>
                  <a:srgbClr val="073763"/>
                </a:solidFill>
              </a:rPr>
              <a:t> regional reef catchment strategies  </a:t>
            </a:r>
            <a:endParaRPr sz="18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/>
          <p:nvPr/>
        </p:nvSpPr>
        <p:spPr>
          <a:xfrm>
            <a:off x="1328550" y="4640675"/>
            <a:ext cx="3321300" cy="2475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48"/>
          <p:cNvSpPr/>
          <p:nvPr/>
        </p:nvSpPr>
        <p:spPr>
          <a:xfrm>
            <a:off x="173800" y="669575"/>
            <a:ext cx="4010700" cy="4218600"/>
          </a:xfrm>
          <a:prstGeom prst="round2DiagRect">
            <a:avLst>
              <a:gd fmla="val 16667" name="adj1"/>
              <a:gd fmla="val 0" name="adj2"/>
            </a:avLst>
          </a:prstGeom>
          <a:blipFill rotWithShape="1">
            <a:blip r:embed="rId3">
              <a:alphaModFix amt="24000"/>
            </a:blip>
            <a:tile algn="tl" flip="none" tx="0" sx="100000" ty="0" sy="100000"/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8"/>
          <p:cNvSpPr/>
          <p:nvPr/>
        </p:nvSpPr>
        <p:spPr>
          <a:xfrm flipH="1">
            <a:off x="4180225" y="692100"/>
            <a:ext cx="3420600" cy="4205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CF8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8"/>
          <p:cNvSpPr/>
          <p:nvPr/>
        </p:nvSpPr>
        <p:spPr>
          <a:xfrm flipH="1" rot="10800000">
            <a:off x="169125" y="2805575"/>
            <a:ext cx="5682900" cy="2082600"/>
          </a:xfrm>
          <a:prstGeom prst="round1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31538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8"/>
          <p:cNvSpPr/>
          <p:nvPr/>
        </p:nvSpPr>
        <p:spPr>
          <a:xfrm>
            <a:off x="515200" y="3005325"/>
            <a:ext cx="5027700" cy="5676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Regional Water Quality Strategy </a:t>
            </a:r>
            <a:endParaRPr b="1" i="0" sz="1200" u="none" cap="none" strike="noStrik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Themes across all areas - Traditional Owner engagement, Environmental markets etc… </a:t>
            </a:r>
            <a:endParaRPr b="0" i="0" sz="10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8"/>
          <p:cNvSpPr/>
          <p:nvPr/>
        </p:nvSpPr>
        <p:spPr>
          <a:xfrm>
            <a:off x="379125" y="3921550"/>
            <a:ext cx="1065300" cy="637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Sediment</a:t>
            </a:r>
            <a:endParaRPr b="1" i="0" sz="11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(Landscape Remediation)</a:t>
            </a:r>
            <a:endParaRPr b="1" i="0" sz="10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8"/>
          <p:cNvSpPr/>
          <p:nvPr/>
        </p:nvSpPr>
        <p:spPr>
          <a:xfrm>
            <a:off x="2655000" y="3921550"/>
            <a:ext cx="922800" cy="637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Non- agri pollutants </a:t>
            </a:r>
            <a:r>
              <a:rPr b="1" i="0" lang="en" sz="10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(Urban)</a:t>
            </a:r>
            <a:endParaRPr b="1" i="0" sz="10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8"/>
          <p:cNvSpPr/>
          <p:nvPr/>
        </p:nvSpPr>
        <p:spPr>
          <a:xfrm>
            <a:off x="1548725" y="3921550"/>
            <a:ext cx="999900" cy="637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DIN &amp; Pesticides </a:t>
            </a:r>
            <a:r>
              <a:rPr b="1" i="0" lang="en" sz="10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(Cropping)</a:t>
            </a:r>
            <a:endParaRPr b="1" i="0" sz="10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8"/>
          <p:cNvSpPr/>
          <p:nvPr/>
        </p:nvSpPr>
        <p:spPr>
          <a:xfrm>
            <a:off x="3724988" y="3921550"/>
            <a:ext cx="1313100" cy="637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Degradation of riverine &amp; coastal ecosystems </a:t>
            </a:r>
            <a:endParaRPr b="1" i="0" sz="11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8"/>
          <p:cNvSpPr/>
          <p:nvPr/>
        </p:nvSpPr>
        <p:spPr>
          <a:xfrm>
            <a:off x="5128525" y="3921550"/>
            <a:ext cx="653700" cy="637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b="1" lang="en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Change, </a:t>
            </a:r>
            <a:r>
              <a:rPr b="1" i="0" lang="en" sz="11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endParaRPr b="1" i="0" sz="11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2" name="Google Shape;212;p48"/>
          <p:cNvCxnSpPr/>
          <p:nvPr/>
        </p:nvCxnSpPr>
        <p:spPr>
          <a:xfrm flipH="1">
            <a:off x="911775" y="3572926"/>
            <a:ext cx="3600" cy="3486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13" name="Google Shape;213;p48"/>
          <p:cNvCxnSpPr/>
          <p:nvPr/>
        </p:nvCxnSpPr>
        <p:spPr>
          <a:xfrm flipH="1">
            <a:off x="2048678" y="3585999"/>
            <a:ext cx="3900" cy="335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14" name="Google Shape;214;p48"/>
          <p:cNvCxnSpPr/>
          <p:nvPr/>
        </p:nvCxnSpPr>
        <p:spPr>
          <a:xfrm>
            <a:off x="3112506" y="3590938"/>
            <a:ext cx="3900" cy="3306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15" name="Google Shape;215;p48"/>
          <p:cNvCxnSpPr/>
          <p:nvPr/>
        </p:nvCxnSpPr>
        <p:spPr>
          <a:xfrm flipH="1">
            <a:off x="4385735" y="3596604"/>
            <a:ext cx="600" cy="324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16" name="Google Shape;216;p48"/>
          <p:cNvSpPr/>
          <p:nvPr/>
        </p:nvSpPr>
        <p:spPr>
          <a:xfrm>
            <a:off x="249250" y="1169376"/>
            <a:ext cx="1767000" cy="497400"/>
          </a:xfrm>
          <a:prstGeom prst="roundRect">
            <a:avLst>
              <a:gd fmla="val 16667" name="adj"/>
            </a:avLst>
          </a:prstGeom>
          <a:solidFill>
            <a:srgbClr val="EEAF30">
              <a:alpha val="64709"/>
            </a:srgbClr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Reef 2050 Long-term Sustainability Plan </a:t>
            </a:r>
            <a:endParaRPr b="1" i="0" sz="12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8"/>
          <p:cNvSpPr/>
          <p:nvPr/>
        </p:nvSpPr>
        <p:spPr>
          <a:xfrm>
            <a:off x="6446513" y="3494383"/>
            <a:ext cx="1065300" cy="6207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Regional  W</a:t>
            </a:r>
            <a:r>
              <a:rPr b="1" lang="en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QIP </a:t>
            </a:r>
            <a:r>
              <a:rPr b="1" i="0" lang="en" sz="11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b="1" lang="en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11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8"/>
          <p:cNvSpPr/>
          <p:nvPr/>
        </p:nvSpPr>
        <p:spPr>
          <a:xfrm>
            <a:off x="6446525" y="1340079"/>
            <a:ext cx="1065300" cy="497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Caring for Country Plan</a:t>
            </a:r>
            <a:r>
              <a:rPr b="0" i="0" lang="en" sz="11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8"/>
          <p:cNvSpPr/>
          <p:nvPr/>
        </p:nvSpPr>
        <p:spPr>
          <a:xfrm>
            <a:off x="6446525" y="1938725"/>
            <a:ext cx="1065300" cy="6207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Pest Management Strategy</a:t>
            </a:r>
            <a:endParaRPr b="1" i="0" sz="11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8"/>
          <p:cNvSpPr/>
          <p:nvPr/>
        </p:nvSpPr>
        <p:spPr>
          <a:xfrm>
            <a:off x="6446525" y="2734797"/>
            <a:ext cx="1065300" cy="5586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Others </a:t>
            </a:r>
            <a:endParaRPr b="1" i="0" sz="11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eg. Disaster Prepare &amp; Recovery Plan</a:t>
            </a:r>
            <a:endParaRPr b="1" i="0" sz="9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8"/>
          <p:cNvSpPr/>
          <p:nvPr/>
        </p:nvSpPr>
        <p:spPr>
          <a:xfrm>
            <a:off x="249250" y="1983932"/>
            <a:ext cx="1767000" cy="558600"/>
          </a:xfrm>
          <a:prstGeom prst="roundRect">
            <a:avLst>
              <a:gd fmla="val 16667" name="adj"/>
            </a:avLst>
          </a:prstGeom>
          <a:solidFill>
            <a:srgbClr val="EEAF30">
              <a:alpha val="64709"/>
            </a:srgbClr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Reef 2050 Water Quality Improvement Plan</a:t>
            </a:r>
            <a:r>
              <a:rPr b="1" i="0" lang="en" sz="12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2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8"/>
          <p:cNvSpPr/>
          <p:nvPr/>
        </p:nvSpPr>
        <p:spPr>
          <a:xfrm>
            <a:off x="3145200" y="1169376"/>
            <a:ext cx="2119800" cy="4566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3810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D9D9D9"/>
                </a:solidFill>
                <a:highlight>
                  <a:srgbClr val="073763"/>
                </a:highlight>
                <a:latin typeface="Calibri"/>
                <a:ea typeface="Calibri"/>
                <a:cs typeface="Calibri"/>
                <a:sym typeface="Calibri"/>
              </a:rPr>
              <a:t>Burdekin Dry Tropics Regional NRM Plan</a:t>
            </a:r>
            <a:r>
              <a:rPr b="0" i="0" lang="en" sz="1200" u="none" cap="none" strike="noStrike">
                <a:solidFill>
                  <a:srgbClr val="D9D9D9"/>
                </a:solidFill>
                <a:highlight>
                  <a:srgbClr val="073763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200" u="none" cap="none" strike="noStrike">
              <a:solidFill>
                <a:srgbClr val="D9D9D9"/>
              </a:solidFill>
              <a:highlight>
                <a:srgbClr val="073763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p48"/>
          <p:cNvCxnSpPr>
            <a:stCxn id="216" idx="3"/>
          </p:cNvCxnSpPr>
          <p:nvPr/>
        </p:nvCxnSpPr>
        <p:spPr>
          <a:xfrm>
            <a:off x="2016250" y="1418076"/>
            <a:ext cx="1125600" cy="6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dashDot"/>
            <a:round/>
            <a:headEnd len="med" w="med" type="triangle"/>
            <a:tailEnd len="med" w="med" type="triangle"/>
          </a:ln>
        </p:spPr>
      </p:cxnSp>
      <p:cxnSp>
        <p:nvCxnSpPr>
          <p:cNvPr id="224" name="Google Shape;224;p48"/>
          <p:cNvCxnSpPr/>
          <p:nvPr/>
        </p:nvCxnSpPr>
        <p:spPr>
          <a:xfrm>
            <a:off x="5986825" y="1438475"/>
            <a:ext cx="9000" cy="21957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225" name="Google Shape;225;p48"/>
          <p:cNvCxnSpPr>
            <a:endCxn id="221" idx="3"/>
          </p:cNvCxnSpPr>
          <p:nvPr/>
        </p:nvCxnSpPr>
        <p:spPr>
          <a:xfrm flipH="1">
            <a:off x="2016250" y="2254532"/>
            <a:ext cx="325800" cy="87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dashDot"/>
            <a:round/>
            <a:headEnd len="med" w="med" type="triangle"/>
            <a:tailEnd len="med" w="med" type="triangle"/>
          </a:ln>
        </p:spPr>
      </p:cxnSp>
      <p:cxnSp>
        <p:nvCxnSpPr>
          <p:cNvPr id="226" name="Google Shape;226;p48"/>
          <p:cNvCxnSpPr/>
          <p:nvPr/>
        </p:nvCxnSpPr>
        <p:spPr>
          <a:xfrm>
            <a:off x="2342025" y="1448661"/>
            <a:ext cx="0" cy="13821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dashDot"/>
            <a:round/>
            <a:headEnd len="med" w="med" type="triangle"/>
            <a:tailEnd len="med" w="med" type="triangle"/>
          </a:ln>
        </p:spPr>
      </p:cxnSp>
      <p:cxnSp>
        <p:nvCxnSpPr>
          <p:cNvPr id="227" name="Google Shape;227;p48"/>
          <p:cNvCxnSpPr/>
          <p:nvPr/>
        </p:nvCxnSpPr>
        <p:spPr>
          <a:xfrm>
            <a:off x="5400775" y="3592821"/>
            <a:ext cx="1800" cy="3288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8" name="Google Shape;228;p48"/>
          <p:cNvCxnSpPr>
            <a:stCxn id="219" idx="1"/>
          </p:cNvCxnSpPr>
          <p:nvPr/>
        </p:nvCxnSpPr>
        <p:spPr>
          <a:xfrm flipH="1">
            <a:off x="6007025" y="2249075"/>
            <a:ext cx="439500" cy="24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dashDot"/>
            <a:round/>
            <a:headEnd len="med" w="med" type="triangle"/>
            <a:tailEnd len="med" w="med" type="triangle"/>
          </a:ln>
        </p:spPr>
      </p:cxnSp>
      <p:cxnSp>
        <p:nvCxnSpPr>
          <p:cNvPr id="229" name="Google Shape;229;p48"/>
          <p:cNvCxnSpPr>
            <a:stCxn id="220" idx="1"/>
          </p:cNvCxnSpPr>
          <p:nvPr/>
        </p:nvCxnSpPr>
        <p:spPr>
          <a:xfrm flipH="1">
            <a:off x="6007925" y="3014097"/>
            <a:ext cx="438600" cy="30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dashDot"/>
            <a:round/>
            <a:headEnd len="med" w="med" type="triangle"/>
            <a:tailEnd len="med" w="med" type="triangle"/>
          </a:ln>
        </p:spPr>
      </p:cxnSp>
      <p:cxnSp>
        <p:nvCxnSpPr>
          <p:cNvPr id="230" name="Google Shape;230;p48"/>
          <p:cNvCxnSpPr/>
          <p:nvPr/>
        </p:nvCxnSpPr>
        <p:spPr>
          <a:xfrm rot="10800000">
            <a:off x="6008000" y="3625443"/>
            <a:ext cx="431100" cy="6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dashDot"/>
            <a:round/>
            <a:headEnd len="med" w="med" type="triangle"/>
            <a:tailEnd len="med" w="med" type="triangle"/>
          </a:ln>
        </p:spPr>
      </p:cxnSp>
      <p:cxnSp>
        <p:nvCxnSpPr>
          <p:cNvPr id="231" name="Google Shape;231;p48"/>
          <p:cNvCxnSpPr/>
          <p:nvPr/>
        </p:nvCxnSpPr>
        <p:spPr>
          <a:xfrm rot="10800000">
            <a:off x="5852025" y="3921498"/>
            <a:ext cx="585300" cy="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dashDot"/>
            <a:round/>
            <a:headEnd len="med" w="med" type="triangle"/>
            <a:tailEnd len="med" w="med" type="triangle"/>
          </a:ln>
        </p:spPr>
      </p:cxnSp>
      <p:sp>
        <p:nvSpPr>
          <p:cNvPr id="232" name="Google Shape;232;p48"/>
          <p:cNvSpPr txBox="1"/>
          <p:nvPr/>
        </p:nvSpPr>
        <p:spPr>
          <a:xfrm>
            <a:off x="1063750" y="720150"/>
            <a:ext cx="2230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WATER QUALITY PLANNING</a:t>
            </a:r>
            <a:r>
              <a:rPr b="0" i="0" lang="en" sz="14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8"/>
          <p:cNvSpPr txBox="1"/>
          <p:nvPr/>
        </p:nvSpPr>
        <p:spPr>
          <a:xfrm>
            <a:off x="4703775" y="723576"/>
            <a:ext cx="22095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REGIONAL NRM PLANNING</a:t>
            </a:r>
            <a:endParaRPr b="1" i="0" sz="14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p48"/>
          <p:cNvCxnSpPr>
            <a:stCxn id="218" idx="1"/>
          </p:cNvCxnSpPr>
          <p:nvPr/>
        </p:nvCxnSpPr>
        <p:spPr>
          <a:xfrm flipH="1">
            <a:off x="6022325" y="1588779"/>
            <a:ext cx="424200" cy="96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dashDot"/>
            <a:round/>
            <a:headEnd len="med" w="med" type="triangle"/>
            <a:tailEnd len="med" w="med" type="triangle"/>
          </a:ln>
        </p:spPr>
      </p:cxnSp>
      <p:cxnSp>
        <p:nvCxnSpPr>
          <p:cNvPr id="235" name="Google Shape;235;p48"/>
          <p:cNvCxnSpPr/>
          <p:nvPr/>
        </p:nvCxnSpPr>
        <p:spPr>
          <a:xfrm rot="10800000">
            <a:off x="5264988" y="1417031"/>
            <a:ext cx="721800" cy="21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dashDot"/>
            <a:round/>
            <a:headEnd len="med" w="med" type="triangle"/>
            <a:tailEnd len="med" w="med" type="triangle"/>
          </a:ln>
        </p:spPr>
      </p:cxnSp>
      <p:cxnSp>
        <p:nvCxnSpPr>
          <p:cNvPr id="236" name="Google Shape;236;p48"/>
          <p:cNvCxnSpPr/>
          <p:nvPr/>
        </p:nvCxnSpPr>
        <p:spPr>
          <a:xfrm>
            <a:off x="4264449" y="1626234"/>
            <a:ext cx="10800" cy="11778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dashDot"/>
            <a:round/>
            <a:headEnd len="med" w="med" type="triangle"/>
            <a:tailEnd len="med" w="med" type="triangle"/>
          </a:ln>
        </p:spPr>
      </p:cxnSp>
      <p:sp>
        <p:nvSpPr>
          <p:cNvPr id="237" name="Google Shape;237;p48"/>
          <p:cNvSpPr/>
          <p:nvPr/>
        </p:nvSpPr>
        <p:spPr>
          <a:xfrm>
            <a:off x="8031150" y="1063225"/>
            <a:ext cx="962100" cy="3611100"/>
          </a:xfrm>
          <a:prstGeom prst="roundRect">
            <a:avLst>
              <a:gd fmla="val 16667" name="adj"/>
            </a:avLst>
          </a:prstGeom>
          <a:solidFill>
            <a:srgbClr val="EEAF30">
              <a:alpha val="64709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External Strategies </a:t>
            </a:r>
            <a:endParaRPr b="1" i="0" sz="12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b="1" i="0" sz="12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Policies</a:t>
            </a:r>
            <a:endParaRPr b="1" i="0" sz="12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Eg BRWP, BRWA</a:t>
            </a:r>
            <a:endParaRPr b="1" sz="12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238;p48"/>
          <p:cNvCxnSpPr>
            <a:endCxn id="204" idx="2"/>
          </p:cNvCxnSpPr>
          <p:nvPr/>
        </p:nvCxnSpPr>
        <p:spPr>
          <a:xfrm rot="10800000">
            <a:off x="7600825" y="2794650"/>
            <a:ext cx="443400" cy="102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dashDot"/>
            <a:round/>
            <a:headEnd len="med" w="med" type="triangle"/>
            <a:tailEnd len="med" w="med" type="triangle"/>
          </a:ln>
        </p:spPr>
      </p:cxnSp>
      <p:sp>
        <p:nvSpPr>
          <p:cNvPr id="239" name="Google Shape;239;p48"/>
          <p:cNvSpPr txBox="1"/>
          <p:nvPr/>
        </p:nvSpPr>
        <p:spPr>
          <a:xfrm>
            <a:off x="249250" y="20525"/>
            <a:ext cx="3236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73763"/>
                </a:solidFill>
              </a:rPr>
              <a:t>Planning l</a:t>
            </a:r>
            <a:r>
              <a:rPr b="1" lang="en" sz="2200">
                <a:solidFill>
                  <a:srgbClr val="073763"/>
                </a:solidFill>
              </a:rPr>
              <a:t>inkages</a:t>
            </a:r>
            <a:r>
              <a:rPr lang="en" sz="2000">
                <a:solidFill>
                  <a:srgbClr val="073763"/>
                </a:solidFill>
              </a:rPr>
              <a:t>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8"/>
          <p:cNvSpPr/>
          <p:nvPr/>
        </p:nvSpPr>
        <p:spPr>
          <a:xfrm>
            <a:off x="6446513" y="4190729"/>
            <a:ext cx="1065300" cy="497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Regional Reef Report Cards </a:t>
            </a:r>
            <a:endParaRPr b="0" i="0" sz="11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p48"/>
          <p:cNvCxnSpPr/>
          <p:nvPr/>
        </p:nvCxnSpPr>
        <p:spPr>
          <a:xfrm rot="10800000">
            <a:off x="5852013" y="4325823"/>
            <a:ext cx="585300" cy="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dashDot"/>
            <a:round/>
            <a:headEnd len="med" w="med" type="triangle"/>
            <a:tailEnd len="med" w="med" type="triangle"/>
          </a:ln>
        </p:spPr>
      </p:cxnSp>
      <p:sp>
        <p:nvSpPr>
          <p:cNvPr id="242" name="Google Shape;242;p48"/>
          <p:cNvSpPr/>
          <p:nvPr/>
        </p:nvSpPr>
        <p:spPr>
          <a:xfrm>
            <a:off x="2377625" y="1711175"/>
            <a:ext cx="1661100" cy="497400"/>
          </a:xfrm>
          <a:prstGeom prst="roundRect">
            <a:avLst>
              <a:gd fmla="val 16667" name="adj"/>
            </a:avLst>
          </a:prstGeom>
          <a:solidFill>
            <a:srgbClr val="EEAF30">
              <a:alpha val="64709"/>
            </a:srgbClr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Reef 2050 </a:t>
            </a:r>
            <a:r>
              <a:rPr b="1" lang="en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Traditional Owner Implementation </a:t>
            </a:r>
            <a:r>
              <a:rPr b="1" i="0" lang="en" sz="12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Plan </a:t>
            </a:r>
            <a:endParaRPr b="1" i="0" sz="12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8"/>
          <p:cNvSpPr/>
          <p:nvPr/>
        </p:nvSpPr>
        <p:spPr>
          <a:xfrm>
            <a:off x="2398325" y="2293750"/>
            <a:ext cx="1661100" cy="422100"/>
          </a:xfrm>
          <a:prstGeom prst="roundRect">
            <a:avLst>
              <a:gd fmla="val 16667" name="adj"/>
            </a:avLst>
          </a:prstGeom>
          <a:solidFill>
            <a:srgbClr val="EEAF30">
              <a:alpha val="64709"/>
            </a:srgbClr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Reef 2050 </a:t>
            </a:r>
            <a:r>
              <a:rPr b="1" lang="en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Wetland Strategy</a:t>
            </a:r>
            <a:r>
              <a:rPr b="1" i="0" lang="en" sz="12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2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8"/>
          <p:cNvSpPr/>
          <p:nvPr/>
        </p:nvSpPr>
        <p:spPr>
          <a:xfrm>
            <a:off x="706200" y="4617125"/>
            <a:ext cx="4694700" cy="2475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9525">
            <a:solidFill>
              <a:srgbClr val="31538F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245" name="Google Shape;245;p48"/>
          <p:cNvSpPr txBox="1"/>
          <p:nvPr/>
        </p:nvSpPr>
        <p:spPr>
          <a:xfrm>
            <a:off x="1263675" y="4532525"/>
            <a:ext cx="34938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</a:rPr>
              <a:t>2022 Scientific Consensus Statement </a:t>
            </a:r>
            <a:endParaRPr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9"/>
          <p:cNvSpPr/>
          <p:nvPr/>
        </p:nvSpPr>
        <p:spPr>
          <a:xfrm>
            <a:off x="6336625" y="3879825"/>
            <a:ext cx="1402800" cy="73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73763"/>
                </a:solidFill>
              </a:rPr>
              <a:t>Targeted  consultation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51" name="Google Shape;251;p49"/>
          <p:cNvSpPr/>
          <p:nvPr/>
        </p:nvSpPr>
        <p:spPr>
          <a:xfrm>
            <a:off x="1811625" y="2637025"/>
            <a:ext cx="3289800" cy="17712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4581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252" name="Google Shape;252;p49"/>
          <p:cNvSpPr txBox="1"/>
          <p:nvPr>
            <p:ph type="title"/>
          </p:nvPr>
        </p:nvSpPr>
        <p:spPr>
          <a:xfrm>
            <a:off x="-11500" y="-42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73763"/>
                </a:solidFill>
              </a:rPr>
              <a:t>Strategy development </a:t>
            </a:r>
            <a:r>
              <a:rPr b="1" lang="en" sz="2600">
                <a:solidFill>
                  <a:srgbClr val="073763"/>
                </a:solidFill>
              </a:rPr>
              <a:t>- your involvement</a:t>
            </a:r>
            <a:endParaRPr b="1" sz="2600">
              <a:solidFill>
                <a:srgbClr val="073763"/>
              </a:solidFill>
            </a:endParaRPr>
          </a:p>
        </p:txBody>
      </p:sp>
      <p:sp>
        <p:nvSpPr>
          <p:cNvPr id="253" name="Google Shape;253;p49"/>
          <p:cNvSpPr/>
          <p:nvPr/>
        </p:nvSpPr>
        <p:spPr>
          <a:xfrm>
            <a:off x="6478375" y="1549975"/>
            <a:ext cx="2357700" cy="1607100"/>
          </a:xfrm>
          <a:prstGeom prst="curvedLeftArrow">
            <a:avLst>
              <a:gd fmla="val 25000" name="adj1"/>
              <a:gd fmla="val 47381" name="adj2"/>
              <a:gd fmla="val 25000" name="adj3"/>
            </a:avLst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FEFEF"/>
              </a:solidFill>
            </a:endParaRPr>
          </a:p>
        </p:txBody>
      </p:sp>
      <p:sp>
        <p:nvSpPr>
          <p:cNvPr id="254" name="Google Shape;254;p49"/>
          <p:cNvSpPr/>
          <p:nvPr/>
        </p:nvSpPr>
        <p:spPr>
          <a:xfrm>
            <a:off x="5062100" y="3648750"/>
            <a:ext cx="1326000" cy="1427100"/>
          </a:xfrm>
          <a:prstGeom prst="can">
            <a:avLst>
              <a:gd fmla="val 25000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9"/>
          <p:cNvSpPr txBox="1"/>
          <p:nvPr/>
        </p:nvSpPr>
        <p:spPr>
          <a:xfrm>
            <a:off x="4977174" y="4047175"/>
            <a:ext cx="150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3763"/>
                </a:solidFill>
              </a:rPr>
              <a:t>Final Draft Strategy</a:t>
            </a:r>
            <a:endParaRPr b="1" sz="1800">
              <a:solidFill>
                <a:srgbClr val="073763"/>
              </a:solidFill>
            </a:endParaRPr>
          </a:p>
        </p:txBody>
      </p:sp>
      <p:sp>
        <p:nvSpPr>
          <p:cNvPr id="256" name="Google Shape;256;p49"/>
          <p:cNvSpPr txBox="1"/>
          <p:nvPr/>
        </p:nvSpPr>
        <p:spPr>
          <a:xfrm>
            <a:off x="-11500" y="516000"/>
            <a:ext cx="1402800" cy="4635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AUG - DEC 2024</a:t>
            </a:r>
            <a:endParaRPr b="1"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JAN - MAR</a:t>
            </a:r>
            <a:endParaRPr b="1"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2025</a:t>
            </a:r>
            <a:endParaRPr b="1"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APR - JUN</a:t>
            </a:r>
            <a:endParaRPr b="1"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2025</a:t>
            </a:r>
            <a:endParaRPr b="1" sz="1800">
              <a:solidFill>
                <a:schemeClr val="lt2"/>
              </a:solidFill>
            </a:endParaRPr>
          </a:p>
        </p:txBody>
      </p:sp>
      <p:sp>
        <p:nvSpPr>
          <p:cNvPr id="257" name="Google Shape;257;p49"/>
          <p:cNvSpPr txBox="1"/>
          <p:nvPr/>
        </p:nvSpPr>
        <p:spPr>
          <a:xfrm>
            <a:off x="6158900" y="2037950"/>
            <a:ext cx="27930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73763"/>
                </a:solidFill>
              </a:rPr>
              <a:t>T</a:t>
            </a:r>
            <a:r>
              <a:rPr b="1" lang="en">
                <a:solidFill>
                  <a:srgbClr val="073763"/>
                </a:solidFill>
              </a:rPr>
              <a:t>argeted consultation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258" name="Google Shape;258;p49"/>
          <p:cNvSpPr txBox="1"/>
          <p:nvPr/>
        </p:nvSpPr>
        <p:spPr>
          <a:xfrm>
            <a:off x="-22900" y="516000"/>
            <a:ext cx="1402800" cy="4275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</a:rPr>
              <a:t>Stage one</a:t>
            </a:r>
            <a:endParaRPr sz="1800">
              <a:solidFill>
                <a:srgbClr val="EFEFEF"/>
              </a:solidFill>
            </a:endParaRPr>
          </a:p>
        </p:txBody>
      </p:sp>
      <p:sp>
        <p:nvSpPr>
          <p:cNvPr id="259" name="Google Shape;259;p49"/>
          <p:cNvSpPr txBox="1"/>
          <p:nvPr/>
        </p:nvSpPr>
        <p:spPr>
          <a:xfrm>
            <a:off x="-11500" y="3638225"/>
            <a:ext cx="1402800" cy="4275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</a:rPr>
              <a:t>Stage three</a:t>
            </a:r>
            <a:endParaRPr sz="1800">
              <a:solidFill>
                <a:srgbClr val="EFEFEF"/>
              </a:solidFill>
            </a:endParaRPr>
          </a:p>
        </p:txBody>
      </p:sp>
      <p:sp>
        <p:nvSpPr>
          <p:cNvPr id="260" name="Google Shape;260;p49"/>
          <p:cNvSpPr txBox="1"/>
          <p:nvPr/>
        </p:nvSpPr>
        <p:spPr>
          <a:xfrm>
            <a:off x="-22900" y="2116200"/>
            <a:ext cx="1402800" cy="4275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</a:rPr>
              <a:t>Stage two</a:t>
            </a:r>
            <a:endParaRPr sz="1800">
              <a:solidFill>
                <a:srgbClr val="EFEFEF"/>
              </a:solidFill>
            </a:endParaRPr>
          </a:p>
        </p:txBody>
      </p:sp>
      <p:sp>
        <p:nvSpPr>
          <p:cNvPr id="261" name="Google Shape;261;p49"/>
          <p:cNvSpPr/>
          <p:nvPr/>
        </p:nvSpPr>
        <p:spPr>
          <a:xfrm>
            <a:off x="6245900" y="695450"/>
            <a:ext cx="1326000" cy="1427100"/>
          </a:xfrm>
          <a:prstGeom prst="can">
            <a:avLst>
              <a:gd fmla="val 25000" name="adj"/>
            </a:avLst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9"/>
          <p:cNvSpPr txBox="1"/>
          <p:nvPr/>
        </p:nvSpPr>
        <p:spPr>
          <a:xfrm>
            <a:off x="6271700" y="1137925"/>
            <a:ext cx="127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3763"/>
                </a:solidFill>
              </a:rPr>
              <a:t>Baseline Report</a:t>
            </a:r>
            <a:endParaRPr b="1" sz="1800">
              <a:solidFill>
                <a:srgbClr val="073763"/>
              </a:solidFill>
            </a:endParaRPr>
          </a:p>
        </p:txBody>
      </p:sp>
      <p:sp>
        <p:nvSpPr>
          <p:cNvPr id="263" name="Google Shape;263;p49"/>
          <p:cNvSpPr/>
          <p:nvPr/>
        </p:nvSpPr>
        <p:spPr>
          <a:xfrm>
            <a:off x="5062101" y="2129800"/>
            <a:ext cx="1326000" cy="1427100"/>
          </a:xfrm>
          <a:prstGeom prst="can">
            <a:avLst>
              <a:gd fmla="val 25000" name="adj"/>
            </a:avLst>
          </a:prstGeom>
          <a:solidFill>
            <a:srgbClr val="4581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3763"/>
                </a:solidFill>
              </a:rPr>
              <a:t>Draft Strategy</a:t>
            </a:r>
            <a:endParaRPr b="1" sz="1800">
              <a:solidFill>
                <a:srgbClr val="073763"/>
              </a:solidFill>
            </a:endParaRPr>
          </a:p>
        </p:txBody>
      </p:sp>
      <p:sp>
        <p:nvSpPr>
          <p:cNvPr id="264" name="Google Shape;264;p49"/>
          <p:cNvSpPr txBox="1"/>
          <p:nvPr/>
        </p:nvSpPr>
        <p:spPr>
          <a:xfrm>
            <a:off x="1709325" y="1375225"/>
            <a:ext cx="34944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Stage 1		SEP - DEC 2024</a:t>
            </a:r>
            <a:endParaRPr b="1" sz="1800">
              <a:solidFill>
                <a:schemeClr val="lt2"/>
              </a:solidFill>
            </a:endParaRPr>
          </a:p>
        </p:txBody>
      </p:sp>
      <p:sp>
        <p:nvSpPr>
          <p:cNvPr id="265" name="Google Shape;265;p49"/>
          <p:cNvSpPr/>
          <p:nvPr/>
        </p:nvSpPr>
        <p:spPr>
          <a:xfrm>
            <a:off x="1585600" y="695450"/>
            <a:ext cx="4660200" cy="114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73763"/>
                </a:solidFill>
              </a:rPr>
              <a:t>Desktop research &amp; consultation - Science forum, Traditional Owners &amp; targeted </a:t>
            </a:r>
            <a:endParaRPr sz="1100">
              <a:solidFill>
                <a:srgbClr val="073763"/>
              </a:solidFill>
            </a:endParaRPr>
          </a:p>
        </p:txBody>
      </p:sp>
      <p:sp>
        <p:nvSpPr>
          <p:cNvPr id="266" name="Google Shape;266;p49"/>
          <p:cNvSpPr/>
          <p:nvPr/>
        </p:nvSpPr>
        <p:spPr>
          <a:xfrm>
            <a:off x="7716575" y="3638225"/>
            <a:ext cx="1326000" cy="1427100"/>
          </a:xfrm>
          <a:prstGeom prst="can">
            <a:avLst>
              <a:gd fmla="val 25000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73763"/>
                </a:solidFill>
              </a:rPr>
              <a:t>Final Strategy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267" name="Google Shape;267;p49"/>
          <p:cNvSpPr txBox="1"/>
          <p:nvPr/>
        </p:nvSpPr>
        <p:spPr>
          <a:xfrm>
            <a:off x="2339875" y="3222700"/>
            <a:ext cx="26373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073763"/>
                </a:solidFill>
              </a:rPr>
              <a:t>Region wide c</a:t>
            </a:r>
            <a:r>
              <a:rPr b="1" lang="en" sz="1500">
                <a:solidFill>
                  <a:srgbClr val="073763"/>
                </a:solidFill>
              </a:rPr>
              <a:t>onsultation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0"/>
          <p:cNvSpPr txBox="1"/>
          <p:nvPr/>
        </p:nvSpPr>
        <p:spPr>
          <a:xfrm>
            <a:off x="1063750" y="720150"/>
            <a:ext cx="2230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50" title="Vid 1 Aug 2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263" y="83950"/>
            <a:ext cx="8845474" cy="497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QD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