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1115" r:id="rId2"/>
    <p:sldId id="628" r:id="rId3"/>
    <p:sldId id="1177" r:id="rId4"/>
    <p:sldId id="1300" r:id="rId5"/>
    <p:sldId id="1301" r:id="rId6"/>
    <p:sldId id="1307" r:id="rId7"/>
    <p:sldId id="1236" r:id="rId8"/>
    <p:sldId id="1196" r:id="rId9"/>
    <p:sldId id="1314" r:id="rId10"/>
    <p:sldId id="1217" r:id="rId11"/>
    <p:sldId id="1167" r:id="rId12"/>
    <p:sldId id="1046" r:id="rId13"/>
    <p:sldId id="983" r:id="rId14"/>
    <p:sldId id="1389" r:id="rId15"/>
    <p:sldId id="1084" r:id="rId16"/>
    <p:sldId id="1306" r:id="rId17"/>
    <p:sldId id="257" r:id="rId18"/>
    <p:sldId id="1277" r:id="rId19"/>
    <p:sldId id="1197" r:id="rId20"/>
    <p:sldId id="1198" r:id="rId21"/>
    <p:sldId id="1199" r:id="rId22"/>
    <p:sldId id="1200" r:id="rId23"/>
    <p:sldId id="1201" r:id="rId24"/>
    <p:sldId id="1202" r:id="rId25"/>
    <p:sldId id="1203" r:id="rId26"/>
    <p:sldId id="1204" r:id="rId27"/>
    <p:sldId id="1205" r:id="rId28"/>
    <p:sldId id="1222" r:id="rId29"/>
    <p:sldId id="1284" r:id="rId30"/>
    <p:sldId id="1365" r:id="rId31"/>
    <p:sldId id="1223" r:id="rId32"/>
    <p:sldId id="1214" r:id="rId33"/>
    <p:sldId id="1274" r:id="rId34"/>
    <p:sldId id="1242" r:id="rId35"/>
    <p:sldId id="1243" r:id="rId36"/>
    <p:sldId id="1245" r:id="rId37"/>
    <p:sldId id="1408" r:id="rId38"/>
    <p:sldId id="140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29FC75-9903-498F-A965-3246F329F54A}" type="datetimeFigureOut">
              <a:rPr lang="en-AU" smtClean="0"/>
              <a:t>23/09/2024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B9FD89-B1AB-4191-96DA-5811E1B198FC}" type="slidenum">
              <a:rPr lang="en-AU" smtClean="0"/>
              <a:t>‹#›</a:t>
            </a:fld>
            <a:endParaRPr lang="en-AU"/>
          </a:p>
        </p:txBody>
      </p:sp>
    </p:spTree>
    <p:extLst>
      <p:ext uri="{BB962C8B-B14F-4D97-AF65-F5344CB8AC3E}">
        <p14:creationId xmlns:p14="http://schemas.microsoft.com/office/powerpoint/2010/main" val="354556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269217B-E784-4358-9514-4196DE64FEF9}" type="slidenum">
              <a:rPr lang="en-AU" smtClean="0"/>
              <a:t>1</a:t>
            </a:fld>
            <a:endParaRPr lang="en-AU" dirty="0"/>
          </a:p>
        </p:txBody>
      </p:sp>
    </p:spTree>
    <p:extLst>
      <p:ext uri="{BB962C8B-B14F-4D97-AF65-F5344CB8AC3E}">
        <p14:creationId xmlns:p14="http://schemas.microsoft.com/office/powerpoint/2010/main" val="1983974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Major outputs</a:t>
            </a:r>
          </a:p>
        </p:txBody>
      </p:sp>
      <p:sp>
        <p:nvSpPr>
          <p:cNvPr id="4" name="Slide Number Placeholder 3"/>
          <p:cNvSpPr>
            <a:spLocks noGrp="1"/>
          </p:cNvSpPr>
          <p:nvPr>
            <p:ph type="sldNum" sz="quarter" idx="5"/>
          </p:nvPr>
        </p:nvSpPr>
        <p:spPr/>
        <p:txBody>
          <a:bodyPr/>
          <a:lstStyle/>
          <a:p>
            <a:fld id="{C0F49667-9471-465B-9CBE-ACED6F0AAE79}" type="slidenum">
              <a:rPr lang="en-AU" smtClean="0"/>
              <a:t>11</a:t>
            </a:fld>
            <a:endParaRPr lang="en-AU"/>
          </a:p>
        </p:txBody>
      </p:sp>
    </p:spTree>
    <p:extLst>
      <p:ext uri="{BB962C8B-B14F-4D97-AF65-F5344CB8AC3E}">
        <p14:creationId xmlns:p14="http://schemas.microsoft.com/office/powerpoint/2010/main" val="4271573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SCS is broken up into eight themes containing 30 questions in total. For the main pollutants…</a:t>
            </a:r>
          </a:p>
          <a:p>
            <a:r>
              <a:rPr lang="en-AU" dirty="0"/>
              <a:t>Mention scope – GBR and its catchments</a:t>
            </a:r>
          </a:p>
          <a:p>
            <a:r>
              <a:rPr lang="en-AU" dirty="0"/>
              <a:t>Remembering that reference to GBR ecosystems includes wetlands, coastal and marine ecosystems  - and a whole range of ecosystems and species within those areas</a:t>
            </a:r>
          </a:p>
          <a:p>
            <a:endParaRPr lang="en-AU" dirty="0"/>
          </a:p>
        </p:txBody>
      </p:sp>
      <p:sp>
        <p:nvSpPr>
          <p:cNvPr id="4" name="Slide Number Placeholder 3"/>
          <p:cNvSpPr>
            <a:spLocks noGrp="1"/>
          </p:cNvSpPr>
          <p:nvPr>
            <p:ph type="sldNum" sz="quarter" idx="5"/>
          </p:nvPr>
        </p:nvSpPr>
        <p:spPr/>
        <p:txBody>
          <a:bodyPr/>
          <a:lstStyle/>
          <a:p>
            <a:fld id="{BD0B6EA1-EA0D-4787-A433-17BBC335A2D9}" type="slidenum">
              <a:rPr lang="en-AU" smtClean="0"/>
              <a:t>12</a:t>
            </a:fld>
            <a:endParaRPr lang="en-AU"/>
          </a:p>
        </p:txBody>
      </p:sp>
    </p:spTree>
    <p:extLst>
      <p:ext uri="{BB962C8B-B14F-4D97-AF65-F5344CB8AC3E}">
        <p14:creationId xmlns:p14="http://schemas.microsoft.com/office/powerpoint/2010/main" val="1845642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Reminder of the key features of the method – very systematic approach, specifically designed for GBR drawing on international approaches for informing evidence-based policy. </a:t>
            </a:r>
          </a:p>
          <a:p>
            <a:r>
              <a:rPr lang="en-AU" dirty="0"/>
              <a:t>Each question undertook evidence appraisal of every study– captured in Data Extraction Sheet</a:t>
            </a:r>
          </a:p>
          <a:p>
            <a:r>
              <a:rPr lang="en-AU" dirty="0"/>
              <a:t>Introduced assessment of confidence to give an indication of where strong foundational evidence, where there are still areas of uncertainty, and emerging knowledge</a:t>
            </a:r>
          </a:p>
        </p:txBody>
      </p:sp>
      <p:sp>
        <p:nvSpPr>
          <p:cNvPr id="4" name="Slide Number Placeholder 3"/>
          <p:cNvSpPr>
            <a:spLocks noGrp="1"/>
          </p:cNvSpPr>
          <p:nvPr>
            <p:ph type="sldNum" sz="quarter" idx="5"/>
          </p:nvPr>
        </p:nvSpPr>
        <p:spPr/>
        <p:txBody>
          <a:bodyPr/>
          <a:lstStyle/>
          <a:p>
            <a:fld id="{C0F49667-9471-465B-9CBE-ACED6F0AAE79}" type="slidenum">
              <a:rPr lang="en-AU" smtClean="0"/>
              <a:t>13</a:t>
            </a:fld>
            <a:endParaRPr lang="en-AU"/>
          </a:p>
        </p:txBody>
      </p:sp>
    </p:spTree>
    <p:extLst>
      <p:ext uri="{BB962C8B-B14F-4D97-AF65-F5344CB8AC3E}">
        <p14:creationId xmlns:p14="http://schemas.microsoft.com/office/powerpoint/2010/main" val="1330120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Look for multiple lines of evidence either in relation to a particular hypothesis or whether different methods are providing consistency in results/findings. </a:t>
            </a:r>
          </a:p>
          <a:p>
            <a:r>
              <a:rPr lang="en-AU" dirty="0"/>
              <a:t>This helps to provide a degree of confidence in the findings and can illustrate where more information might be needed to fully understand a process, an impact or type of management…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9667-9471-465B-9CBE-ACED6F0AAE79}"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6764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Very comprehensive process – similar to scientific journals but even more thorough and consistent with structured review form to target specific aspects – including evidence of author bias</a:t>
            </a:r>
          </a:p>
        </p:txBody>
      </p:sp>
      <p:sp>
        <p:nvSpPr>
          <p:cNvPr id="4" name="Slide Number Placeholder 3"/>
          <p:cNvSpPr>
            <a:spLocks noGrp="1"/>
          </p:cNvSpPr>
          <p:nvPr>
            <p:ph type="sldNum" sz="quarter" idx="5"/>
          </p:nvPr>
        </p:nvSpPr>
        <p:spPr/>
        <p:txBody>
          <a:bodyPr/>
          <a:lstStyle/>
          <a:p>
            <a:fld id="{C0F49667-9471-465B-9CBE-ACED6F0AAE79}" type="slidenum">
              <a:rPr lang="en-AU" smtClean="0"/>
              <a:t>15</a:t>
            </a:fld>
            <a:endParaRPr lang="en-AU"/>
          </a:p>
        </p:txBody>
      </p:sp>
    </p:spTree>
    <p:extLst>
      <p:ext uri="{BB962C8B-B14F-4D97-AF65-F5344CB8AC3E}">
        <p14:creationId xmlns:p14="http://schemas.microsoft.com/office/powerpoint/2010/main" val="3436730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Involved 35 experts – all lead authors plus some additional contributors. </a:t>
            </a:r>
          </a:p>
          <a:p>
            <a:r>
              <a:rPr lang="en-AU" dirty="0"/>
              <a:t>5 combined groups, 7-9 experts each. </a:t>
            </a:r>
          </a:p>
          <a:p>
            <a:r>
              <a:rPr lang="en-AU" dirty="0"/>
              <a:t>Our team drafted, experts reviewed and adjusted. Oversight by independent expert from Working Group.</a:t>
            </a:r>
          </a:p>
        </p:txBody>
      </p:sp>
      <p:sp>
        <p:nvSpPr>
          <p:cNvPr id="4" name="Slide Number Placeholder 3"/>
          <p:cNvSpPr>
            <a:spLocks noGrp="1"/>
          </p:cNvSpPr>
          <p:nvPr>
            <p:ph type="sldNum" sz="quarter" idx="5"/>
          </p:nvPr>
        </p:nvSpPr>
        <p:spPr/>
        <p:txBody>
          <a:bodyPr/>
          <a:lstStyle/>
          <a:p>
            <a:fld id="{C0F49667-9471-465B-9CBE-ACED6F0AAE79}" type="slidenum">
              <a:rPr lang="en-AU" smtClean="0"/>
              <a:t>16</a:t>
            </a:fld>
            <a:endParaRPr lang="en-AU"/>
          </a:p>
        </p:txBody>
      </p:sp>
    </p:spTree>
    <p:extLst>
      <p:ext uri="{BB962C8B-B14F-4D97-AF65-F5344CB8AC3E}">
        <p14:creationId xmlns:p14="http://schemas.microsoft.com/office/powerpoint/2010/main" val="3368843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dirty="0"/>
              <a:t>Overall, very comprehensive process involving over 200 experts in several roles. </a:t>
            </a:r>
          </a:p>
        </p:txBody>
      </p:sp>
      <p:sp>
        <p:nvSpPr>
          <p:cNvPr id="4" name="Slide Number Placeholder 3"/>
          <p:cNvSpPr>
            <a:spLocks noGrp="1"/>
          </p:cNvSpPr>
          <p:nvPr>
            <p:ph type="sldNum" sz="quarter" idx="5"/>
          </p:nvPr>
        </p:nvSpPr>
        <p:spPr/>
        <p:txBody>
          <a:bodyPr/>
          <a:lstStyle/>
          <a:p>
            <a:fld id="{C0F49667-9471-465B-9CBE-ACED6F0AAE79}" type="slidenum">
              <a:rPr lang="en-AU" smtClean="0"/>
              <a:t>17</a:t>
            </a:fld>
            <a:endParaRPr lang="en-AU"/>
          </a:p>
        </p:txBody>
      </p:sp>
    </p:spTree>
    <p:extLst>
      <p:ext uri="{BB962C8B-B14F-4D97-AF65-F5344CB8AC3E}">
        <p14:creationId xmlns:p14="http://schemas.microsoft.com/office/powerpoint/2010/main" val="2052576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Bibliometrics analysis undertaken by QUT going through the last SCSs</a:t>
            </a:r>
          </a:p>
          <a:p>
            <a:r>
              <a:rPr lang="en-AU" dirty="0"/>
              <a:t>2017 – 1373 items – more than doubled</a:t>
            </a:r>
          </a:p>
          <a:p>
            <a:r>
              <a:rPr lang="en-AU" dirty="0"/>
              <a:t>2017 - 3151 authors - tripled</a:t>
            </a:r>
          </a:p>
        </p:txBody>
      </p:sp>
      <p:sp>
        <p:nvSpPr>
          <p:cNvPr id="4" name="Slide Number Placeholder 3"/>
          <p:cNvSpPr>
            <a:spLocks noGrp="1"/>
          </p:cNvSpPr>
          <p:nvPr>
            <p:ph type="sldNum" sz="quarter" idx="5"/>
          </p:nvPr>
        </p:nvSpPr>
        <p:spPr/>
        <p:txBody>
          <a:bodyPr/>
          <a:lstStyle/>
          <a:p>
            <a:fld id="{C0F49667-9471-465B-9CBE-ACED6F0AAE79}" type="slidenum">
              <a:rPr lang="en-AU" smtClean="0"/>
              <a:t>18</a:t>
            </a:fld>
            <a:endParaRPr lang="en-AU"/>
          </a:p>
        </p:txBody>
      </p:sp>
    </p:spTree>
    <p:extLst>
      <p:ext uri="{BB962C8B-B14F-4D97-AF65-F5344CB8AC3E}">
        <p14:creationId xmlns:p14="http://schemas.microsoft.com/office/powerpoint/2010/main" val="562870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Conclusions are the points that came up several times across the evidence base</a:t>
            </a:r>
          </a:p>
          <a:p>
            <a:r>
              <a:rPr lang="en-AU" dirty="0"/>
              <a:t>Recognise variability across GBR over space and time </a:t>
            </a:r>
          </a:p>
        </p:txBody>
      </p:sp>
      <p:sp>
        <p:nvSpPr>
          <p:cNvPr id="4" name="Slide Number Placeholder 3"/>
          <p:cNvSpPr>
            <a:spLocks noGrp="1"/>
          </p:cNvSpPr>
          <p:nvPr>
            <p:ph type="sldNum" sz="quarter" idx="5"/>
          </p:nvPr>
        </p:nvSpPr>
        <p:spPr/>
        <p:txBody>
          <a:bodyPr/>
          <a:lstStyle/>
          <a:p>
            <a:fld id="{C0F49667-9471-465B-9CBE-ACED6F0AAE79}" type="slidenum">
              <a:rPr lang="en-AU" smtClean="0"/>
              <a:t>19</a:t>
            </a:fld>
            <a:endParaRPr lang="en-AU"/>
          </a:p>
        </p:txBody>
      </p:sp>
    </p:spTree>
    <p:extLst>
      <p:ext uri="{BB962C8B-B14F-4D97-AF65-F5344CB8AC3E}">
        <p14:creationId xmlns:p14="http://schemas.microsoft.com/office/powerpoint/2010/main" val="4140511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Recognising major changes in the catchment that have lead to changes to WQ in the GBR</a:t>
            </a:r>
          </a:p>
        </p:txBody>
      </p:sp>
      <p:sp>
        <p:nvSpPr>
          <p:cNvPr id="4" name="Slide Number Placeholder 3"/>
          <p:cNvSpPr>
            <a:spLocks noGrp="1"/>
          </p:cNvSpPr>
          <p:nvPr>
            <p:ph type="sldNum" sz="quarter" idx="5"/>
          </p:nvPr>
        </p:nvSpPr>
        <p:spPr/>
        <p:txBody>
          <a:bodyPr/>
          <a:lstStyle/>
          <a:p>
            <a:fld id="{C0F49667-9471-465B-9CBE-ACED6F0AAE79}" type="slidenum">
              <a:rPr lang="en-AU" smtClean="0"/>
              <a:t>20</a:t>
            </a:fld>
            <a:endParaRPr lang="en-AU"/>
          </a:p>
        </p:txBody>
      </p:sp>
    </p:spTree>
    <p:extLst>
      <p:ext uri="{BB962C8B-B14F-4D97-AF65-F5344CB8AC3E}">
        <p14:creationId xmlns:p14="http://schemas.microsoft.com/office/powerpoint/2010/main" val="2742036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5</a:t>
            </a:r>
            <a:r>
              <a:rPr lang="en-AU" baseline="30000" dirty="0"/>
              <a:t>th</a:t>
            </a:r>
            <a:r>
              <a:rPr lang="en-AU" dirty="0"/>
              <a:t> SCS – by far the biggest and most comprehensive for GBR but also internationally</a:t>
            </a:r>
          </a:p>
        </p:txBody>
      </p:sp>
      <p:sp>
        <p:nvSpPr>
          <p:cNvPr id="4" name="Slide Number Placeholder 3"/>
          <p:cNvSpPr>
            <a:spLocks noGrp="1"/>
          </p:cNvSpPr>
          <p:nvPr>
            <p:ph type="sldNum" sz="quarter" idx="5"/>
          </p:nvPr>
        </p:nvSpPr>
        <p:spPr/>
        <p:txBody>
          <a:bodyPr/>
          <a:lstStyle/>
          <a:p>
            <a:fld id="{94C70230-21B0-45CC-890C-52B6FF7F461B}" type="slidenum">
              <a:rPr lang="en-AU" smtClean="0"/>
              <a:t>2</a:t>
            </a:fld>
            <a:endParaRPr lang="en-AU"/>
          </a:p>
        </p:txBody>
      </p:sp>
    </p:spTree>
    <p:extLst>
      <p:ext uri="{BB962C8B-B14F-4D97-AF65-F5344CB8AC3E}">
        <p14:creationId xmlns:p14="http://schemas.microsoft.com/office/powerpoint/2010/main" val="2817306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Evidence about the influence of these changes on pollutant loads</a:t>
            </a:r>
          </a:p>
        </p:txBody>
      </p:sp>
      <p:sp>
        <p:nvSpPr>
          <p:cNvPr id="4" name="Slide Number Placeholder 3"/>
          <p:cNvSpPr>
            <a:spLocks noGrp="1"/>
          </p:cNvSpPr>
          <p:nvPr>
            <p:ph type="sldNum" sz="quarter" idx="5"/>
          </p:nvPr>
        </p:nvSpPr>
        <p:spPr/>
        <p:txBody>
          <a:bodyPr/>
          <a:lstStyle/>
          <a:p>
            <a:fld id="{C0F49667-9471-465B-9CBE-ACED6F0AAE79}" type="slidenum">
              <a:rPr lang="en-AU" smtClean="0"/>
              <a:t>21</a:t>
            </a:fld>
            <a:endParaRPr lang="en-AU"/>
          </a:p>
        </p:txBody>
      </p:sp>
    </p:spTree>
    <p:extLst>
      <p:ext uri="{BB962C8B-B14F-4D97-AF65-F5344CB8AC3E}">
        <p14:creationId xmlns:p14="http://schemas.microsoft.com/office/powerpoint/2010/main" val="216280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Recognising the impacts of poor WQ on the GBR – and really talking about freshwater to inshore areas</a:t>
            </a:r>
          </a:p>
          <a:p>
            <a:r>
              <a:rPr lang="en-AU" dirty="0"/>
              <a:t>Regional variability – northern GBR closer to coast, southern GBR broader reef matrix further offshore but  coastal ecosystems important including seagrass</a:t>
            </a:r>
          </a:p>
        </p:txBody>
      </p:sp>
      <p:sp>
        <p:nvSpPr>
          <p:cNvPr id="4" name="Slide Number Placeholder 3"/>
          <p:cNvSpPr>
            <a:spLocks noGrp="1"/>
          </p:cNvSpPr>
          <p:nvPr>
            <p:ph type="sldNum" sz="quarter" idx="5"/>
          </p:nvPr>
        </p:nvSpPr>
        <p:spPr/>
        <p:txBody>
          <a:bodyPr/>
          <a:lstStyle/>
          <a:p>
            <a:fld id="{C0F49667-9471-465B-9CBE-ACED6F0AAE79}" type="slidenum">
              <a:rPr lang="en-AU" smtClean="0"/>
              <a:t>22</a:t>
            </a:fld>
            <a:endParaRPr lang="en-AU"/>
          </a:p>
        </p:txBody>
      </p:sp>
    </p:spTree>
    <p:extLst>
      <p:ext uri="{BB962C8B-B14F-4D97-AF65-F5344CB8AC3E}">
        <p14:creationId xmlns:p14="http://schemas.microsoft.com/office/powerpoint/2010/main" val="3757982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Putting WQ in the context of other drivers, and interaction with climate change. Role of good water quality in supporting recovery from disturbances.</a:t>
            </a:r>
          </a:p>
          <a:p>
            <a:r>
              <a:rPr lang="en-AU" dirty="0"/>
              <a:t>Emphasising need to meet WQ targets within 10 years</a:t>
            </a:r>
          </a:p>
        </p:txBody>
      </p:sp>
      <p:sp>
        <p:nvSpPr>
          <p:cNvPr id="4" name="Slide Number Placeholder 3"/>
          <p:cNvSpPr>
            <a:spLocks noGrp="1"/>
          </p:cNvSpPr>
          <p:nvPr>
            <p:ph type="sldNum" sz="quarter" idx="5"/>
          </p:nvPr>
        </p:nvSpPr>
        <p:spPr/>
        <p:txBody>
          <a:bodyPr/>
          <a:lstStyle/>
          <a:p>
            <a:fld id="{C0F49667-9471-465B-9CBE-ACED6F0AAE79}" type="slidenum">
              <a:rPr lang="en-AU" smtClean="0"/>
              <a:t>23</a:t>
            </a:fld>
            <a:endParaRPr lang="en-AU"/>
          </a:p>
        </p:txBody>
      </p:sp>
    </p:spTree>
    <p:extLst>
      <p:ext uri="{BB962C8B-B14F-4D97-AF65-F5344CB8AC3E}">
        <p14:creationId xmlns:p14="http://schemas.microsoft.com/office/powerpoint/2010/main" val="1927425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Management side of things – emphasising that while we have good evidence for a range of practices, these need to be scaled up, targeted to hotspots and supported by better knowledge of costs and potential co-benefits</a:t>
            </a:r>
          </a:p>
        </p:txBody>
      </p:sp>
      <p:sp>
        <p:nvSpPr>
          <p:cNvPr id="4" name="Slide Number Placeholder 3"/>
          <p:cNvSpPr>
            <a:spLocks noGrp="1"/>
          </p:cNvSpPr>
          <p:nvPr>
            <p:ph type="sldNum" sz="quarter" idx="5"/>
          </p:nvPr>
        </p:nvSpPr>
        <p:spPr/>
        <p:txBody>
          <a:bodyPr/>
          <a:lstStyle/>
          <a:p>
            <a:fld id="{C0F49667-9471-465B-9CBE-ACED6F0AAE79}" type="slidenum">
              <a:rPr lang="en-AU" smtClean="0"/>
              <a:t>24</a:t>
            </a:fld>
            <a:endParaRPr lang="en-AU"/>
          </a:p>
        </p:txBody>
      </p:sp>
    </p:spTree>
    <p:extLst>
      <p:ext uri="{BB962C8B-B14F-4D97-AF65-F5344CB8AC3E}">
        <p14:creationId xmlns:p14="http://schemas.microsoft.com/office/powerpoint/2010/main" val="174411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About the importance of local scale actions (and what they are), collaborative design and delivery approaches</a:t>
            </a:r>
          </a:p>
        </p:txBody>
      </p:sp>
      <p:sp>
        <p:nvSpPr>
          <p:cNvPr id="4" name="Slide Number Placeholder 3"/>
          <p:cNvSpPr>
            <a:spLocks noGrp="1"/>
          </p:cNvSpPr>
          <p:nvPr>
            <p:ph type="sldNum" sz="quarter" idx="5"/>
          </p:nvPr>
        </p:nvSpPr>
        <p:spPr/>
        <p:txBody>
          <a:bodyPr/>
          <a:lstStyle/>
          <a:p>
            <a:fld id="{C0F49667-9471-465B-9CBE-ACED6F0AAE79}" type="slidenum">
              <a:rPr lang="en-AU" smtClean="0"/>
              <a:t>25</a:t>
            </a:fld>
            <a:endParaRPr lang="en-AU"/>
          </a:p>
        </p:txBody>
      </p:sp>
    </p:spTree>
    <p:extLst>
      <p:ext uri="{BB962C8B-B14F-4D97-AF65-F5344CB8AC3E}">
        <p14:creationId xmlns:p14="http://schemas.microsoft.com/office/powerpoint/2010/main" val="1842122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GBR has world-leading M&amp;E programs that are necessary to inform strategies – P2R, MMP, RIMREP,  identified a range of areas where could be strengthened in terms of coverage, scale, land uses, ecosystems. Trend analysis becoming relevant with longer-term programs now in place. Need to quantify uncertainties.</a:t>
            </a:r>
          </a:p>
        </p:txBody>
      </p:sp>
      <p:sp>
        <p:nvSpPr>
          <p:cNvPr id="4" name="Slide Number Placeholder 3"/>
          <p:cNvSpPr>
            <a:spLocks noGrp="1"/>
          </p:cNvSpPr>
          <p:nvPr>
            <p:ph type="sldNum" sz="quarter" idx="5"/>
          </p:nvPr>
        </p:nvSpPr>
        <p:spPr/>
        <p:txBody>
          <a:bodyPr/>
          <a:lstStyle/>
          <a:p>
            <a:fld id="{C0F49667-9471-465B-9CBE-ACED6F0AAE79}" type="slidenum">
              <a:rPr lang="en-AU" smtClean="0"/>
              <a:t>26</a:t>
            </a:fld>
            <a:endParaRPr lang="en-AU"/>
          </a:p>
        </p:txBody>
      </p:sp>
    </p:spTree>
    <p:extLst>
      <p:ext uri="{BB962C8B-B14F-4D97-AF65-F5344CB8AC3E}">
        <p14:creationId xmlns:p14="http://schemas.microsoft.com/office/powerpoint/2010/main" val="1082318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Some of the key gaps that kept coming up across questions and are needed to optimise investment outcomes – but also issue of inconsistent methods kept coming up. Co-benefits and cost-effectiveness in more situations, program evaluation and legacies, risks from pollutants including other pollutants like trace metals, microplastics</a:t>
            </a:r>
          </a:p>
        </p:txBody>
      </p:sp>
      <p:sp>
        <p:nvSpPr>
          <p:cNvPr id="4" name="Slide Number Placeholder 3"/>
          <p:cNvSpPr>
            <a:spLocks noGrp="1"/>
          </p:cNvSpPr>
          <p:nvPr>
            <p:ph type="sldNum" sz="quarter" idx="5"/>
          </p:nvPr>
        </p:nvSpPr>
        <p:spPr/>
        <p:txBody>
          <a:bodyPr/>
          <a:lstStyle/>
          <a:p>
            <a:fld id="{C0F49667-9471-465B-9CBE-ACED6F0AAE79}" type="slidenum">
              <a:rPr lang="en-AU" smtClean="0"/>
              <a:t>27</a:t>
            </a:fld>
            <a:endParaRPr lang="en-AU"/>
          </a:p>
        </p:txBody>
      </p:sp>
    </p:spTree>
    <p:extLst>
      <p:ext uri="{BB962C8B-B14F-4D97-AF65-F5344CB8AC3E}">
        <p14:creationId xmlns:p14="http://schemas.microsoft.com/office/powerpoint/2010/main" val="1183766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Reinforced, improved, new, emerging</a:t>
            </a:r>
          </a:p>
        </p:txBody>
      </p:sp>
      <p:sp>
        <p:nvSpPr>
          <p:cNvPr id="4" name="Slide Number Placeholder 3"/>
          <p:cNvSpPr>
            <a:spLocks noGrp="1"/>
          </p:cNvSpPr>
          <p:nvPr>
            <p:ph type="sldNum" sz="quarter" idx="5"/>
          </p:nvPr>
        </p:nvSpPr>
        <p:spPr/>
        <p:txBody>
          <a:bodyPr/>
          <a:lstStyle/>
          <a:p>
            <a:fld id="{C0F49667-9471-465B-9CBE-ACED6F0AAE79}" type="slidenum">
              <a:rPr lang="en-AU" smtClean="0"/>
              <a:t>29</a:t>
            </a:fld>
            <a:endParaRPr lang="en-AU"/>
          </a:p>
        </p:txBody>
      </p:sp>
    </p:spTree>
    <p:extLst>
      <p:ext uri="{BB962C8B-B14F-4D97-AF65-F5344CB8AC3E}">
        <p14:creationId xmlns:p14="http://schemas.microsoft.com/office/powerpoint/2010/main" val="3464072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0F49667-9471-465B-9CBE-ACED6F0AAE79}" type="slidenum">
              <a:rPr lang="en-AU" smtClean="0"/>
              <a:t>30</a:t>
            </a:fld>
            <a:endParaRPr lang="en-AU"/>
          </a:p>
        </p:txBody>
      </p:sp>
    </p:spTree>
    <p:extLst>
      <p:ext uri="{BB962C8B-B14F-4D97-AF65-F5344CB8AC3E}">
        <p14:creationId xmlns:p14="http://schemas.microsoft.com/office/powerpoint/2010/main" val="15869680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Acknowledge Michael Warne, Jon Brodie</a:t>
            </a:r>
          </a:p>
        </p:txBody>
      </p:sp>
      <p:sp>
        <p:nvSpPr>
          <p:cNvPr id="4" name="Slide Number Placeholder 3"/>
          <p:cNvSpPr>
            <a:spLocks noGrp="1"/>
          </p:cNvSpPr>
          <p:nvPr>
            <p:ph type="sldNum" sz="quarter" idx="5"/>
          </p:nvPr>
        </p:nvSpPr>
        <p:spPr/>
        <p:txBody>
          <a:bodyPr/>
          <a:lstStyle/>
          <a:p>
            <a:fld id="{C0F49667-9471-465B-9CBE-ACED6F0AAE79}" type="slidenum">
              <a:rPr lang="en-AU" smtClean="0"/>
              <a:t>32</a:t>
            </a:fld>
            <a:endParaRPr lang="en-AU"/>
          </a:p>
        </p:txBody>
      </p:sp>
    </p:spTree>
    <p:extLst>
      <p:ext uri="{BB962C8B-B14F-4D97-AF65-F5344CB8AC3E}">
        <p14:creationId xmlns:p14="http://schemas.microsoft.com/office/powerpoint/2010/main" val="4144012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Setting the scene and placing in context</a:t>
            </a:r>
          </a:p>
          <a:p>
            <a:endParaRPr lang="en-AU" dirty="0"/>
          </a:p>
          <a:p>
            <a:r>
              <a:rPr lang="en-AU" dirty="0"/>
              <a:t>Engagement with other audiences – will hear more about that this afternoon </a:t>
            </a:r>
          </a:p>
        </p:txBody>
      </p:sp>
      <p:sp>
        <p:nvSpPr>
          <p:cNvPr id="4" name="Slide Number Placeholder 3"/>
          <p:cNvSpPr>
            <a:spLocks noGrp="1"/>
          </p:cNvSpPr>
          <p:nvPr>
            <p:ph type="sldNum" sz="quarter" idx="5"/>
          </p:nvPr>
        </p:nvSpPr>
        <p:spPr/>
        <p:txBody>
          <a:bodyPr/>
          <a:lstStyle/>
          <a:p>
            <a:fld id="{C0F49667-9471-465B-9CBE-ACED6F0AAE79}" type="slidenum">
              <a:rPr lang="en-AU" smtClean="0"/>
              <a:t>3</a:t>
            </a:fld>
            <a:endParaRPr lang="en-AU"/>
          </a:p>
        </p:txBody>
      </p:sp>
    </p:spTree>
    <p:extLst>
      <p:ext uri="{BB962C8B-B14F-4D97-AF65-F5344CB8AC3E}">
        <p14:creationId xmlns:p14="http://schemas.microsoft.com/office/powerpoint/2010/main" val="1428908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Jane give brief intro regarding scope, challenge of scale and variability, breadth of evidence</a:t>
            </a:r>
          </a:p>
        </p:txBody>
      </p:sp>
      <p:sp>
        <p:nvSpPr>
          <p:cNvPr id="4" name="Slide Number Placeholder 3"/>
          <p:cNvSpPr>
            <a:spLocks noGrp="1"/>
          </p:cNvSpPr>
          <p:nvPr>
            <p:ph type="sldNum" sz="quarter" idx="5"/>
          </p:nvPr>
        </p:nvSpPr>
        <p:spPr/>
        <p:txBody>
          <a:bodyPr/>
          <a:lstStyle/>
          <a:p>
            <a:fld id="{C0F49667-9471-465B-9CBE-ACED6F0AAE79}" type="slidenum">
              <a:rPr lang="en-AU" smtClean="0"/>
              <a:t>33</a:t>
            </a:fld>
            <a:endParaRPr lang="en-AU"/>
          </a:p>
        </p:txBody>
      </p:sp>
    </p:spTree>
    <p:extLst>
      <p:ext uri="{BB962C8B-B14F-4D97-AF65-F5344CB8AC3E}">
        <p14:creationId xmlns:p14="http://schemas.microsoft.com/office/powerpoint/2010/main" val="4544643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Jane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9667-9471-465B-9CBE-ACED6F0AAE79}"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557330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Jane</a:t>
            </a:r>
          </a:p>
        </p:txBody>
      </p:sp>
      <p:sp>
        <p:nvSpPr>
          <p:cNvPr id="4" name="Slide Number Placeholder 3"/>
          <p:cNvSpPr>
            <a:spLocks noGrp="1"/>
          </p:cNvSpPr>
          <p:nvPr>
            <p:ph type="sldNum" sz="quarter" idx="5"/>
          </p:nvPr>
        </p:nvSpPr>
        <p:spPr/>
        <p:txBody>
          <a:bodyPr/>
          <a:lstStyle/>
          <a:p>
            <a:fld id="{C0F49667-9471-465B-9CBE-ACED6F0AAE79}" type="slidenum">
              <a:rPr lang="en-AU" smtClean="0"/>
              <a:t>35</a:t>
            </a:fld>
            <a:endParaRPr lang="en-AU"/>
          </a:p>
        </p:txBody>
      </p:sp>
    </p:spTree>
    <p:extLst>
      <p:ext uri="{BB962C8B-B14F-4D97-AF65-F5344CB8AC3E}">
        <p14:creationId xmlns:p14="http://schemas.microsoft.com/office/powerpoint/2010/main" val="1328500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Jane – mention that Steve and Negs will cover off on impacts of sediments and pesticides respectively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9667-9471-465B-9CBE-ACED6F0AAE79}"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049573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Jane</a:t>
            </a:r>
          </a:p>
        </p:txBody>
      </p:sp>
      <p:sp>
        <p:nvSpPr>
          <p:cNvPr id="4" name="Slide Number Placeholder 3"/>
          <p:cNvSpPr>
            <a:spLocks noGrp="1"/>
          </p:cNvSpPr>
          <p:nvPr>
            <p:ph type="sldNum" sz="quarter" idx="5"/>
          </p:nvPr>
        </p:nvSpPr>
        <p:spPr/>
        <p:txBody>
          <a:bodyPr/>
          <a:lstStyle/>
          <a:p>
            <a:fld id="{C0F49667-9471-465B-9CBE-ACED6F0AAE79}" type="slidenum">
              <a:rPr lang="en-AU" smtClean="0"/>
              <a:t>37</a:t>
            </a:fld>
            <a:endParaRPr lang="en-AU"/>
          </a:p>
        </p:txBody>
      </p:sp>
    </p:spTree>
    <p:extLst>
      <p:ext uri="{BB962C8B-B14F-4D97-AF65-F5344CB8AC3E}">
        <p14:creationId xmlns:p14="http://schemas.microsoft.com/office/powerpoint/2010/main" val="9790292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ts val="2400"/>
              </a:lnSpc>
              <a:spcAft>
                <a:spcPts val="1200"/>
              </a:spcAft>
              <a:buClr>
                <a:schemeClr val="accent2">
                  <a:lumMod val="75000"/>
                </a:schemeClr>
              </a:buClr>
              <a:buFont typeface="Arial" panose="020B0604020202020204" pitchFamily="34" charset="0"/>
              <a:buChar char="■"/>
            </a:pPr>
            <a:r>
              <a:rPr lang="en-AU" dirty="0">
                <a:solidFill>
                  <a:schemeClr val="tx1">
                    <a:lumMod val="85000"/>
                    <a:lumOff val="15000"/>
                  </a:schemeClr>
                </a:solidFill>
                <a:latin typeface="Arial" panose="020B0604020202020204" pitchFamily="34" charset="0"/>
                <a:cs typeface="Arial" panose="020B0604020202020204" pitchFamily="34" charset="0"/>
              </a:rPr>
              <a:t>All outputs and process documents available for download.</a:t>
            </a:r>
          </a:p>
          <a:p>
            <a:pPr marL="285750" indent="-285750">
              <a:lnSpc>
                <a:spcPts val="2400"/>
              </a:lnSpc>
              <a:spcAft>
                <a:spcPts val="1200"/>
              </a:spcAft>
              <a:buClr>
                <a:schemeClr val="accent2">
                  <a:lumMod val="75000"/>
                </a:schemeClr>
              </a:buClr>
              <a:buFont typeface="Arial" panose="020B0604020202020204" pitchFamily="34" charset="0"/>
              <a:buChar char="■"/>
            </a:pPr>
            <a:r>
              <a:rPr lang="en-US" dirty="0">
                <a:solidFill>
                  <a:schemeClr val="tx1">
                    <a:lumMod val="85000"/>
                    <a:lumOff val="15000"/>
                  </a:schemeClr>
                </a:solidFill>
                <a:latin typeface="Arial" panose="020B0604020202020204" pitchFamily="34" charset="0"/>
                <a:cs typeface="Arial" panose="020B0604020202020204" pitchFamily="34" charset="0"/>
              </a:rPr>
              <a:t>Joint media release from C</a:t>
            </a:r>
            <a:r>
              <a:rPr lang="en-US" baseline="-25000" dirty="0">
                <a:solidFill>
                  <a:schemeClr val="tx1">
                    <a:lumMod val="85000"/>
                    <a:lumOff val="15000"/>
                  </a:schemeClr>
                </a:solidFill>
                <a:latin typeface="Arial" panose="020B0604020202020204" pitchFamily="34" charset="0"/>
                <a:cs typeface="Arial" panose="020B0604020202020204" pitchFamily="34" charset="0"/>
              </a:rPr>
              <a:t>2</a:t>
            </a:r>
            <a:r>
              <a:rPr lang="en-US" dirty="0">
                <a:solidFill>
                  <a:schemeClr val="tx1">
                    <a:lumMod val="85000"/>
                    <a:lumOff val="15000"/>
                  </a:schemeClr>
                </a:solidFill>
                <a:latin typeface="Arial" panose="020B0604020202020204" pitchFamily="34" charset="0"/>
                <a:cs typeface="Arial" panose="020B0604020202020204" pitchFamily="34" charset="0"/>
              </a:rPr>
              <a:t>O and science </a:t>
            </a:r>
            <a:r>
              <a:rPr lang="en-US" dirty="0" err="1">
                <a:solidFill>
                  <a:schemeClr val="tx1">
                    <a:lumMod val="85000"/>
                    <a:lumOff val="15000"/>
                  </a:schemeClr>
                </a:solidFill>
                <a:latin typeface="Arial" panose="020B0604020202020204" pitchFamily="34" charset="0"/>
                <a:cs typeface="Arial" panose="020B0604020202020204" pitchFamily="34" charset="0"/>
              </a:rPr>
              <a:t>organisations</a:t>
            </a:r>
            <a:r>
              <a:rPr lang="en-US" dirty="0">
                <a:solidFill>
                  <a:schemeClr val="tx1">
                    <a:lumMod val="85000"/>
                    <a:lumOff val="15000"/>
                  </a:schemeClr>
                </a:solidFill>
                <a:latin typeface="Arial" panose="020B0604020202020204" pitchFamily="34" charset="0"/>
                <a:cs typeface="Arial" panose="020B0604020202020204" pitchFamily="34" charset="0"/>
              </a:rPr>
              <a:t>, government to follow</a:t>
            </a:r>
          </a:p>
          <a:p>
            <a:pPr marL="285750" indent="-285750">
              <a:lnSpc>
                <a:spcPts val="2400"/>
              </a:lnSpc>
              <a:spcAft>
                <a:spcPts val="1200"/>
              </a:spcAft>
              <a:buClr>
                <a:schemeClr val="accent2">
                  <a:lumMod val="75000"/>
                </a:schemeClr>
              </a:buClr>
              <a:buFont typeface="Arial" panose="020B0604020202020204" pitchFamily="34" charset="0"/>
              <a:buChar char="■"/>
            </a:pPr>
            <a:r>
              <a:rPr lang="en-US" dirty="0">
                <a:solidFill>
                  <a:schemeClr val="tx1">
                    <a:lumMod val="85000"/>
                    <a:lumOff val="15000"/>
                  </a:schemeClr>
                </a:solidFill>
                <a:latin typeface="Arial" panose="020B0604020202020204" pitchFamily="34" charset="0"/>
                <a:cs typeface="Arial" panose="020B0604020202020204" pitchFamily="34" charset="0"/>
              </a:rPr>
              <a:t>Post-release – WQIP seminar and P2R forums</a:t>
            </a:r>
            <a:endParaRPr lang="en-AU" dirty="0">
              <a:solidFill>
                <a:schemeClr val="tx1">
                  <a:lumMod val="85000"/>
                  <a:lumOff val="15000"/>
                </a:schemeClr>
              </a:solidFill>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69217B-E784-4358-9514-4196DE64FEF9}" type="slidenum">
              <a:rPr lang="en-AU" smtClean="0"/>
              <a:t>38</a:t>
            </a:fld>
            <a:endParaRPr lang="en-AU" dirty="0"/>
          </a:p>
        </p:txBody>
      </p:sp>
    </p:spTree>
    <p:extLst>
      <p:ext uri="{BB962C8B-B14F-4D97-AF65-F5344CB8AC3E}">
        <p14:creationId xmlns:p14="http://schemas.microsoft.com/office/powerpoint/2010/main" val="3636245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Note distance between coast and reef from north to south, most seagrass inshore</a:t>
            </a:r>
          </a:p>
        </p:txBody>
      </p:sp>
      <p:sp>
        <p:nvSpPr>
          <p:cNvPr id="4" name="Slide Number Placeholder 3"/>
          <p:cNvSpPr>
            <a:spLocks noGrp="1"/>
          </p:cNvSpPr>
          <p:nvPr>
            <p:ph type="sldNum" sz="quarter" idx="5"/>
          </p:nvPr>
        </p:nvSpPr>
        <p:spPr/>
        <p:txBody>
          <a:bodyPr/>
          <a:lstStyle/>
          <a:p>
            <a:fld id="{C0F49667-9471-465B-9CBE-ACED6F0AAE79}" type="slidenum">
              <a:rPr lang="en-AU" smtClean="0"/>
              <a:t>4</a:t>
            </a:fld>
            <a:endParaRPr lang="en-AU"/>
          </a:p>
        </p:txBody>
      </p:sp>
    </p:spTree>
    <p:extLst>
      <p:ext uri="{BB962C8B-B14F-4D97-AF65-F5344CB8AC3E}">
        <p14:creationId xmlns:p14="http://schemas.microsoft.com/office/powerpoint/2010/main" val="1609487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Ecosystems of the NQDT</a:t>
            </a:r>
          </a:p>
        </p:txBody>
      </p:sp>
      <p:sp>
        <p:nvSpPr>
          <p:cNvPr id="4" name="Slide Number Placeholder 3"/>
          <p:cNvSpPr>
            <a:spLocks noGrp="1"/>
          </p:cNvSpPr>
          <p:nvPr>
            <p:ph type="sldNum" sz="quarter" idx="5"/>
          </p:nvPr>
        </p:nvSpPr>
        <p:spPr/>
        <p:txBody>
          <a:bodyPr/>
          <a:lstStyle/>
          <a:p>
            <a:fld id="{C0F49667-9471-465B-9CBE-ACED6F0AAE79}" type="slidenum">
              <a:rPr lang="en-AU" smtClean="0"/>
              <a:t>6</a:t>
            </a:fld>
            <a:endParaRPr lang="en-AU"/>
          </a:p>
        </p:txBody>
      </p:sp>
    </p:spTree>
    <p:extLst>
      <p:ext uri="{BB962C8B-B14F-4D97-AF65-F5344CB8AC3E}">
        <p14:creationId xmlns:p14="http://schemas.microsoft.com/office/powerpoint/2010/main" val="1557302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0F49667-9471-465B-9CBE-ACED6F0AAE79}" type="slidenum">
              <a:rPr lang="en-AU" smtClean="0"/>
              <a:t>7</a:t>
            </a:fld>
            <a:endParaRPr lang="en-AU"/>
          </a:p>
        </p:txBody>
      </p:sp>
    </p:spTree>
    <p:extLst>
      <p:ext uri="{BB962C8B-B14F-4D97-AF65-F5344CB8AC3E}">
        <p14:creationId xmlns:p14="http://schemas.microsoft.com/office/powerpoint/2010/main" val="2935044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Continuous</a:t>
            </a:r>
            <a:r>
              <a:rPr lang="en-US" baseline="0" dirty="0"/>
              <a:t> improvement in approach</a:t>
            </a:r>
          </a:p>
          <a:p>
            <a:r>
              <a:rPr lang="en-US" baseline="0" dirty="0"/>
              <a:t>Undertook consultation about how process can be improved</a:t>
            </a:r>
          </a:p>
          <a:p>
            <a:r>
              <a:rPr lang="en-US" baseline="0" dirty="0"/>
              <a:t>Thanks to Rachael Smith major influence in approach</a:t>
            </a:r>
            <a:endParaRPr lang="en-AU" dirty="0"/>
          </a:p>
        </p:txBody>
      </p:sp>
      <p:sp>
        <p:nvSpPr>
          <p:cNvPr id="4" name="Slide Number Placeholder 3"/>
          <p:cNvSpPr>
            <a:spLocks noGrp="1"/>
          </p:cNvSpPr>
          <p:nvPr>
            <p:ph type="sldNum" sz="quarter" idx="5"/>
          </p:nvPr>
        </p:nvSpPr>
        <p:spPr/>
        <p:txBody>
          <a:bodyPr/>
          <a:lstStyle/>
          <a:p>
            <a:fld id="{C0F49667-9471-465B-9CBE-ACED6F0AAE79}" type="slidenum">
              <a:rPr lang="en-AU" smtClean="0"/>
              <a:t>8</a:t>
            </a:fld>
            <a:endParaRPr lang="en-AU"/>
          </a:p>
        </p:txBody>
      </p:sp>
    </p:spTree>
    <p:extLst>
      <p:ext uri="{BB962C8B-B14F-4D97-AF65-F5344CB8AC3E}">
        <p14:creationId xmlns:p14="http://schemas.microsoft.com/office/powerpoint/2010/main" val="3166987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Continuous</a:t>
            </a:r>
            <a:r>
              <a:rPr lang="en-US" baseline="0" dirty="0"/>
              <a:t> improvement in approach</a:t>
            </a:r>
          </a:p>
          <a:p>
            <a:r>
              <a:rPr lang="en-US" baseline="0" dirty="0"/>
              <a:t>Undertook consultation about how process can be improved</a:t>
            </a:r>
          </a:p>
          <a:p>
            <a:r>
              <a:rPr lang="en-US" baseline="0" dirty="0"/>
              <a:t>Thanks to Rachael Smith major influence in approach</a:t>
            </a:r>
            <a:endParaRPr lang="en-AU" dirty="0"/>
          </a:p>
        </p:txBody>
      </p:sp>
      <p:sp>
        <p:nvSpPr>
          <p:cNvPr id="4" name="Slide Number Placeholder 3"/>
          <p:cNvSpPr>
            <a:spLocks noGrp="1"/>
          </p:cNvSpPr>
          <p:nvPr>
            <p:ph type="sldNum" sz="quarter" idx="5"/>
          </p:nvPr>
        </p:nvSpPr>
        <p:spPr/>
        <p:txBody>
          <a:bodyPr/>
          <a:lstStyle/>
          <a:p>
            <a:fld id="{C0F49667-9471-465B-9CBE-ACED6F0AAE79}" type="slidenum">
              <a:rPr lang="en-AU" smtClean="0"/>
              <a:t>9</a:t>
            </a:fld>
            <a:endParaRPr lang="en-AU"/>
          </a:p>
        </p:txBody>
      </p:sp>
    </p:spTree>
    <p:extLst>
      <p:ext uri="{BB962C8B-B14F-4D97-AF65-F5344CB8AC3E}">
        <p14:creationId xmlns:p14="http://schemas.microsoft.com/office/powerpoint/2010/main" val="1222207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8827D-23F4-98A9-97E5-6B3F64102D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A39E40-9305-4709-00B7-238AB07CAB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9DE0CB-E93C-E61D-8BFA-E90DDC99F3A1}"/>
              </a:ext>
            </a:extLst>
          </p:cNvPr>
          <p:cNvSpPr>
            <a:spLocks noGrp="1"/>
          </p:cNvSpPr>
          <p:nvPr>
            <p:ph type="body" idx="1"/>
          </p:nvPr>
        </p:nvSpPr>
        <p:spPr/>
        <p:txBody>
          <a:bodyPr/>
          <a:lstStyle/>
          <a:p>
            <a:r>
              <a:rPr lang="en-AU" dirty="0"/>
              <a:t>All steps thoroughly documented in Approach documents.</a:t>
            </a:r>
          </a:p>
          <a:p>
            <a:r>
              <a:rPr lang="en-AU" dirty="0"/>
              <a:t>Dr Foley has considered these in her assessment of the process.</a:t>
            </a:r>
          </a:p>
        </p:txBody>
      </p:sp>
      <p:sp>
        <p:nvSpPr>
          <p:cNvPr id="4" name="Slide Number Placeholder 3">
            <a:extLst>
              <a:ext uri="{FF2B5EF4-FFF2-40B4-BE49-F238E27FC236}">
                <a16:creationId xmlns:a16="http://schemas.microsoft.com/office/drawing/2014/main" id="{F92B0EC0-4A1B-BF4E-D495-FCD225120896}"/>
              </a:ext>
            </a:extLst>
          </p:cNvPr>
          <p:cNvSpPr>
            <a:spLocks noGrp="1"/>
          </p:cNvSpPr>
          <p:nvPr>
            <p:ph type="sldNum" sz="quarter" idx="5"/>
          </p:nvPr>
        </p:nvSpPr>
        <p:spPr/>
        <p:txBody>
          <a:bodyPr/>
          <a:lstStyle/>
          <a:p>
            <a:fld id="{7C708A1F-EA10-442E-A893-E8B65FFB6030}" type="slidenum">
              <a:rPr lang="en-AU" smtClean="0"/>
              <a:t>10</a:t>
            </a:fld>
            <a:endParaRPr lang="en-AU"/>
          </a:p>
        </p:txBody>
      </p:sp>
    </p:spTree>
    <p:extLst>
      <p:ext uri="{BB962C8B-B14F-4D97-AF65-F5344CB8AC3E}">
        <p14:creationId xmlns:p14="http://schemas.microsoft.com/office/powerpoint/2010/main" val="2135230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E7923-2CE4-E9DC-9D88-22C3A413B6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91CBC8D8-B0C0-7552-190A-A3607369BA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CADE0135-AABF-D340-685C-8E19BB4AA9D6}"/>
              </a:ext>
            </a:extLst>
          </p:cNvPr>
          <p:cNvSpPr>
            <a:spLocks noGrp="1"/>
          </p:cNvSpPr>
          <p:nvPr>
            <p:ph type="dt" sz="half" idx="10"/>
          </p:nvPr>
        </p:nvSpPr>
        <p:spPr/>
        <p:txBody>
          <a:bodyPr/>
          <a:lstStyle/>
          <a:p>
            <a:fld id="{047A3980-0649-4493-A77E-236B56C11307}" type="datetimeFigureOut">
              <a:rPr lang="en-AU" smtClean="0"/>
              <a:t>23/09/2024</a:t>
            </a:fld>
            <a:endParaRPr lang="en-AU"/>
          </a:p>
        </p:txBody>
      </p:sp>
      <p:sp>
        <p:nvSpPr>
          <p:cNvPr id="5" name="Footer Placeholder 4">
            <a:extLst>
              <a:ext uri="{FF2B5EF4-FFF2-40B4-BE49-F238E27FC236}">
                <a16:creationId xmlns:a16="http://schemas.microsoft.com/office/drawing/2014/main" id="{3A52140A-6B3F-23EF-B2EB-10D7E8A8C8D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F24F264-95AF-2F55-E466-95F36AF481B6}"/>
              </a:ext>
            </a:extLst>
          </p:cNvPr>
          <p:cNvSpPr>
            <a:spLocks noGrp="1"/>
          </p:cNvSpPr>
          <p:nvPr>
            <p:ph type="sldNum" sz="quarter" idx="12"/>
          </p:nvPr>
        </p:nvSpPr>
        <p:spPr/>
        <p:txBody>
          <a:bodyPr/>
          <a:lstStyle/>
          <a:p>
            <a:fld id="{7861B08D-824A-46C2-8F83-95953106DD9D}" type="slidenum">
              <a:rPr lang="en-AU" smtClean="0"/>
              <a:t>‹#›</a:t>
            </a:fld>
            <a:endParaRPr lang="en-AU"/>
          </a:p>
        </p:txBody>
      </p:sp>
    </p:spTree>
    <p:extLst>
      <p:ext uri="{BB962C8B-B14F-4D97-AF65-F5344CB8AC3E}">
        <p14:creationId xmlns:p14="http://schemas.microsoft.com/office/powerpoint/2010/main" val="2747511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D9ED9-CC96-F756-E3C4-BECE38B1E6C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5539912-5D1F-12D8-41C0-769CFE441A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C656D00-A6F6-1C8D-957B-40DBB3BA70CE}"/>
              </a:ext>
            </a:extLst>
          </p:cNvPr>
          <p:cNvSpPr>
            <a:spLocks noGrp="1"/>
          </p:cNvSpPr>
          <p:nvPr>
            <p:ph type="dt" sz="half" idx="10"/>
          </p:nvPr>
        </p:nvSpPr>
        <p:spPr/>
        <p:txBody>
          <a:bodyPr/>
          <a:lstStyle/>
          <a:p>
            <a:fld id="{047A3980-0649-4493-A77E-236B56C11307}" type="datetimeFigureOut">
              <a:rPr lang="en-AU" smtClean="0"/>
              <a:t>23/09/2024</a:t>
            </a:fld>
            <a:endParaRPr lang="en-AU"/>
          </a:p>
        </p:txBody>
      </p:sp>
      <p:sp>
        <p:nvSpPr>
          <p:cNvPr id="5" name="Footer Placeholder 4">
            <a:extLst>
              <a:ext uri="{FF2B5EF4-FFF2-40B4-BE49-F238E27FC236}">
                <a16:creationId xmlns:a16="http://schemas.microsoft.com/office/drawing/2014/main" id="{5E35D76A-FB83-EBEE-3096-99624AF7CC7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FEB89A7-A63E-0DAE-839B-C6C30CDD12F5}"/>
              </a:ext>
            </a:extLst>
          </p:cNvPr>
          <p:cNvSpPr>
            <a:spLocks noGrp="1"/>
          </p:cNvSpPr>
          <p:nvPr>
            <p:ph type="sldNum" sz="quarter" idx="12"/>
          </p:nvPr>
        </p:nvSpPr>
        <p:spPr/>
        <p:txBody>
          <a:bodyPr/>
          <a:lstStyle/>
          <a:p>
            <a:fld id="{7861B08D-824A-46C2-8F83-95953106DD9D}" type="slidenum">
              <a:rPr lang="en-AU" smtClean="0"/>
              <a:t>‹#›</a:t>
            </a:fld>
            <a:endParaRPr lang="en-AU"/>
          </a:p>
        </p:txBody>
      </p:sp>
    </p:spTree>
    <p:extLst>
      <p:ext uri="{BB962C8B-B14F-4D97-AF65-F5344CB8AC3E}">
        <p14:creationId xmlns:p14="http://schemas.microsoft.com/office/powerpoint/2010/main" val="1717477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DEEBC3-63CA-399B-920F-2D24C207260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E8DFFC6-EAB1-66B4-7092-15D8C8CFB5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2CEDD82-7E94-438E-7348-FF5991941496}"/>
              </a:ext>
            </a:extLst>
          </p:cNvPr>
          <p:cNvSpPr>
            <a:spLocks noGrp="1"/>
          </p:cNvSpPr>
          <p:nvPr>
            <p:ph type="dt" sz="half" idx="10"/>
          </p:nvPr>
        </p:nvSpPr>
        <p:spPr/>
        <p:txBody>
          <a:bodyPr/>
          <a:lstStyle/>
          <a:p>
            <a:fld id="{047A3980-0649-4493-A77E-236B56C11307}" type="datetimeFigureOut">
              <a:rPr lang="en-AU" smtClean="0"/>
              <a:t>23/09/2024</a:t>
            </a:fld>
            <a:endParaRPr lang="en-AU"/>
          </a:p>
        </p:txBody>
      </p:sp>
      <p:sp>
        <p:nvSpPr>
          <p:cNvPr id="5" name="Footer Placeholder 4">
            <a:extLst>
              <a:ext uri="{FF2B5EF4-FFF2-40B4-BE49-F238E27FC236}">
                <a16:creationId xmlns:a16="http://schemas.microsoft.com/office/drawing/2014/main" id="{EF7A0F44-F5BF-C940-AF10-8E0F88163E5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D28F1F1-D542-6F10-AEF4-1437D64ACF51}"/>
              </a:ext>
            </a:extLst>
          </p:cNvPr>
          <p:cNvSpPr>
            <a:spLocks noGrp="1"/>
          </p:cNvSpPr>
          <p:nvPr>
            <p:ph type="sldNum" sz="quarter" idx="12"/>
          </p:nvPr>
        </p:nvSpPr>
        <p:spPr/>
        <p:txBody>
          <a:bodyPr/>
          <a:lstStyle/>
          <a:p>
            <a:fld id="{7861B08D-824A-46C2-8F83-95953106DD9D}" type="slidenum">
              <a:rPr lang="en-AU" smtClean="0"/>
              <a:t>‹#›</a:t>
            </a:fld>
            <a:endParaRPr lang="en-AU"/>
          </a:p>
        </p:txBody>
      </p:sp>
    </p:spTree>
    <p:extLst>
      <p:ext uri="{BB962C8B-B14F-4D97-AF65-F5344CB8AC3E}">
        <p14:creationId xmlns:p14="http://schemas.microsoft.com/office/powerpoint/2010/main" val="689852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C0367-F715-1344-C368-EB982F35535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ACD0BE8-75AA-B041-EC5A-B812C81558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72FBA6C-9B7D-2954-0A46-F8D9F1FAEDCC}"/>
              </a:ext>
            </a:extLst>
          </p:cNvPr>
          <p:cNvSpPr>
            <a:spLocks noGrp="1"/>
          </p:cNvSpPr>
          <p:nvPr>
            <p:ph type="dt" sz="half" idx="10"/>
          </p:nvPr>
        </p:nvSpPr>
        <p:spPr/>
        <p:txBody>
          <a:bodyPr/>
          <a:lstStyle/>
          <a:p>
            <a:fld id="{047A3980-0649-4493-A77E-236B56C11307}" type="datetimeFigureOut">
              <a:rPr lang="en-AU" smtClean="0"/>
              <a:t>23/09/2024</a:t>
            </a:fld>
            <a:endParaRPr lang="en-AU"/>
          </a:p>
        </p:txBody>
      </p:sp>
      <p:sp>
        <p:nvSpPr>
          <p:cNvPr id="5" name="Footer Placeholder 4">
            <a:extLst>
              <a:ext uri="{FF2B5EF4-FFF2-40B4-BE49-F238E27FC236}">
                <a16:creationId xmlns:a16="http://schemas.microsoft.com/office/drawing/2014/main" id="{A6367532-91B0-93DB-3B70-B021773FA05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3493326-5DF8-F7A3-8747-3D58BB6550B8}"/>
              </a:ext>
            </a:extLst>
          </p:cNvPr>
          <p:cNvSpPr>
            <a:spLocks noGrp="1"/>
          </p:cNvSpPr>
          <p:nvPr>
            <p:ph type="sldNum" sz="quarter" idx="12"/>
          </p:nvPr>
        </p:nvSpPr>
        <p:spPr/>
        <p:txBody>
          <a:bodyPr/>
          <a:lstStyle/>
          <a:p>
            <a:fld id="{7861B08D-824A-46C2-8F83-95953106DD9D}" type="slidenum">
              <a:rPr lang="en-AU" smtClean="0"/>
              <a:t>‹#›</a:t>
            </a:fld>
            <a:endParaRPr lang="en-AU"/>
          </a:p>
        </p:txBody>
      </p:sp>
    </p:spTree>
    <p:extLst>
      <p:ext uri="{BB962C8B-B14F-4D97-AF65-F5344CB8AC3E}">
        <p14:creationId xmlns:p14="http://schemas.microsoft.com/office/powerpoint/2010/main" val="92405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807E6-76E1-D7A6-6B52-2B5B5EE9DB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BC7FF831-5945-39AC-EA6F-2637AB9F43E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7A3CEC-D1CD-0BDB-A301-0DDF286ABF72}"/>
              </a:ext>
            </a:extLst>
          </p:cNvPr>
          <p:cNvSpPr>
            <a:spLocks noGrp="1"/>
          </p:cNvSpPr>
          <p:nvPr>
            <p:ph type="dt" sz="half" idx="10"/>
          </p:nvPr>
        </p:nvSpPr>
        <p:spPr/>
        <p:txBody>
          <a:bodyPr/>
          <a:lstStyle/>
          <a:p>
            <a:fld id="{047A3980-0649-4493-A77E-236B56C11307}" type="datetimeFigureOut">
              <a:rPr lang="en-AU" smtClean="0"/>
              <a:t>23/09/2024</a:t>
            </a:fld>
            <a:endParaRPr lang="en-AU"/>
          </a:p>
        </p:txBody>
      </p:sp>
      <p:sp>
        <p:nvSpPr>
          <p:cNvPr id="5" name="Footer Placeholder 4">
            <a:extLst>
              <a:ext uri="{FF2B5EF4-FFF2-40B4-BE49-F238E27FC236}">
                <a16:creationId xmlns:a16="http://schemas.microsoft.com/office/drawing/2014/main" id="{0CCA1BAF-F381-59B4-A922-4E34B4B9D16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055BF4F-69DD-9F27-0DCB-CE61C9E9DABF}"/>
              </a:ext>
            </a:extLst>
          </p:cNvPr>
          <p:cNvSpPr>
            <a:spLocks noGrp="1"/>
          </p:cNvSpPr>
          <p:nvPr>
            <p:ph type="sldNum" sz="quarter" idx="12"/>
          </p:nvPr>
        </p:nvSpPr>
        <p:spPr/>
        <p:txBody>
          <a:bodyPr/>
          <a:lstStyle/>
          <a:p>
            <a:fld id="{7861B08D-824A-46C2-8F83-95953106DD9D}" type="slidenum">
              <a:rPr lang="en-AU" smtClean="0"/>
              <a:t>‹#›</a:t>
            </a:fld>
            <a:endParaRPr lang="en-AU"/>
          </a:p>
        </p:txBody>
      </p:sp>
    </p:spTree>
    <p:extLst>
      <p:ext uri="{BB962C8B-B14F-4D97-AF65-F5344CB8AC3E}">
        <p14:creationId xmlns:p14="http://schemas.microsoft.com/office/powerpoint/2010/main" val="2825051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B4670-75D9-B057-BFB1-6C3B58BBE5A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E75D320-3997-0C14-C38A-29EB3AF13D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DDB2C684-C8C2-47A6-0132-23338CD1A6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4AC632BE-1204-31F6-99E9-A04E9B666933}"/>
              </a:ext>
            </a:extLst>
          </p:cNvPr>
          <p:cNvSpPr>
            <a:spLocks noGrp="1"/>
          </p:cNvSpPr>
          <p:nvPr>
            <p:ph type="dt" sz="half" idx="10"/>
          </p:nvPr>
        </p:nvSpPr>
        <p:spPr/>
        <p:txBody>
          <a:bodyPr/>
          <a:lstStyle/>
          <a:p>
            <a:fld id="{047A3980-0649-4493-A77E-236B56C11307}" type="datetimeFigureOut">
              <a:rPr lang="en-AU" smtClean="0"/>
              <a:t>23/09/2024</a:t>
            </a:fld>
            <a:endParaRPr lang="en-AU"/>
          </a:p>
        </p:txBody>
      </p:sp>
      <p:sp>
        <p:nvSpPr>
          <p:cNvPr id="6" name="Footer Placeholder 5">
            <a:extLst>
              <a:ext uri="{FF2B5EF4-FFF2-40B4-BE49-F238E27FC236}">
                <a16:creationId xmlns:a16="http://schemas.microsoft.com/office/drawing/2014/main" id="{29939524-24B3-1075-D9D9-543C6F17678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068FED5-49A1-C1EE-761F-53D6DAF8E1E2}"/>
              </a:ext>
            </a:extLst>
          </p:cNvPr>
          <p:cNvSpPr>
            <a:spLocks noGrp="1"/>
          </p:cNvSpPr>
          <p:nvPr>
            <p:ph type="sldNum" sz="quarter" idx="12"/>
          </p:nvPr>
        </p:nvSpPr>
        <p:spPr/>
        <p:txBody>
          <a:bodyPr/>
          <a:lstStyle/>
          <a:p>
            <a:fld id="{7861B08D-824A-46C2-8F83-95953106DD9D}" type="slidenum">
              <a:rPr lang="en-AU" smtClean="0"/>
              <a:t>‹#›</a:t>
            </a:fld>
            <a:endParaRPr lang="en-AU"/>
          </a:p>
        </p:txBody>
      </p:sp>
    </p:spTree>
    <p:extLst>
      <p:ext uri="{BB962C8B-B14F-4D97-AF65-F5344CB8AC3E}">
        <p14:creationId xmlns:p14="http://schemas.microsoft.com/office/powerpoint/2010/main" val="1096381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821F1-27B3-456B-E243-8DE26A4475B5}"/>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B7DF61E-8683-C8C0-AB9A-0D5A905DB7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477180-D2B3-6249-36B0-40945EBA5C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0F41FB3-AC88-CE6E-46AB-E453097999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2B9990-C3A4-2AD2-6F66-8A53B4F45E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8FFEAD4E-537D-31EB-DFD8-A06D617E5261}"/>
              </a:ext>
            </a:extLst>
          </p:cNvPr>
          <p:cNvSpPr>
            <a:spLocks noGrp="1"/>
          </p:cNvSpPr>
          <p:nvPr>
            <p:ph type="dt" sz="half" idx="10"/>
          </p:nvPr>
        </p:nvSpPr>
        <p:spPr/>
        <p:txBody>
          <a:bodyPr/>
          <a:lstStyle/>
          <a:p>
            <a:fld id="{047A3980-0649-4493-A77E-236B56C11307}" type="datetimeFigureOut">
              <a:rPr lang="en-AU" smtClean="0"/>
              <a:t>23/09/2024</a:t>
            </a:fld>
            <a:endParaRPr lang="en-AU"/>
          </a:p>
        </p:txBody>
      </p:sp>
      <p:sp>
        <p:nvSpPr>
          <p:cNvPr id="8" name="Footer Placeholder 7">
            <a:extLst>
              <a:ext uri="{FF2B5EF4-FFF2-40B4-BE49-F238E27FC236}">
                <a16:creationId xmlns:a16="http://schemas.microsoft.com/office/drawing/2014/main" id="{F5BDC7BE-B602-6576-348E-418DABC61E2D}"/>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DC7BEFA-D817-66EE-5EF3-DF2B29B73D35}"/>
              </a:ext>
            </a:extLst>
          </p:cNvPr>
          <p:cNvSpPr>
            <a:spLocks noGrp="1"/>
          </p:cNvSpPr>
          <p:nvPr>
            <p:ph type="sldNum" sz="quarter" idx="12"/>
          </p:nvPr>
        </p:nvSpPr>
        <p:spPr/>
        <p:txBody>
          <a:bodyPr/>
          <a:lstStyle/>
          <a:p>
            <a:fld id="{7861B08D-824A-46C2-8F83-95953106DD9D}" type="slidenum">
              <a:rPr lang="en-AU" smtClean="0"/>
              <a:t>‹#›</a:t>
            </a:fld>
            <a:endParaRPr lang="en-AU"/>
          </a:p>
        </p:txBody>
      </p:sp>
    </p:spTree>
    <p:extLst>
      <p:ext uri="{BB962C8B-B14F-4D97-AF65-F5344CB8AC3E}">
        <p14:creationId xmlns:p14="http://schemas.microsoft.com/office/powerpoint/2010/main" val="1171827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DDB99-90B5-8572-251B-FBD1FB9F729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DFFF140E-5A33-5B93-913E-5ACF78CD8E2E}"/>
              </a:ext>
            </a:extLst>
          </p:cNvPr>
          <p:cNvSpPr>
            <a:spLocks noGrp="1"/>
          </p:cNvSpPr>
          <p:nvPr>
            <p:ph type="dt" sz="half" idx="10"/>
          </p:nvPr>
        </p:nvSpPr>
        <p:spPr/>
        <p:txBody>
          <a:bodyPr/>
          <a:lstStyle/>
          <a:p>
            <a:fld id="{047A3980-0649-4493-A77E-236B56C11307}" type="datetimeFigureOut">
              <a:rPr lang="en-AU" smtClean="0"/>
              <a:t>23/09/2024</a:t>
            </a:fld>
            <a:endParaRPr lang="en-AU"/>
          </a:p>
        </p:txBody>
      </p:sp>
      <p:sp>
        <p:nvSpPr>
          <p:cNvPr id="4" name="Footer Placeholder 3">
            <a:extLst>
              <a:ext uri="{FF2B5EF4-FFF2-40B4-BE49-F238E27FC236}">
                <a16:creationId xmlns:a16="http://schemas.microsoft.com/office/drawing/2014/main" id="{E639F04A-D2F1-3B56-7B0E-5832012079B5}"/>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7EA595C-DBD8-A974-245A-9560F375A558}"/>
              </a:ext>
            </a:extLst>
          </p:cNvPr>
          <p:cNvSpPr>
            <a:spLocks noGrp="1"/>
          </p:cNvSpPr>
          <p:nvPr>
            <p:ph type="sldNum" sz="quarter" idx="12"/>
          </p:nvPr>
        </p:nvSpPr>
        <p:spPr/>
        <p:txBody>
          <a:bodyPr/>
          <a:lstStyle/>
          <a:p>
            <a:fld id="{7861B08D-824A-46C2-8F83-95953106DD9D}" type="slidenum">
              <a:rPr lang="en-AU" smtClean="0"/>
              <a:t>‹#›</a:t>
            </a:fld>
            <a:endParaRPr lang="en-AU"/>
          </a:p>
        </p:txBody>
      </p:sp>
    </p:spTree>
    <p:extLst>
      <p:ext uri="{BB962C8B-B14F-4D97-AF65-F5344CB8AC3E}">
        <p14:creationId xmlns:p14="http://schemas.microsoft.com/office/powerpoint/2010/main" val="801967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5FF9AB-ED2A-DDE5-276E-81C816E84072}"/>
              </a:ext>
            </a:extLst>
          </p:cNvPr>
          <p:cNvSpPr>
            <a:spLocks noGrp="1"/>
          </p:cNvSpPr>
          <p:nvPr>
            <p:ph type="dt" sz="half" idx="10"/>
          </p:nvPr>
        </p:nvSpPr>
        <p:spPr/>
        <p:txBody>
          <a:bodyPr/>
          <a:lstStyle/>
          <a:p>
            <a:fld id="{047A3980-0649-4493-A77E-236B56C11307}" type="datetimeFigureOut">
              <a:rPr lang="en-AU" smtClean="0"/>
              <a:t>23/09/2024</a:t>
            </a:fld>
            <a:endParaRPr lang="en-AU"/>
          </a:p>
        </p:txBody>
      </p:sp>
      <p:sp>
        <p:nvSpPr>
          <p:cNvPr id="3" name="Footer Placeholder 2">
            <a:extLst>
              <a:ext uri="{FF2B5EF4-FFF2-40B4-BE49-F238E27FC236}">
                <a16:creationId xmlns:a16="http://schemas.microsoft.com/office/drawing/2014/main" id="{07B5D318-D566-FC11-1C02-7B3F72DBEEE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5A243F4F-3871-3732-C543-11D1222BCFE4}"/>
              </a:ext>
            </a:extLst>
          </p:cNvPr>
          <p:cNvSpPr>
            <a:spLocks noGrp="1"/>
          </p:cNvSpPr>
          <p:nvPr>
            <p:ph type="sldNum" sz="quarter" idx="12"/>
          </p:nvPr>
        </p:nvSpPr>
        <p:spPr/>
        <p:txBody>
          <a:bodyPr/>
          <a:lstStyle/>
          <a:p>
            <a:fld id="{7861B08D-824A-46C2-8F83-95953106DD9D}" type="slidenum">
              <a:rPr lang="en-AU" smtClean="0"/>
              <a:t>‹#›</a:t>
            </a:fld>
            <a:endParaRPr lang="en-AU"/>
          </a:p>
        </p:txBody>
      </p:sp>
    </p:spTree>
    <p:extLst>
      <p:ext uri="{BB962C8B-B14F-4D97-AF65-F5344CB8AC3E}">
        <p14:creationId xmlns:p14="http://schemas.microsoft.com/office/powerpoint/2010/main" val="2621349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DFADE-F700-3A74-6A6B-26B9BC8C01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539FB429-20AF-DE1E-59D9-A2E5A142E4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E0E05FC6-16C2-A6C7-AF86-7BAAD470F9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3EFCFB-C64D-ABA7-6B1B-8330B2F4AD07}"/>
              </a:ext>
            </a:extLst>
          </p:cNvPr>
          <p:cNvSpPr>
            <a:spLocks noGrp="1"/>
          </p:cNvSpPr>
          <p:nvPr>
            <p:ph type="dt" sz="half" idx="10"/>
          </p:nvPr>
        </p:nvSpPr>
        <p:spPr/>
        <p:txBody>
          <a:bodyPr/>
          <a:lstStyle/>
          <a:p>
            <a:fld id="{047A3980-0649-4493-A77E-236B56C11307}" type="datetimeFigureOut">
              <a:rPr lang="en-AU" smtClean="0"/>
              <a:t>23/09/2024</a:t>
            </a:fld>
            <a:endParaRPr lang="en-AU"/>
          </a:p>
        </p:txBody>
      </p:sp>
      <p:sp>
        <p:nvSpPr>
          <p:cNvPr id="6" name="Footer Placeholder 5">
            <a:extLst>
              <a:ext uri="{FF2B5EF4-FFF2-40B4-BE49-F238E27FC236}">
                <a16:creationId xmlns:a16="http://schemas.microsoft.com/office/drawing/2014/main" id="{A3874D97-D0AE-62D5-DEE9-82B3F3681F8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D57F714-8C8A-65BD-8E1D-C995E07B29B3}"/>
              </a:ext>
            </a:extLst>
          </p:cNvPr>
          <p:cNvSpPr>
            <a:spLocks noGrp="1"/>
          </p:cNvSpPr>
          <p:nvPr>
            <p:ph type="sldNum" sz="quarter" idx="12"/>
          </p:nvPr>
        </p:nvSpPr>
        <p:spPr/>
        <p:txBody>
          <a:bodyPr/>
          <a:lstStyle/>
          <a:p>
            <a:fld id="{7861B08D-824A-46C2-8F83-95953106DD9D}" type="slidenum">
              <a:rPr lang="en-AU" smtClean="0"/>
              <a:t>‹#›</a:t>
            </a:fld>
            <a:endParaRPr lang="en-AU"/>
          </a:p>
        </p:txBody>
      </p:sp>
    </p:spTree>
    <p:extLst>
      <p:ext uri="{BB962C8B-B14F-4D97-AF65-F5344CB8AC3E}">
        <p14:creationId xmlns:p14="http://schemas.microsoft.com/office/powerpoint/2010/main" val="233634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3AF00-443D-0CB7-C813-620D3C36CD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FC1A418B-7FF9-5C20-88A3-B37A07C2D5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6D5A84BD-DCDD-06DB-C20F-875912A239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88CBC2-E561-63C2-66D2-9F4230E7853B}"/>
              </a:ext>
            </a:extLst>
          </p:cNvPr>
          <p:cNvSpPr>
            <a:spLocks noGrp="1"/>
          </p:cNvSpPr>
          <p:nvPr>
            <p:ph type="dt" sz="half" idx="10"/>
          </p:nvPr>
        </p:nvSpPr>
        <p:spPr/>
        <p:txBody>
          <a:bodyPr/>
          <a:lstStyle/>
          <a:p>
            <a:fld id="{047A3980-0649-4493-A77E-236B56C11307}" type="datetimeFigureOut">
              <a:rPr lang="en-AU" smtClean="0"/>
              <a:t>23/09/2024</a:t>
            </a:fld>
            <a:endParaRPr lang="en-AU"/>
          </a:p>
        </p:txBody>
      </p:sp>
      <p:sp>
        <p:nvSpPr>
          <p:cNvPr id="6" name="Footer Placeholder 5">
            <a:extLst>
              <a:ext uri="{FF2B5EF4-FFF2-40B4-BE49-F238E27FC236}">
                <a16:creationId xmlns:a16="http://schemas.microsoft.com/office/drawing/2014/main" id="{14C6D053-7617-AB83-1ACE-9B593184FD7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3FC7797-9730-ADC8-1988-DFF44B5EA7A8}"/>
              </a:ext>
            </a:extLst>
          </p:cNvPr>
          <p:cNvSpPr>
            <a:spLocks noGrp="1"/>
          </p:cNvSpPr>
          <p:nvPr>
            <p:ph type="sldNum" sz="quarter" idx="12"/>
          </p:nvPr>
        </p:nvSpPr>
        <p:spPr/>
        <p:txBody>
          <a:bodyPr/>
          <a:lstStyle/>
          <a:p>
            <a:fld id="{7861B08D-824A-46C2-8F83-95953106DD9D}" type="slidenum">
              <a:rPr lang="en-AU" smtClean="0"/>
              <a:t>‹#›</a:t>
            </a:fld>
            <a:endParaRPr lang="en-AU"/>
          </a:p>
        </p:txBody>
      </p:sp>
    </p:spTree>
    <p:extLst>
      <p:ext uri="{BB962C8B-B14F-4D97-AF65-F5344CB8AC3E}">
        <p14:creationId xmlns:p14="http://schemas.microsoft.com/office/powerpoint/2010/main" val="549674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F3B4CF-F5F8-B524-5D2C-03CE7E6AF4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4B53897-33A8-6FC0-9486-850FA014C8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C043100-7702-4E99-5CEC-ED7FD8039F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47A3980-0649-4493-A77E-236B56C11307}" type="datetimeFigureOut">
              <a:rPr lang="en-AU" smtClean="0"/>
              <a:t>23/09/2024</a:t>
            </a:fld>
            <a:endParaRPr lang="en-AU"/>
          </a:p>
        </p:txBody>
      </p:sp>
      <p:sp>
        <p:nvSpPr>
          <p:cNvPr id="5" name="Footer Placeholder 4">
            <a:extLst>
              <a:ext uri="{FF2B5EF4-FFF2-40B4-BE49-F238E27FC236}">
                <a16:creationId xmlns:a16="http://schemas.microsoft.com/office/drawing/2014/main" id="{30292A26-F94A-CA46-F153-6020D14346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33E80FAA-AD05-95F0-EF1B-4E51DDAC5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861B08D-824A-46C2-8F83-95953106DD9D}" type="slidenum">
              <a:rPr lang="en-AU" smtClean="0"/>
              <a:t>‹#›</a:t>
            </a:fld>
            <a:endParaRPr lang="en-AU"/>
          </a:p>
        </p:txBody>
      </p:sp>
    </p:spTree>
    <p:extLst>
      <p:ext uri="{BB962C8B-B14F-4D97-AF65-F5344CB8AC3E}">
        <p14:creationId xmlns:p14="http://schemas.microsoft.com/office/powerpoint/2010/main" val="1206542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gif"/><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gif"/><Relationship Id="rId7"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png"/><Relationship Id="rId7" Type="http://schemas.openxmlformats.org/officeDocument/2006/relationships/image" Target="../media/image56.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eg"/><Relationship Id="rId10" Type="http://schemas.openxmlformats.org/officeDocument/2006/relationships/image" Target="../media/image59.jpeg"/><Relationship Id="rId4" Type="http://schemas.openxmlformats.org/officeDocument/2006/relationships/image" Target="../media/image53.jpeg"/><Relationship Id="rId9" Type="http://schemas.openxmlformats.org/officeDocument/2006/relationships/image" Target="../media/image58.jpeg"/></Relationships>
</file>

<file path=ppt/slides/_rels/slide3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5.sv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3.png"/><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iver running through a green valley&#10;&#10;Description automatically generated">
            <a:extLst>
              <a:ext uri="{FF2B5EF4-FFF2-40B4-BE49-F238E27FC236}">
                <a16:creationId xmlns:a16="http://schemas.microsoft.com/office/drawing/2014/main" id="{1CDC7F07-4F74-FE9E-339E-FDF2401D395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3999506"/>
          </a:xfrm>
          <a:prstGeom prst="rect">
            <a:avLst/>
          </a:prstGeom>
        </p:spPr>
      </p:pic>
      <p:sp>
        <p:nvSpPr>
          <p:cNvPr id="14" name="Rectangle 13">
            <a:extLst>
              <a:ext uri="{FF2B5EF4-FFF2-40B4-BE49-F238E27FC236}">
                <a16:creationId xmlns:a16="http://schemas.microsoft.com/office/drawing/2014/main" id="{4D7D8E2F-17BA-4605-C4D7-A965E22E0AF2}"/>
              </a:ext>
            </a:extLst>
          </p:cNvPr>
          <p:cNvSpPr/>
          <p:nvPr/>
        </p:nvSpPr>
        <p:spPr>
          <a:xfrm>
            <a:off x="0" y="3999506"/>
            <a:ext cx="12192000" cy="2858492"/>
          </a:xfrm>
          <a:prstGeom prst="rect">
            <a:avLst/>
          </a:prstGeom>
          <a:solidFill>
            <a:srgbClr val="1C517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15" name="TextBox 14">
            <a:extLst>
              <a:ext uri="{FF2B5EF4-FFF2-40B4-BE49-F238E27FC236}">
                <a16:creationId xmlns:a16="http://schemas.microsoft.com/office/drawing/2014/main" id="{CF8C8492-E5AB-64AE-E780-6E3E2BB3FC49}"/>
              </a:ext>
            </a:extLst>
          </p:cNvPr>
          <p:cNvSpPr txBox="1"/>
          <p:nvPr/>
        </p:nvSpPr>
        <p:spPr>
          <a:xfrm>
            <a:off x="334806" y="5428752"/>
            <a:ext cx="9455359" cy="1077283"/>
          </a:xfrm>
          <a:prstGeom prst="rect">
            <a:avLst/>
          </a:prstGeom>
          <a:noFill/>
        </p:spPr>
        <p:txBody>
          <a:bodyPr wrap="square" rtlCol="0">
            <a:spAutoFit/>
          </a:bodyPr>
          <a:lstStyle/>
          <a:p>
            <a:pPr>
              <a:lnSpc>
                <a:spcPts val="4000"/>
              </a:lnSpc>
              <a:spcAft>
                <a:spcPts val="600"/>
              </a:spcAft>
            </a:pP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2022 Scientific Consensus Statement</a:t>
            </a:r>
          </a:p>
          <a:p>
            <a:pPr>
              <a:lnSpc>
                <a:spcPts val="3500"/>
              </a:lnSpc>
              <a:spcAft>
                <a:spcPts val="600"/>
              </a:spcAft>
            </a:pPr>
            <a:r>
              <a:rPr lang="en-US" sz="2000" i="1" dirty="0">
                <a:solidFill>
                  <a:schemeClr val="bg1"/>
                </a:solidFill>
                <a:latin typeface="Arial" panose="020B0604020202020204" pitchFamily="34" charset="0"/>
                <a:ea typeface="Calibri" panose="020F0502020204030204" pitchFamily="34" charset="0"/>
                <a:cs typeface="Arial" panose="020B0604020202020204" pitchFamily="34" charset="0"/>
              </a:rPr>
              <a:t>Land-based impacts on Great Barrier Reef water quality and ecosystem condition</a:t>
            </a:r>
          </a:p>
        </p:txBody>
      </p:sp>
      <p:pic>
        <p:nvPicPr>
          <p:cNvPr id="5" name="Picture 4">
            <a:extLst>
              <a:ext uri="{FF2B5EF4-FFF2-40B4-BE49-F238E27FC236}">
                <a16:creationId xmlns:a16="http://schemas.microsoft.com/office/drawing/2014/main" id="{50C8740F-98C1-C847-7638-A886357F3013}"/>
              </a:ext>
            </a:extLst>
          </p:cNvPr>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9903076" y="5456648"/>
            <a:ext cx="2076038" cy="954420"/>
          </a:xfrm>
          <a:prstGeom prst="rect">
            <a:avLst/>
          </a:prstGeom>
        </p:spPr>
      </p:pic>
      <p:pic>
        <p:nvPicPr>
          <p:cNvPr id="8" name="Picture 7" descr="A colorful lines on a black background&#10;&#10;Description automatically generated">
            <a:extLst>
              <a:ext uri="{FF2B5EF4-FFF2-40B4-BE49-F238E27FC236}">
                <a16:creationId xmlns:a16="http://schemas.microsoft.com/office/drawing/2014/main" id="{27FD74B9-F3B1-BEA7-4D51-680B08ECBF6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030045"/>
            <a:ext cx="12192000" cy="2282217"/>
          </a:xfrm>
          <a:prstGeom prst="rect">
            <a:avLst/>
          </a:prstGeom>
        </p:spPr>
      </p:pic>
    </p:spTree>
    <p:extLst>
      <p:ext uri="{BB962C8B-B14F-4D97-AF65-F5344CB8AC3E}">
        <p14:creationId xmlns:p14="http://schemas.microsoft.com/office/powerpoint/2010/main" val="3584488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28C63-10C6-A1EE-A460-9DFF72A5176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258A3FE-9164-5AFD-EB67-D10285F1FD6E}"/>
              </a:ext>
            </a:extLst>
          </p:cNvPr>
          <p:cNvSpPr/>
          <p:nvPr/>
        </p:nvSpPr>
        <p:spPr>
          <a:xfrm>
            <a:off x="3057099" y="2378161"/>
            <a:ext cx="8466211" cy="1508204"/>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Right Brace 49">
            <a:extLst>
              <a:ext uri="{FF2B5EF4-FFF2-40B4-BE49-F238E27FC236}">
                <a16:creationId xmlns:a16="http://schemas.microsoft.com/office/drawing/2014/main" id="{6BAECB26-D2DC-888A-2954-2C97F1318354}"/>
              </a:ext>
            </a:extLst>
          </p:cNvPr>
          <p:cNvSpPr/>
          <p:nvPr/>
        </p:nvSpPr>
        <p:spPr>
          <a:xfrm rot="16200000">
            <a:off x="7017429" y="-789287"/>
            <a:ext cx="463655" cy="5858128"/>
          </a:xfrm>
          <a:prstGeom prst="rightBrace">
            <a:avLst>
              <a:gd name="adj1" fmla="val 8333"/>
              <a:gd name="adj2" fmla="val 49836"/>
            </a:avLst>
          </a:prstGeom>
          <a:ln w="2857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146AE32C-CD3D-34CE-3ED5-C31A13D025F2}"/>
              </a:ext>
            </a:extLst>
          </p:cNvPr>
          <p:cNvSpPr/>
          <p:nvPr/>
        </p:nvSpPr>
        <p:spPr>
          <a:xfrm>
            <a:off x="8984305" y="2803878"/>
            <a:ext cx="2367891" cy="810000"/>
          </a:xfrm>
          <a:prstGeom prst="roundRect">
            <a:avLst/>
          </a:prstGeom>
          <a:solidFill>
            <a:schemeClr val="accent2">
              <a:lumMod val="5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solidFill>
                <a:schemeClr val="accent1">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43" name="Rectangle: Rounded Corners 42">
            <a:extLst>
              <a:ext uri="{FF2B5EF4-FFF2-40B4-BE49-F238E27FC236}">
                <a16:creationId xmlns:a16="http://schemas.microsoft.com/office/drawing/2014/main" id="{62B7CDB1-E99D-213B-4922-C01D696FD99B}"/>
              </a:ext>
            </a:extLst>
          </p:cNvPr>
          <p:cNvSpPr/>
          <p:nvPr/>
        </p:nvSpPr>
        <p:spPr>
          <a:xfrm>
            <a:off x="6190427" y="954122"/>
            <a:ext cx="1980000" cy="810508"/>
          </a:xfrm>
          <a:prstGeom prst="roundRect">
            <a:avLst/>
          </a:prstGeom>
          <a:solidFill>
            <a:schemeClr val="accent3">
              <a:lumMod val="75000"/>
            </a:schemeClr>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accent1">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C1EB6DC6-4918-F1AF-4589-A53517EA5A9E}"/>
              </a:ext>
            </a:extLst>
          </p:cNvPr>
          <p:cNvSpPr/>
          <p:nvPr/>
        </p:nvSpPr>
        <p:spPr>
          <a:xfrm>
            <a:off x="668690" y="1681206"/>
            <a:ext cx="1980000" cy="808370"/>
          </a:xfrm>
          <a:prstGeom prst="roundRect">
            <a:avLst/>
          </a:prstGeom>
          <a:solidFill>
            <a:schemeClr val="accent3">
              <a:lumMod val="75000"/>
            </a:schemeClr>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accent1">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B92B70E2-136B-652A-9FC3-73CA230126EE}"/>
              </a:ext>
            </a:extLst>
          </p:cNvPr>
          <p:cNvSpPr/>
          <p:nvPr/>
        </p:nvSpPr>
        <p:spPr>
          <a:xfrm>
            <a:off x="668690" y="2832290"/>
            <a:ext cx="1980000" cy="810000"/>
          </a:xfrm>
          <a:prstGeom prst="roundRect">
            <a:avLst/>
          </a:prstGeom>
          <a:solidFill>
            <a:schemeClr val="accent3">
              <a:lumMod val="75000"/>
            </a:schemeClr>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solidFill>
                <a:schemeClr val="accent1">
                  <a:lumMod val="50000"/>
                </a:schemeClr>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C5FC3009-0E29-2F44-73A0-0BC0905D86A1}"/>
              </a:ext>
            </a:extLst>
          </p:cNvPr>
          <p:cNvSpPr/>
          <p:nvPr/>
        </p:nvSpPr>
        <p:spPr>
          <a:xfrm>
            <a:off x="3208279" y="2800719"/>
            <a:ext cx="2230926" cy="810000"/>
          </a:xfrm>
          <a:prstGeom prst="roundRect">
            <a:avLst/>
          </a:prstGeom>
          <a:solidFill>
            <a:schemeClr val="accent1">
              <a:lumMod val="75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solidFill>
                <a:schemeClr val="accent1">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3DFDCB02-C81B-AA71-614A-B612CB4A9417}"/>
              </a:ext>
            </a:extLst>
          </p:cNvPr>
          <p:cNvSpPr/>
          <p:nvPr/>
        </p:nvSpPr>
        <p:spPr>
          <a:xfrm>
            <a:off x="6038018" y="2800719"/>
            <a:ext cx="2333326" cy="810000"/>
          </a:xfrm>
          <a:prstGeom prst="roundRect">
            <a:avLst/>
          </a:prstGeom>
          <a:solidFill>
            <a:schemeClr val="accent6">
              <a:lumMod val="75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34A6D73-A6ED-2E63-0B3C-EFF34535F846}"/>
              </a:ext>
            </a:extLst>
          </p:cNvPr>
          <p:cNvSpPr txBox="1"/>
          <p:nvPr/>
        </p:nvSpPr>
        <p:spPr>
          <a:xfrm>
            <a:off x="720084" y="1773536"/>
            <a:ext cx="1877212" cy="646331"/>
          </a:xfrm>
          <a:prstGeom prst="rect">
            <a:avLst/>
          </a:prstGeom>
          <a:noFill/>
        </p:spPr>
        <p:txBody>
          <a:bodyPr wrap="square" rtlCol="0">
            <a:spAutoFit/>
          </a:bodyPr>
          <a:lstStyle/>
          <a:p>
            <a:pPr algn="ctr"/>
            <a:r>
              <a:rPr lang="en-AU" b="1" dirty="0">
                <a:solidFill>
                  <a:schemeClr val="bg1"/>
                </a:solidFill>
                <a:latin typeface="Arial" panose="020B0604020202020204" pitchFamily="34" charset="0"/>
                <a:ea typeface="Open Sans" panose="020B0606030504020204" pitchFamily="34" charset="0"/>
                <a:cs typeface="Arial" panose="020B0604020202020204" pitchFamily="34" charset="0"/>
              </a:rPr>
              <a:t>1. Question setting</a:t>
            </a:r>
          </a:p>
        </p:txBody>
      </p:sp>
      <p:sp>
        <p:nvSpPr>
          <p:cNvPr id="13" name="TextBox 12">
            <a:extLst>
              <a:ext uri="{FF2B5EF4-FFF2-40B4-BE49-F238E27FC236}">
                <a16:creationId xmlns:a16="http://schemas.microsoft.com/office/drawing/2014/main" id="{5F39E444-D8A1-C102-AA81-D883BCFAE79C}"/>
              </a:ext>
            </a:extLst>
          </p:cNvPr>
          <p:cNvSpPr txBox="1"/>
          <p:nvPr/>
        </p:nvSpPr>
        <p:spPr>
          <a:xfrm>
            <a:off x="782024" y="2906987"/>
            <a:ext cx="1762607" cy="646331"/>
          </a:xfrm>
          <a:prstGeom prst="rect">
            <a:avLst/>
          </a:prstGeom>
          <a:noFill/>
        </p:spPr>
        <p:txBody>
          <a:bodyPr wrap="square" rtlCol="0">
            <a:spAutoFit/>
          </a:bodyPr>
          <a:lstStyle>
            <a:defPPr>
              <a:defRPr lang="en-US"/>
            </a:defPPr>
            <a:lvl1pPr algn="ctr">
              <a:defRPr sz="1600" b="1">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r>
              <a:rPr lang="en-AU" sz="1800" dirty="0"/>
              <a:t>2. Author selection</a:t>
            </a:r>
          </a:p>
        </p:txBody>
      </p:sp>
      <p:sp>
        <p:nvSpPr>
          <p:cNvPr id="14" name="TextBox 13">
            <a:extLst>
              <a:ext uri="{FF2B5EF4-FFF2-40B4-BE49-F238E27FC236}">
                <a16:creationId xmlns:a16="http://schemas.microsoft.com/office/drawing/2014/main" id="{CC741485-DA2D-897A-3DEF-0E196C004A08}"/>
              </a:ext>
            </a:extLst>
          </p:cNvPr>
          <p:cNvSpPr txBox="1"/>
          <p:nvPr/>
        </p:nvSpPr>
        <p:spPr>
          <a:xfrm>
            <a:off x="3219088" y="2889694"/>
            <a:ext cx="2230925" cy="646331"/>
          </a:xfrm>
          <a:prstGeom prst="rect">
            <a:avLst/>
          </a:prstGeom>
          <a:noFill/>
        </p:spPr>
        <p:txBody>
          <a:bodyPr wrap="square" rtlCol="0">
            <a:spAutoFit/>
          </a:bodyPr>
          <a:lstStyle/>
          <a:p>
            <a:pPr algn="ctr"/>
            <a:r>
              <a:rPr lang="en-AU" b="1" dirty="0">
                <a:solidFill>
                  <a:schemeClr val="bg1"/>
                </a:solidFill>
                <a:latin typeface="Arial" panose="020B0604020202020204" pitchFamily="34" charset="0"/>
                <a:ea typeface="Open Sans" panose="020B0606030504020204" pitchFamily="34" charset="0"/>
                <a:cs typeface="Arial" panose="020B0604020202020204" pitchFamily="34" charset="0"/>
              </a:rPr>
              <a:t>Synthesis of evidence</a:t>
            </a:r>
          </a:p>
        </p:txBody>
      </p:sp>
      <p:sp>
        <p:nvSpPr>
          <p:cNvPr id="16" name="TextBox 15">
            <a:extLst>
              <a:ext uri="{FF2B5EF4-FFF2-40B4-BE49-F238E27FC236}">
                <a16:creationId xmlns:a16="http://schemas.microsoft.com/office/drawing/2014/main" id="{B2E647CF-68C7-9ECE-9DD0-C440B6D9810C}"/>
              </a:ext>
            </a:extLst>
          </p:cNvPr>
          <p:cNvSpPr txBox="1"/>
          <p:nvPr/>
        </p:nvSpPr>
        <p:spPr>
          <a:xfrm>
            <a:off x="6583284" y="3021053"/>
            <a:ext cx="1242794" cy="369332"/>
          </a:xfrm>
          <a:prstGeom prst="rect">
            <a:avLst/>
          </a:prstGeom>
          <a:noFill/>
          <a:ln>
            <a:noFill/>
          </a:ln>
        </p:spPr>
        <p:txBody>
          <a:bodyPr wrap="square" rtlCol="0">
            <a:spAutoFit/>
          </a:bodyPr>
          <a:lstStyle/>
          <a:p>
            <a:pPr algn="ctr"/>
            <a:r>
              <a:rPr lang="en-AU" b="1" dirty="0">
                <a:solidFill>
                  <a:schemeClr val="bg1"/>
                </a:solidFill>
                <a:latin typeface="Arial" panose="020B0604020202020204" pitchFamily="34" charset="0"/>
                <a:ea typeface="Open Sans" panose="020B0606030504020204" pitchFamily="34" charset="0"/>
                <a:cs typeface="Arial" panose="020B0604020202020204" pitchFamily="34" charset="0"/>
              </a:rPr>
              <a:t>Summary </a:t>
            </a:r>
          </a:p>
        </p:txBody>
      </p:sp>
      <p:sp>
        <p:nvSpPr>
          <p:cNvPr id="17" name="TextBox 16">
            <a:extLst>
              <a:ext uri="{FF2B5EF4-FFF2-40B4-BE49-F238E27FC236}">
                <a16:creationId xmlns:a16="http://schemas.microsoft.com/office/drawing/2014/main" id="{EA435198-67C2-6E34-7624-0CB66ED4F0B7}"/>
              </a:ext>
            </a:extLst>
          </p:cNvPr>
          <p:cNvSpPr txBox="1"/>
          <p:nvPr/>
        </p:nvSpPr>
        <p:spPr>
          <a:xfrm>
            <a:off x="9342668" y="3026881"/>
            <a:ext cx="1640524" cy="369332"/>
          </a:xfrm>
          <a:prstGeom prst="rect">
            <a:avLst/>
          </a:prstGeom>
          <a:noFill/>
        </p:spPr>
        <p:txBody>
          <a:bodyPr wrap="square" rtlCol="0">
            <a:spAutoFit/>
          </a:bodyPr>
          <a:lstStyle/>
          <a:p>
            <a:pPr algn="ctr"/>
            <a:r>
              <a:rPr lang="en-AU" b="1" dirty="0">
                <a:solidFill>
                  <a:schemeClr val="bg1"/>
                </a:solidFill>
                <a:latin typeface="Arial" panose="020B0604020202020204" pitchFamily="34" charset="0"/>
                <a:ea typeface="Open Sans" panose="020B0606030504020204" pitchFamily="34" charset="0"/>
                <a:cs typeface="Arial" panose="020B0604020202020204" pitchFamily="34" charset="0"/>
              </a:rPr>
              <a:t>Conclusions</a:t>
            </a:r>
          </a:p>
        </p:txBody>
      </p:sp>
      <p:sp>
        <p:nvSpPr>
          <p:cNvPr id="31" name="Rectangle: Rounded Corners 30">
            <a:extLst>
              <a:ext uri="{FF2B5EF4-FFF2-40B4-BE49-F238E27FC236}">
                <a16:creationId xmlns:a16="http://schemas.microsoft.com/office/drawing/2014/main" id="{A5F55DA8-AFC8-0D82-43EE-10FB92ED96D1}"/>
              </a:ext>
            </a:extLst>
          </p:cNvPr>
          <p:cNvSpPr/>
          <p:nvPr/>
        </p:nvSpPr>
        <p:spPr>
          <a:xfrm>
            <a:off x="668690" y="3988963"/>
            <a:ext cx="1980000" cy="1015662"/>
          </a:xfrm>
          <a:prstGeom prst="roundRect">
            <a:avLst/>
          </a:prstGeom>
          <a:solidFill>
            <a:schemeClr val="accent3">
              <a:lumMod val="75000"/>
            </a:schemeClr>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solidFill>
                <a:schemeClr val="accent1">
                  <a:lumMod val="50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CD2744D-B1D2-786E-CA0C-9380C10EC1A4}"/>
              </a:ext>
            </a:extLst>
          </p:cNvPr>
          <p:cNvSpPr txBox="1"/>
          <p:nvPr/>
        </p:nvSpPr>
        <p:spPr>
          <a:xfrm>
            <a:off x="722774" y="4035682"/>
            <a:ext cx="1875307" cy="1015663"/>
          </a:xfrm>
          <a:prstGeom prst="rect">
            <a:avLst/>
          </a:prstGeom>
          <a:noFill/>
        </p:spPr>
        <p:txBody>
          <a:bodyPr wrap="square" rtlCol="0">
            <a:spAutoFit/>
          </a:bodyPr>
          <a:lstStyle/>
          <a:p>
            <a:pPr algn="ctr">
              <a:lnSpc>
                <a:spcPts val="1800"/>
              </a:lnSpc>
            </a:pPr>
            <a:r>
              <a:rPr lang="en-AU" b="1" dirty="0">
                <a:solidFill>
                  <a:schemeClr val="bg1"/>
                </a:solidFill>
                <a:latin typeface="Arial" panose="020B0604020202020204" pitchFamily="34" charset="0"/>
                <a:ea typeface="Open Sans" panose="020B0606030504020204" pitchFamily="34" charset="0"/>
                <a:cs typeface="Arial" panose="020B0604020202020204" pitchFamily="34" charset="0"/>
              </a:rPr>
              <a:t>3. Synthesis of evidence methods development</a:t>
            </a:r>
          </a:p>
        </p:txBody>
      </p:sp>
      <p:sp>
        <p:nvSpPr>
          <p:cNvPr id="53" name="Rectangle: Rounded Corners 52">
            <a:extLst>
              <a:ext uri="{FF2B5EF4-FFF2-40B4-BE49-F238E27FC236}">
                <a16:creationId xmlns:a16="http://schemas.microsoft.com/office/drawing/2014/main" id="{AF988995-F7B1-80B4-7D85-E988D22FC385}"/>
              </a:ext>
            </a:extLst>
          </p:cNvPr>
          <p:cNvSpPr/>
          <p:nvPr/>
        </p:nvSpPr>
        <p:spPr>
          <a:xfrm>
            <a:off x="7701501" y="4087995"/>
            <a:ext cx="1980000" cy="810000"/>
          </a:xfrm>
          <a:prstGeom prst="roundRect">
            <a:avLst/>
          </a:prstGeom>
          <a:solidFill>
            <a:schemeClr val="accent3">
              <a:lumMod val="75000"/>
            </a:schemeClr>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solidFill>
                <a:schemeClr val="accent1">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57" name="Right Brace 56">
            <a:extLst>
              <a:ext uri="{FF2B5EF4-FFF2-40B4-BE49-F238E27FC236}">
                <a16:creationId xmlns:a16="http://schemas.microsoft.com/office/drawing/2014/main" id="{AA79D07E-DEBB-3234-EEFD-30AFF666FFFE}"/>
              </a:ext>
            </a:extLst>
          </p:cNvPr>
          <p:cNvSpPr/>
          <p:nvPr/>
        </p:nvSpPr>
        <p:spPr>
          <a:xfrm rot="5400000">
            <a:off x="8494968" y="2358095"/>
            <a:ext cx="393066" cy="2973640"/>
          </a:xfrm>
          <a:prstGeom prst="rightBrace">
            <a:avLst>
              <a:gd name="adj1" fmla="val 8333"/>
              <a:gd name="adj2" fmla="val 49836"/>
            </a:avLst>
          </a:prstGeom>
          <a:ln w="2857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latin typeface="Arial" panose="020B0604020202020204" pitchFamily="34" charset="0"/>
              <a:cs typeface="Arial" panose="020B0604020202020204" pitchFamily="34" charset="0"/>
            </a:endParaRPr>
          </a:p>
        </p:txBody>
      </p:sp>
      <p:sp>
        <p:nvSpPr>
          <p:cNvPr id="67" name="Right Bracket 66">
            <a:extLst>
              <a:ext uri="{FF2B5EF4-FFF2-40B4-BE49-F238E27FC236}">
                <a16:creationId xmlns:a16="http://schemas.microsoft.com/office/drawing/2014/main" id="{C39E833C-72EB-A8FE-C7C7-E0EDC1F5E7E3}"/>
              </a:ext>
            </a:extLst>
          </p:cNvPr>
          <p:cNvSpPr/>
          <p:nvPr/>
        </p:nvSpPr>
        <p:spPr>
          <a:xfrm>
            <a:off x="2660942" y="2095305"/>
            <a:ext cx="307912" cy="2410581"/>
          </a:xfrm>
          <a:prstGeom prst="rightBracket">
            <a:avLst/>
          </a:prstGeom>
          <a:ln w="2857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latin typeface="Arial" panose="020B0604020202020204" pitchFamily="34" charset="0"/>
              <a:cs typeface="Arial" panose="020B0604020202020204" pitchFamily="34" charset="0"/>
            </a:endParaRPr>
          </a:p>
        </p:txBody>
      </p:sp>
      <p:sp>
        <p:nvSpPr>
          <p:cNvPr id="75" name="Arrow: Right 74">
            <a:extLst>
              <a:ext uri="{FF2B5EF4-FFF2-40B4-BE49-F238E27FC236}">
                <a16:creationId xmlns:a16="http://schemas.microsoft.com/office/drawing/2014/main" id="{D006A9F7-9A31-9826-B8A9-4392C0F40AF3}"/>
              </a:ext>
            </a:extLst>
          </p:cNvPr>
          <p:cNvSpPr/>
          <p:nvPr/>
        </p:nvSpPr>
        <p:spPr>
          <a:xfrm>
            <a:off x="5530066" y="3013225"/>
            <a:ext cx="387793" cy="371394"/>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sp>
        <p:nvSpPr>
          <p:cNvPr id="76" name="Arrow: Right 75">
            <a:extLst>
              <a:ext uri="{FF2B5EF4-FFF2-40B4-BE49-F238E27FC236}">
                <a16:creationId xmlns:a16="http://schemas.microsoft.com/office/drawing/2014/main" id="{F77BBEFF-268F-82E1-E3F2-B5C63806EDD8}"/>
              </a:ext>
            </a:extLst>
          </p:cNvPr>
          <p:cNvSpPr/>
          <p:nvPr/>
        </p:nvSpPr>
        <p:spPr>
          <a:xfrm>
            <a:off x="8481019" y="3029971"/>
            <a:ext cx="387793" cy="371394"/>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cxnSp>
        <p:nvCxnSpPr>
          <p:cNvPr id="78" name="Straight Arrow Connector 77">
            <a:extLst>
              <a:ext uri="{FF2B5EF4-FFF2-40B4-BE49-F238E27FC236}">
                <a16:creationId xmlns:a16="http://schemas.microsoft.com/office/drawing/2014/main" id="{A8237FC1-2C9D-5730-6D86-F7457D130D33}"/>
              </a:ext>
            </a:extLst>
          </p:cNvPr>
          <p:cNvCxnSpPr>
            <a:cxnSpLocks/>
          </p:cNvCxnSpPr>
          <p:nvPr/>
        </p:nvCxnSpPr>
        <p:spPr>
          <a:xfrm>
            <a:off x="2660942" y="3209139"/>
            <a:ext cx="536529" cy="0"/>
          </a:xfrm>
          <a:prstGeom prst="straightConnector1">
            <a:avLst/>
          </a:prstGeom>
          <a:ln w="28575">
            <a:solidFill>
              <a:schemeClr val="tx1">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40" name="Rectangle 39">
            <a:extLst>
              <a:ext uri="{FF2B5EF4-FFF2-40B4-BE49-F238E27FC236}">
                <a16:creationId xmlns:a16="http://schemas.microsoft.com/office/drawing/2014/main" id="{DF2257B2-1CF1-2D56-C8CB-0460209BC8DF}"/>
              </a:ext>
            </a:extLst>
          </p:cNvPr>
          <p:cNvSpPr/>
          <p:nvPr/>
        </p:nvSpPr>
        <p:spPr>
          <a:xfrm>
            <a:off x="0" y="5907392"/>
            <a:ext cx="12192000" cy="950274"/>
          </a:xfrm>
          <a:prstGeom prst="rect">
            <a:avLst/>
          </a:prstGeom>
          <a:solidFill>
            <a:srgbClr val="1C517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42" name="TextBox 41">
            <a:extLst>
              <a:ext uri="{FF2B5EF4-FFF2-40B4-BE49-F238E27FC236}">
                <a16:creationId xmlns:a16="http://schemas.microsoft.com/office/drawing/2014/main" id="{CD6FCEDB-8AD9-417B-10FD-85D003A360F8}"/>
              </a:ext>
            </a:extLst>
          </p:cNvPr>
          <p:cNvSpPr txBox="1"/>
          <p:nvPr/>
        </p:nvSpPr>
        <p:spPr>
          <a:xfrm>
            <a:off x="322496" y="5157050"/>
            <a:ext cx="7791066" cy="646331"/>
          </a:xfrm>
          <a:prstGeom prst="rect">
            <a:avLst/>
          </a:prstGeom>
          <a:noFill/>
        </p:spPr>
        <p:txBody>
          <a:bodyPr wrap="square" rtlCol="0">
            <a:spAutoFit/>
          </a:bodyPr>
          <a:lstStyle/>
          <a:p>
            <a:r>
              <a:rPr lang="en-AU" dirty="0">
                <a:solidFill>
                  <a:schemeClr val="tx1">
                    <a:lumMod val="65000"/>
                    <a:lumOff val="35000"/>
                  </a:schemeClr>
                </a:solidFill>
                <a:latin typeface="Arial" panose="020B0604020202020204" pitchFamily="34" charset="0"/>
                <a:cs typeface="Arial" panose="020B0604020202020204" pitchFamily="34" charset="0"/>
              </a:rPr>
              <a:t>* The process for all major steps has been recorded in a series of </a:t>
            </a:r>
            <a:r>
              <a:rPr lang="en-AU" b="1" dirty="0">
                <a:solidFill>
                  <a:schemeClr val="tx1">
                    <a:lumMod val="65000"/>
                    <a:lumOff val="35000"/>
                  </a:schemeClr>
                </a:solidFill>
                <a:latin typeface="Arial" panose="020B0604020202020204" pitchFamily="34" charset="0"/>
                <a:cs typeface="Arial" panose="020B0604020202020204" pitchFamily="34" charset="0"/>
              </a:rPr>
              <a:t>‘Approach’ documents</a:t>
            </a:r>
            <a:r>
              <a:rPr lang="en-AU" dirty="0">
                <a:solidFill>
                  <a:schemeClr val="tx1">
                    <a:lumMod val="65000"/>
                    <a:lumOff val="35000"/>
                  </a:schemeClr>
                </a:solidFill>
                <a:latin typeface="Arial" panose="020B0604020202020204" pitchFamily="34" charset="0"/>
                <a:cs typeface="Arial" panose="020B0604020202020204" pitchFamily="34" charset="0"/>
              </a:rPr>
              <a:t>. These are available on the 2022 SCS website.</a:t>
            </a:r>
          </a:p>
        </p:txBody>
      </p:sp>
      <p:sp>
        <p:nvSpPr>
          <p:cNvPr id="44" name="Title 1">
            <a:extLst>
              <a:ext uri="{FF2B5EF4-FFF2-40B4-BE49-F238E27FC236}">
                <a16:creationId xmlns:a16="http://schemas.microsoft.com/office/drawing/2014/main" id="{DD7453FD-9BF5-9358-D872-9DF4A9A660DE}"/>
              </a:ext>
            </a:extLst>
          </p:cNvPr>
          <p:cNvSpPr txBox="1">
            <a:spLocks/>
          </p:cNvSpPr>
          <p:nvPr/>
        </p:nvSpPr>
        <p:spPr>
          <a:xfrm>
            <a:off x="322496" y="225953"/>
            <a:ext cx="10738200" cy="379777"/>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AU" sz="2800" b="1" dirty="0">
                <a:solidFill>
                  <a:srgbClr val="1C5174"/>
                </a:solidFill>
                <a:latin typeface="Arial" panose="020B0604020202020204" pitchFamily="34" charset="0"/>
                <a:ea typeface="Open Sans" panose="020B0606030504020204" pitchFamily="34" charset="0"/>
                <a:cs typeface="Arial" panose="020B0604020202020204" pitchFamily="34" charset="0"/>
              </a:rPr>
              <a:t>Major steps in the development of the 2022 SCS*</a:t>
            </a:r>
          </a:p>
        </p:txBody>
      </p:sp>
      <p:sp>
        <p:nvSpPr>
          <p:cNvPr id="48" name="TextBox 47">
            <a:extLst>
              <a:ext uri="{FF2B5EF4-FFF2-40B4-BE49-F238E27FC236}">
                <a16:creationId xmlns:a16="http://schemas.microsoft.com/office/drawing/2014/main" id="{255FA148-C1F5-EA67-0D50-C9F4FDB581C3}"/>
              </a:ext>
            </a:extLst>
          </p:cNvPr>
          <p:cNvSpPr txBox="1"/>
          <p:nvPr/>
        </p:nvSpPr>
        <p:spPr>
          <a:xfrm>
            <a:off x="322496" y="6081847"/>
            <a:ext cx="11470789" cy="646331"/>
          </a:xfrm>
          <a:prstGeom prst="rect">
            <a:avLst/>
          </a:prstGeom>
          <a:noFill/>
        </p:spPr>
        <p:txBody>
          <a:bodyPr wrap="square">
            <a:spAutoFit/>
          </a:bodyPr>
          <a:lstStyle/>
          <a:p>
            <a:r>
              <a:rPr lang="en-AU" i="1" dirty="0">
                <a:solidFill>
                  <a:schemeClr val="bg1"/>
                </a:solidFill>
                <a:latin typeface="Arial" panose="020B0604020202020204" pitchFamily="34" charset="0"/>
                <a:ea typeface="Open Sans" panose="020B0606030504020204" pitchFamily="34" charset="0"/>
                <a:cs typeface="Arial" panose="020B0604020202020204" pitchFamily="34" charset="0"/>
              </a:rPr>
              <a:t>Australia’s Chief Scientist provided oversight of process development to ensure approaches were best practice, credible and robust</a:t>
            </a:r>
          </a:p>
        </p:txBody>
      </p:sp>
      <p:sp>
        <p:nvSpPr>
          <p:cNvPr id="7" name="TextBox 6">
            <a:extLst>
              <a:ext uri="{FF2B5EF4-FFF2-40B4-BE49-F238E27FC236}">
                <a16:creationId xmlns:a16="http://schemas.microsoft.com/office/drawing/2014/main" id="{CD8F8DBC-43AF-18C2-BA69-250B29E75EF3}"/>
              </a:ext>
            </a:extLst>
          </p:cNvPr>
          <p:cNvSpPr txBox="1"/>
          <p:nvPr/>
        </p:nvSpPr>
        <p:spPr>
          <a:xfrm>
            <a:off x="6236350" y="1032507"/>
            <a:ext cx="1877212" cy="646331"/>
          </a:xfrm>
          <a:prstGeom prst="rect">
            <a:avLst/>
          </a:prstGeom>
          <a:noFill/>
        </p:spPr>
        <p:txBody>
          <a:bodyPr wrap="square" rtlCol="0">
            <a:spAutoFit/>
          </a:bodyPr>
          <a:lstStyle/>
          <a:p>
            <a:pPr algn="ctr"/>
            <a:r>
              <a:rPr lang="en-AU" b="1" dirty="0">
                <a:solidFill>
                  <a:schemeClr val="bg1"/>
                </a:solidFill>
                <a:latin typeface="Arial" panose="020B0604020202020204" pitchFamily="34" charset="0"/>
                <a:ea typeface="Open Sans" panose="020B0606030504020204" pitchFamily="34" charset="0"/>
                <a:cs typeface="Arial" panose="020B0604020202020204" pitchFamily="34" charset="0"/>
              </a:rPr>
              <a:t>4. Peer review process</a:t>
            </a:r>
          </a:p>
        </p:txBody>
      </p:sp>
      <p:sp>
        <p:nvSpPr>
          <p:cNvPr id="10" name="TextBox 9">
            <a:extLst>
              <a:ext uri="{FF2B5EF4-FFF2-40B4-BE49-F238E27FC236}">
                <a16:creationId xmlns:a16="http://schemas.microsoft.com/office/drawing/2014/main" id="{D17F3D80-2A27-62B1-D4E3-69F7F2DD7A5B}"/>
              </a:ext>
            </a:extLst>
          </p:cNvPr>
          <p:cNvSpPr txBox="1"/>
          <p:nvPr/>
        </p:nvSpPr>
        <p:spPr>
          <a:xfrm>
            <a:off x="7752895" y="4169829"/>
            <a:ext cx="1877212" cy="646331"/>
          </a:xfrm>
          <a:prstGeom prst="rect">
            <a:avLst/>
          </a:prstGeom>
          <a:noFill/>
        </p:spPr>
        <p:txBody>
          <a:bodyPr wrap="square" rtlCol="0">
            <a:spAutoFit/>
          </a:bodyPr>
          <a:lstStyle/>
          <a:p>
            <a:pPr algn="ctr"/>
            <a:r>
              <a:rPr lang="en-AU" b="1" dirty="0">
                <a:solidFill>
                  <a:schemeClr val="bg1"/>
                </a:solidFill>
                <a:latin typeface="Arial" panose="020B0604020202020204" pitchFamily="34" charset="0"/>
                <a:ea typeface="Open Sans" panose="020B0606030504020204" pitchFamily="34" charset="0"/>
                <a:cs typeface="Arial" panose="020B0604020202020204" pitchFamily="34" charset="0"/>
              </a:rPr>
              <a:t>5. Consensus process</a:t>
            </a:r>
          </a:p>
        </p:txBody>
      </p:sp>
      <p:sp>
        <p:nvSpPr>
          <p:cNvPr id="2" name="TextBox 1">
            <a:extLst>
              <a:ext uri="{FF2B5EF4-FFF2-40B4-BE49-F238E27FC236}">
                <a16:creationId xmlns:a16="http://schemas.microsoft.com/office/drawing/2014/main" id="{922CACE8-76AC-DDEF-3A27-0F5B10A156C1}"/>
              </a:ext>
            </a:extLst>
          </p:cNvPr>
          <p:cNvSpPr txBox="1"/>
          <p:nvPr/>
        </p:nvSpPr>
        <p:spPr>
          <a:xfrm>
            <a:off x="5247050" y="2367415"/>
            <a:ext cx="4442242" cy="369332"/>
          </a:xfrm>
          <a:prstGeom prst="rect">
            <a:avLst/>
          </a:prstGeom>
          <a:noFill/>
        </p:spPr>
        <p:txBody>
          <a:bodyPr wrap="none" rtlCol="0">
            <a:spAutoFit/>
          </a:bodyPr>
          <a:lstStyle/>
          <a:p>
            <a:r>
              <a:rPr lang="en-AU" b="1" dirty="0">
                <a:latin typeface="Arial" panose="020B0604020202020204" pitchFamily="34" charset="0"/>
                <a:cs typeface="Arial" panose="020B0604020202020204" pitchFamily="34" charset="0"/>
              </a:rPr>
              <a:t>Three primary outputs of the 2022 SCS</a:t>
            </a:r>
          </a:p>
        </p:txBody>
      </p:sp>
    </p:spTree>
    <p:extLst>
      <p:ext uri="{BB962C8B-B14F-4D97-AF65-F5344CB8AC3E}">
        <p14:creationId xmlns:p14="http://schemas.microsoft.com/office/powerpoint/2010/main" val="1009313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9E721F-D0BD-6070-2FC5-67A1A45BE5F0}"/>
              </a:ext>
            </a:extLst>
          </p:cNvPr>
          <p:cNvSpPr txBox="1">
            <a:spLocks/>
          </p:cNvSpPr>
          <p:nvPr/>
        </p:nvSpPr>
        <p:spPr>
          <a:xfrm>
            <a:off x="383456" y="218348"/>
            <a:ext cx="4802155" cy="379777"/>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2800" b="1" dirty="0">
                <a:solidFill>
                  <a:srgbClr val="1C5174"/>
                </a:solidFill>
                <a:latin typeface="Arial" panose="020B0604020202020204" pitchFamily="34" charset="0"/>
                <a:ea typeface="Open Sans" panose="020B0606030504020204" pitchFamily="34" charset="0"/>
                <a:cs typeface="Arial" panose="020B0604020202020204" pitchFamily="34" charset="0"/>
              </a:rPr>
              <a:t>Structure of the 2022 SCS</a:t>
            </a:r>
          </a:p>
        </p:txBody>
      </p:sp>
      <p:pic>
        <p:nvPicPr>
          <p:cNvPr id="22" name="Picture 21" descr="Blue letters on a black background&#10;&#10;Description automatically generated">
            <a:extLst>
              <a:ext uri="{FF2B5EF4-FFF2-40B4-BE49-F238E27FC236}">
                <a16:creationId xmlns:a16="http://schemas.microsoft.com/office/drawing/2014/main" id="{AC0672E4-EB9E-2E68-4DEC-6CC40D9644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55412" y="5918682"/>
            <a:ext cx="1566130" cy="720000"/>
          </a:xfrm>
          <a:prstGeom prst="rect">
            <a:avLst/>
          </a:prstGeom>
        </p:spPr>
      </p:pic>
      <p:pic>
        <p:nvPicPr>
          <p:cNvPr id="2" name="Picture 1">
            <a:extLst>
              <a:ext uri="{FF2B5EF4-FFF2-40B4-BE49-F238E27FC236}">
                <a16:creationId xmlns:a16="http://schemas.microsoft.com/office/drawing/2014/main" id="{40DCE2A4-167C-530F-4726-168976EA8D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3028" y="475232"/>
            <a:ext cx="10985944" cy="5907536"/>
          </a:xfrm>
          <a:prstGeom prst="rect">
            <a:avLst/>
          </a:prstGeom>
        </p:spPr>
      </p:pic>
    </p:spTree>
    <p:extLst>
      <p:ext uri="{BB962C8B-B14F-4D97-AF65-F5344CB8AC3E}">
        <p14:creationId xmlns:p14="http://schemas.microsoft.com/office/powerpoint/2010/main" val="1668824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ight Brace 33">
            <a:extLst>
              <a:ext uri="{FF2B5EF4-FFF2-40B4-BE49-F238E27FC236}">
                <a16:creationId xmlns:a16="http://schemas.microsoft.com/office/drawing/2014/main" id="{0EBE5FFD-C7FC-C9AD-80AD-ED9B79D79C45}"/>
              </a:ext>
            </a:extLst>
          </p:cNvPr>
          <p:cNvSpPr/>
          <p:nvPr/>
        </p:nvSpPr>
        <p:spPr>
          <a:xfrm>
            <a:off x="7128363" y="1283338"/>
            <a:ext cx="713427" cy="3033947"/>
          </a:xfrm>
          <a:prstGeom prst="rightBrac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latin typeface="Arial" panose="020B0604020202020204" pitchFamily="34" charset="0"/>
              <a:ea typeface="Open Sans" panose="020B0606030504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7EDD0D0C-5CCB-4149-19E1-134107FE0878}"/>
              </a:ext>
            </a:extLst>
          </p:cNvPr>
          <p:cNvSpPr/>
          <p:nvPr/>
        </p:nvSpPr>
        <p:spPr>
          <a:xfrm>
            <a:off x="3948749" y="5846891"/>
            <a:ext cx="720000" cy="87261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73B97F70-36BD-5C7E-A815-7D19B4AC6793}"/>
              </a:ext>
            </a:extLst>
          </p:cNvPr>
          <p:cNvSpPr/>
          <p:nvPr/>
        </p:nvSpPr>
        <p:spPr>
          <a:xfrm>
            <a:off x="3964618" y="4848109"/>
            <a:ext cx="720000" cy="87261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9B826EEB-F126-7E6A-674D-693B40ACEC0B}"/>
              </a:ext>
            </a:extLst>
          </p:cNvPr>
          <p:cNvSpPr/>
          <p:nvPr/>
        </p:nvSpPr>
        <p:spPr>
          <a:xfrm>
            <a:off x="3974412" y="3859374"/>
            <a:ext cx="720000" cy="87261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1AC8D571-A169-E22A-0F4E-EBADEDA71FC1}"/>
              </a:ext>
            </a:extLst>
          </p:cNvPr>
          <p:cNvSpPr/>
          <p:nvPr/>
        </p:nvSpPr>
        <p:spPr>
          <a:xfrm>
            <a:off x="3959536" y="2866041"/>
            <a:ext cx="720000" cy="87261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2CD2E2A4-28B5-14E7-B381-1F7EDD6CEF02}"/>
              </a:ext>
            </a:extLst>
          </p:cNvPr>
          <p:cNvSpPr/>
          <p:nvPr/>
        </p:nvSpPr>
        <p:spPr>
          <a:xfrm>
            <a:off x="3945882" y="1893392"/>
            <a:ext cx="720000" cy="8726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991AB204-CE8F-90BB-2CD3-D7A1C06DE76C}"/>
              </a:ext>
            </a:extLst>
          </p:cNvPr>
          <p:cNvSpPr/>
          <p:nvPr/>
        </p:nvSpPr>
        <p:spPr>
          <a:xfrm>
            <a:off x="3951322" y="901860"/>
            <a:ext cx="720000" cy="87261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ED06757-B6EB-1ED0-8E08-01EECE86E518}"/>
              </a:ext>
            </a:extLst>
          </p:cNvPr>
          <p:cNvSpPr/>
          <p:nvPr/>
        </p:nvSpPr>
        <p:spPr>
          <a:xfrm>
            <a:off x="338974" y="2731492"/>
            <a:ext cx="720000" cy="1103725"/>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CBABCF72-0EFB-C9BA-9072-109AAD0F6542}"/>
              </a:ext>
            </a:extLst>
          </p:cNvPr>
          <p:cNvSpPr/>
          <p:nvPr/>
        </p:nvSpPr>
        <p:spPr>
          <a:xfrm>
            <a:off x="353054" y="906348"/>
            <a:ext cx="720000" cy="1710921"/>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EA17FEF-70F5-7E9E-E89B-ECEF457CAA69}"/>
              </a:ext>
            </a:extLst>
          </p:cNvPr>
          <p:cNvSpPr/>
          <p:nvPr/>
        </p:nvSpPr>
        <p:spPr>
          <a:xfrm>
            <a:off x="7836893" y="911552"/>
            <a:ext cx="4040472" cy="5671088"/>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b="1"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5143F4B-D266-9A12-C247-B30D05904B2F}"/>
              </a:ext>
            </a:extLst>
          </p:cNvPr>
          <p:cNvSpPr/>
          <p:nvPr/>
        </p:nvSpPr>
        <p:spPr>
          <a:xfrm>
            <a:off x="353054" y="911551"/>
            <a:ext cx="2880000" cy="1710921"/>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a typeface="Open Sans" panose="020B0606030504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87C613D-E8F4-E232-2A7F-128B5768E608}"/>
              </a:ext>
            </a:extLst>
          </p:cNvPr>
          <p:cNvSpPr/>
          <p:nvPr/>
        </p:nvSpPr>
        <p:spPr>
          <a:xfrm>
            <a:off x="3954435" y="3862251"/>
            <a:ext cx="3150000" cy="864000"/>
          </a:xfrm>
          <a:prstGeom prst="rect">
            <a:avLst/>
          </a:prstGeom>
          <a:noFill/>
          <a:ln w="57150">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latin typeface="Arial" panose="020B0604020202020204" pitchFamily="34" charset="0"/>
              <a:ea typeface="Open Sans" panose="020B0606030504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64D6300-D61E-3906-4600-A98CCD201D79}"/>
              </a:ext>
            </a:extLst>
          </p:cNvPr>
          <p:cNvSpPr/>
          <p:nvPr/>
        </p:nvSpPr>
        <p:spPr>
          <a:xfrm>
            <a:off x="3956651" y="912642"/>
            <a:ext cx="3150000" cy="864000"/>
          </a:xfrm>
          <a:prstGeom prst="rect">
            <a:avLst/>
          </a:prstGeom>
          <a:noFill/>
          <a:ln w="57150">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latin typeface="Arial" panose="020B0604020202020204" pitchFamily="34" charset="0"/>
              <a:ea typeface="Open Sans" panose="020B0606030504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1C71F10D-EDD1-FD68-1DC3-D4DFA6527825}"/>
              </a:ext>
            </a:extLst>
          </p:cNvPr>
          <p:cNvSpPr/>
          <p:nvPr/>
        </p:nvSpPr>
        <p:spPr>
          <a:xfrm>
            <a:off x="3954435" y="1895886"/>
            <a:ext cx="3150000" cy="864000"/>
          </a:xfrm>
          <a:prstGeom prst="rect">
            <a:avLst/>
          </a:prstGeom>
          <a:noFill/>
          <a:ln w="57150">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latin typeface="Arial" panose="020B0604020202020204" pitchFamily="34" charset="0"/>
              <a:ea typeface="Open Sans" panose="020B0606030504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97D29D6-3611-43BA-5618-75A42327DDFC}"/>
              </a:ext>
            </a:extLst>
          </p:cNvPr>
          <p:cNvSpPr/>
          <p:nvPr/>
        </p:nvSpPr>
        <p:spPr>
          <a:xfrm>
            <a:off x="3954435" y="2882127"/>
            <a:ext cx="3150000" cy="864000"/>
          </a:xfrm>
          <a:prstGeom prst="rect">
            <a:avLst/>
          </a:prstGeom>
          <a:noFill/>
          <a:ln w="57150">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latin typeface="Arial" panose="020B0604020202020204" pitchFamily="34" charset="0"/>
              <a:ea typeface="Open Sans" panose="020B0606030504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084C3DA7-71D8-6EC3-3080-3F9CA9F253DE}"/>
              </a:ext>
            </a:extLst>
          </p:cNvPr>
          <p:cNvSpPr/>
          <p:nvPr/>
        </p:nvSpPr>
        <p:spPr>
          <a:xfrm>
            <a:off x="3954435" y="4848908"/>
            <a:ext cx="3150900" cy="864000"/>
          </a:xfrm>
          <a:prstGeom prst="rect">
            <a:avLst/>
          </a:prstGeom>
          <a:noFill/>
          <a:ln w="57150">
            <a:solidFill>
              <a:schemeClr val="accent5"/>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latin typeface="Arial" panose="020B0604020202020204" pitchFamily="34" charset="0"/>
              <a:ea typeface="Open Sans" panose="020B0606030504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AAFE6C3-4DAB-80F5-279B-63A0056C02B1}"/>
              </a:ext>
            </a:extLst>
          </p:cNvPr>
          <p:cNvSpPr txBox="1"/>
          <p:nvPr/>
        </p:nvSpPr>
        <p:spPr>
          <a:xfrm>
            <a:off x="1019721" y="950156"/>
            <a:ext cx="2173324" cy="1631216"/>
          </a:xfrm>
          <a:prstGeom prst="rect">
            <a:avLst/>
          </a:prstGeom>
          <a:noFill/>
        </p:spPr>
        <p:txBody>
          <a:bodyPr wrap="square">
            <a:spAutoFit/>
          </a:bodyPr>
          <a:lstStyle/>
          <a:p>
            <a:pPr algn="ctr">
              <a:lnSpc>
                <a:spcPts val="2000"/>
              </a:lnSpc>
            </a:pPr>
            <a:r>
              <a:rPr lang="en-AU" b="1" dirty="0">
                <a:solidFill>
                  <a:schemeClr val="tx1">
                    <a:lumMod val="75000"/>
                    <a:lumOff val="25000"/>
                  </a:schemeClr>
                </a:solidFill>
                <a:effectLst/>
                <a:latin typeface="Arial" panose="020B0604020202020204" pitchFamily="34" charset="0"/>
                <a:ea typeface="Open Sans" panose="020B0606030504020204" pitchFamily="34" charset="0"/>
                <a:cs typeface="Arial" panose="020B0604020202020204" pitchFamily="34" charset="0"/>
              </a:rPr>
              <a:t>Ecological, cultural &amp; socioeconomic asset values and condition of the Great Barrier Reef</a:t>
            </a:r>
          </a:p>
        </p:txBody>
      </p:sp>
      <p:sp>
        <p:nvSpPr>
          <p:cNvPr id="12" name="TextBox 11">
            <a:extLst>
              <a:ext uri="{FF2B5EF4-FFF2-40B4-BE49-F238E27FC236}">
                <a16:creationId xmlns:a16="http://schemas.microsoft.com/office/drawing/2014/main" id="{DB298348-3769-B524-C4A0-C5B4B8A0FBE7}"/>
              </a:ext>
            </a:extLst>
          </p:cNvPr>
          <p:cNvSpPr txBox="1"/>
          <p:nvPr/>
        </p:nvSpPr>
        <p:spPr>
          <a:xfrm>
            <a:off x="4676220" y="988815"/>
            <a:ext cx="2369156" cy="784830"/>
          </a:xfrm>
          <a:prstGeom prst="rect">
            <a:avLst/>
          </a:prstGeom>
          <a:noFill/>
        </p:spPr>
        <p:txBody>
          <a:bodyPr wrap="square">
            <a:spAutoFit/>
          </a:bodyPr>
          <a:lstStyle>
            <a:defPPr>
              <a:defRPr lang="en-US"/>
            </a:defPPr>
            <a:lvl1pPr algn="ctr">
              <a:lnSpc>
                <a:spcPct val="107000"/>
              </a:lnSpc>
              <a:spcAft>
                <a:spcPts val="800"/>
              </a:spcAft>
              <a:defRPr sz="1200" b="1">
                <a:solidFill>
                  <a:schemeClr val="bg1"/>
                </a:solidFill>
                <a:latin typeface="Century Gothic" panose="020B0502020202020204" pitchFamily="34" charset="0"/>
                <a:ea typeface="Calibri" panose="020F0502020204030204" pitchFamily="34" charset="0"/>
                <a:cs typeface="Times New Roman" panose="02020603050405020304" pitchFamily="18" charset="0"/>
              </a:defRPr>
            </a:lvl1pPr>
          </a:lstStyle>
          <a:p>
            <a:pPr>
              <a:lnSpc>
                <a:spcPts val="1800"/>
              </a:lnSpc>
              <a:spcAft>
                <a:spcPts val="0"/>
              </a:spcAft>
            </a:pPr>
            <a:r>
              <a:rPr lang="en-AU" sz="1800"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Sediments and particulate nutrients</a:t>
            </a:r>
          </a:p>
        </p:txBody>
      </p:sp>
      <p:sp>
        <p:nvSpPr>
          <p:cNvPr id="13" name="TextBox 12">
            <a:extLst>
              <a:ext uri="{FF2B5EF4-FFF2-40B4-BE49-F238E27FC236}">
                <a16:creationId xmlns:a16="http://schemas.microsoft.com/office/drawing/2014/main" id="{91870019-0867-C791-DB8E-DE61C4531979}"/>
              </a:ext>
            </a:extLst>
          </p:cNvPr>
          <p:cNvSpPr txBox="1"/>
          <p:nvPr/>
        </p:nvSpPr>
        <p:spPr>
          <a:xfrm>
            <a:off x="4656418" y="2166302"/>
            <a:ext cx="2446090" cy="323165"/>
          </a:xfrm>
          <a:prstGeom prst="rect">
            <a:avLst/>
          </a:prstGeom>
          <a:noFill/>
        </p:spPr>
        <p:txBody>
          <a:bodyPr wrap="square">
            <a:spAutoFit/>
          </a:bodyPr>
          <a:lstStyle>
            <a:defPPr>
              <a:defRPr lang="en-US"/>
            </a:defPPr>
            <a:lvl1pPr algn="ctr">
              <a:lnSpc>
                <a:spcPct val="107000"/>
              </a:lnSpc>
              <a:spcAft>
                <a:spcPts val="800"/>
              </a:spcAft>
              <a:defRPr sz="1200" b="1">
                <a:solidFill>
                  <a:schemeClr val="bg1"/>
                </a:solidFill>
                <a:latin typeface="Century Gothic" panose="020B0502020202020204" pitchFamily="34" charset="0"/>
                <a:ea typeface="Calibri" panose="020F0502020204030204" pitchFamily="34" charset="0"/>
                <a:cs typeface="Times New Roman" panose="02020603050405020304" pitchFamily="18" charset="0"/>
              </a:defRPr>
            </a:lvl1pPr>
          </a:lstStyle>
          <a:p>
            <a:pPr>
              <a:lnSpc>
                <a:spcPts val="1800"/>
              </a:lnSpc>
              <a:spcAft>
                <a:spcPts val="0"/>
              </a:spcAft>
            </a:pPr>
            <a:r>
              <a:rPr lang="en-AU" sz="1800"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Dissolved nutrients</a:t>
            </a:r>
          </a:p>
        </p:txBody>
      </p:sp>
      <p:sp>
        <p:nvSpPr>
          <p:cNvPr id="14" name="TextBox 13">
            <a:extLst>
              <a:ext uri="{FF2B5EF4-FFF2-40B4-BE49-F238E27FC236}">
                <a16:creationId xmlns:a16="http://schemas.microsoft.com/office/drawing/2014/main" id="{2254CBEC-D053-0794-5903-610F29CEE48B}"/>
              </a:ext>
            </a:extLst>
          </p:cNvPr>
          <p:cNvSpPr txBox="1"/>
          <p:nvPr/>
        </p:nvSpPr>
        <p:spPr>
          <a:xfrm>
            <a:off x="4684433" y="3148327"/>
            <a:ext cx="2418075" cy="323165"/>
          </a:xfrm>
          <a:prstGeom prst="rect">
            <a:avLst/>
          </a:prstGeom>
          <a:noFill/>
        </p:spPr>
        <p:txBody>
          <a:bodyPr wrap="square">
            <a:spAutoFit/>
          </a:bodyPr>
          <a:lstStyle>
            <a:defPPr>
              <a:defRPr lang="en-US"/>
            </a:defPPr>
            <a:lvl1pPr algn="ctr">
              <a:lnSpc>
                <a:spcPct val="107000"/>
              </a:lnSpc>
              <a:spcAft>
                <a:spcPts val="800"/>
              </a:spcAft>
              <a:defRPr sz="1200" b="1">
                <a:solidFill>
                  <a:schemeClr val="bg1"/>
                </a:solidFill>
                <a:latin typeface="Century Gothic" panose="020B0502020202020204" pitchFamily="34" charset="0"/>
                <a:ea typeface="Calibri" panose="020F0502020204030204" pitchFamily="34" charset="0"/>
                <a:cs typeface="Times New Roman" panose="02020603050405020304" pitchFamily="18" charset="0"/>
              </a:defRPr>
            </a:lvl1pPr>
          </a:lstStyle>
          <a:p>
            <a:pPr>
              <a:lnSpc>
                <a:spcPts val="1800"/>
              </a:lnSpc>
              <a:spcAft>
                <a:spcPts val="0"/>
              </a:spcAft>
            </a:pPr>
            <a:r>
              <a:rPr lang="en-AU" sz="1800"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Pesticides</a:t>
            </a:r>
          </a:p>
        </p:txBody>
      </p:sp>
      <p:sp>
        <p:nvSpPr>
          <p:cNvPr id="15" name="TextBox 14">
            <a:extLst>
              <a:ext uri="{FF2B5EF4-FFF2-40B4-BE49-F238E27FC236}">
                <a16:creationId xmlns:a16="http://schemas.microsoft.com/office/drawing/2014/main" id="{4AEC1BB3-8706-DF64-652A-2CEA175AE4DC}"/>
              </a:ext>
            </a:extLst>
          </p:cNvPr>
          <p:cNvSpPr txBox="1"/>
          <p:nvPr/>
        </p:nvSpPr>
        <p:spPr>
          <a:xfrm>
            <a:off x="4694412" y="4110643"/>
            <a:ext cx="2365839" cy="367216"/>
          </a:xfrm>
          <a:prstGeom prst="rect">
            <a:avLst/>
          </a:prstGeom>
          <a:solidFill>
            <a:schemeClr val="bg1"/>
          </a:solidFill>
        </p:spPr>
        <p:txBody>
          <a:bodyPr wrap="square">
            <a:spAutoFit/>
          </a:bodyPr>
          <a:lstStyle>
            <a:defPPr>
              <a:defRPr lang="en-US"/>
            </a:defPPr>
            <a:lvl1pPr algn="ctr">
              <a:lnSpc>
                <a:spcPct val="107000"/>
              </a:lnSpc>
              <a:spcAft>
                <a:spcPts val="800"/>
              </a:spcAft>
              <a:defRPr sz="1200" b="1">
                <a:solidFill>
                  <a:schemeClr val="bg1"/>
                </a:solidFill>
                <a:latin typeface="Century Gothic" panose="020B0502020202020204" pitchFamily="34" charset="0"/>
                <a:ea typeface="Calibri" panose="020F0502020204030204" pitchFamily="34" charset="0"/>
                <a:cs typeface="Times New Roman" panose="02020603050405020304" pitchFamily="18" charset="0"/>
              </a:defRPr>
            </a:lvl1pPr>
          </a:lstStyle>
          <a:p>
            <a:r>
              <a:rPr lang="en-AU" sz="1800"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Other pollutants</a:t>
            </a:r>
          </a:p>
        </p:txBody>
      </p:sp>
      <p:sp>
        <p:nvSpPr>
          <p:cNvPr id="16" name="TextBox 15">
            <a:extLst>
              <a:ext uri="{FF2B5EF4-FFF2-40B4-BE49-F238E27FC236}">
                <a16:creationId xmlns:a16="http://schemas.microsoft.com/office/drawing/2014/main" id="{768EF3C6-1507-80E0-CC66-06F9D422B560}"/>
              </a:ext>
            </a:extLst>
          </p:cNvPr>
          <p:cNvSpPr txBox="1"/>
          <p:nvPr/>
        </p:nvSpPr>
        <p:spPr>
          <a:xfrm>
            <a:off x="4694412" y="4910784"/>
            <a:ext cx="2410923" cy="784830"/>
          </a:xfrm>
          <a:prstGeom prst="rect">
            <a:avLst/>
          </a:prstGeom>
          <a:noFill/>
        </p:spPr>
        <p:txBody>
          <a:bodyPr wrap="square">
            <a:spAutoFit/>
          </a:bodyPr>
          <a:lstStyle>
            <a:defPPr>
              <a:defRPr lang="en-US"/>
            </a:defPPr>
            <a:lvl1pPr algn="ctr">
              <a:lnSpc>
                <a:spcPct val="107000"/>
              </a:lnSpc>
              <a:spcAft>
                <a:spcPts val="800"/>
              </a:spcAft>
              <a:defRPr sz="1200" b="1">
                <a:solidFill>
                  <a:schemeClr val="bg1"/>
                </a:solidFill>
                <a:latin typeface="Century Gothic" panose="020B0502020202020204" pitchFamily="34" charset="0"/>
                <a:ea typeface="Calibri" panose="020F0502020204030204" pitchFamily="34" charset="0"/>
                <a:cs typeface="Times New Roman" panose="02020603050405020304" pitchFamily="18" charset="0"/>
              </a:defRPr>
            </a:lvl1pPr>
          </a:lstStyle>
          <a:p>
            <a:pPr>
              <a:lnSpc>
                <a:spcPts val="1800"/>
              </a:lnSpc>
              <a:spcAft>
                <a:spcPts val="0"/>
              </a:spcAft>
            </a:pPr>
            <a:r>
              <a:rPr lang="en-AU" sz="1800"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Human dimensions of water quality improvement</a:t>
            </a:r>
          </a:p>
        </p:txBody>
      </p:sp>
      <p:sp>
        <p:nvSpPr>
          <p:cNvPr id="19" name="TextBox 18">
            <a:extLst>
              <a:ext uri="{FF2B5EF4-FFF2-40B4-BE49-F238E27FC236}">
                <a16:creationId xmlns:a16="http://schemas.microsoft.com/office/drawing/2014/main" id="{463E1B24-1FD0-90B2-0E02-675793BABAA9}"/>
              </a:ext>
            </a:extLst>
          </p:cNvPr>
          <p:cNvSpPr txBox="1"/>
          <p:nvPr/>
        </p:nvSpPr>
        <p:spPr>
          <a:xfrm>
            <a:off x="7846687" y="1040096"/>
            <a:ext cx="4030677" cy="5542543"/>
          </a:xfrm>
          <a:prstGeom prst="rect">
            <a:avLst/>
          </a:prstGeom>
          <a:noFill/>
        </p:spPr>
        <p:txBody>
          <a:bodyPr wrap="square">
            <a:spAutoFit/>
          </a:bodyPr>
          <a:lstStyle/>
          <a:p>
            <a:pPr algn="ctr">
              <a:lnSpc>
                <a:spcPts val="1300"/>
              </a:lnSpc>
              <a:spcAft>
                <a:spcPts val="600"/>
              </a:spcAft>
            </a:pPr>
            <a:r>
              <a:rPr lang="en-AU" b="1" dirty="0">
                <a:solidFill>
                  <a:schemeClr val="accent1">
                    <a:lumMod val="50000"/>
                  </a:schemeClr>
                </a:solidFill>
                <a:latin typeface="Arial" panose="020B0604020202020204" pitchFamily="34" charset="0"/>
                <a:ea typeface="Open Sans" panose="020B0606030504020204" pitchFamily="34" charset="0"/>
                <a:cs typeface="Arial" panose="020B0604020202020204" pitchFamily="34" charset="0"/>
              </a:rPr>
              <a:t>Ecological processes</a:t>
            </a:r>
          </a:p>
          <a:p>
            <a:pPr marL="285750" indent="-285750" algn="ctr">
              <a:lnSpc>
                <a:spcPts val="2000"/>
              </a:lnSpc>
              <a:spcAft>
                <a:spcPts val="600"/>
              </a:spcAft>
              <a:buFont typeface="Courier New" panose="02070309020205020404" pitchFamily="49" charset="0"/>
              <a:buChar char="o"/>
            </a:pPr>
            <a:r>
              <a:rPr lang="en-AU" dirty="0">
                <a:solidFill>
                  <a:schemeClr val="tx1">
                    <a:lumMod val="65000"/>
                    <a:lumOff val="35000"/>
                  </a:schemeClr>
                </a:solidFill>
                <a:effectLst/>
                <a:latin typeface="Arial" panose="020B0604020202020204" pitchFamily="34" charset="0"/>
                <a:ea typeface="Open Sans" panose="020B0606030504020204" pitchFamily="34" charset="0"/>
                <a:cs typeface="Arial" panose="020B0604020202020204" pitchFamily="34" charset="0"/>
              </a:rPr>
              <a:t> What is the ecological condition, process or function being disturbed by the pollutant and how?</a:t>
            </a:r>
          </a:p>
          <a:p>
            <a:pPr algn="ctr">
              <a:lnSpc>
                <a:spcPts val="1300"/>
              </a:lnSpc>
              <a:spcAft>
                <a:spcPts val="600"/>
              </a:spcAft>
            </a:pPr>
            <a:endParaRPr lang="en-AU"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a:p>
            <a:pPr algn="ctr">
              <a:lnSpc>
                <a:spcPts val="1300"/>
              </a:lnSpc>
              <a:spcAft>
                <a:spcPts val="600"/>
              </a:spcAft>
            </a:pPr>
            <a:r>
              <a:rPr lang="en-AU" b="1" dirty="0">
                <a:solidFill>
                  <a:schemeClr val="accent1">
                    <a:lumMod val="50000"/>
                  </a:schemeClr>
                </a:solidFill>
                <a:latin typeface="Arial" panose="020B0604020202020204" pitchFamily="34" charset="0"/>
                <a:ea typeface="Open Sans" panose="020B0606030504020204" pitchFamily="34" charset="0"/>
                <a:cs typeface="Arial" panose="020B0604020202020204" pitchFamily="34" charset="0"/>
              </a:rPr>
              <a:t>Delivery and source</a:t>
            </a:r>
          </a:p>
          <a:p>
            <a:pPr marL="285750" indent="-285750" algn="ctr">
              <a:lnSpc>
                <a:spcPts val="2000"/>
              </a:lnSpc>
              <a:spcAft>
                <a:spcPts val="600"/>
              </a:spcAft>
              <a:buFont typeface="Courier New" panose="02070309020205020404" pitchFamily="49" charset="0"/>
              <a:buChar char="o"/>
            </a:pPr>
            <a:r>
              <a:rPr lang="en-US" dirty="0">
                <a:solidFill>
                  <a:schemeClr val="tx1">
                    <a:lumMod val="65000"/>
                    <a:lumOff val="35000"/>
                  </a:schemeClr>
                </a:solidFill>
                <a:effectLst/>
                <a:latin typeface="Arial" panose="020B0604020202020204" pitchFamily="34" charset="0"/>
                <a:ea typeface="Open Sans" panose="020B0606030504020204" pitchFamily="34" charset="0"/>
                <a:cs typeface="Arial" panose="020B0604020202020204" pitchFamily="34" charset="0"/>
              </a:rPr>
              <a:t>What processes are responsible for the transport of excess pollutants?</a:t>
            </a:r>
          </a:p>
          <a:p>
            <a:pPr marL="285750" indent="-285750" algn="ctr">
              <a:lnSpc>
                <a:spcPts val="2000"/>
              </a:lnSpc>
              <a:spcAft>
                <a:spcPts val="600"/>
              </a:spcAft>
              <a:buFont typeface="Courier New" panose="02070309020205020404" pitchFamily="49" charset="0"/>
              <a:buChar char="o"/>
            </a:pPr>
            <a:r>
              <a:rPr lang="en-US" dirty="0">
                <a:solidFill>
                  <a:schemeClr val="tx1">
                    <a:lumMod val="65000"/>
                    <a:lumOff val="35000"/>
                  </a:schemeClr>
                </a:solidFill>
                <a:effectLst/>
                <a:latin typeface="Arial" panose="020B0604020202020204" pitchFamily="34" charset="0"/>
                <a:ea typeface="Open Sans" panose="020B0606030504020204" pitchFamily="34" charset="0"/>
                <a:cs typeface="Arial" panose="020B0604020202020204" pitchFamily="34" charset="0"/>
              </a:rPr>
              <a:t>What are the sources of the pollutant and how much is anthropogenic?</a:t>
            </a:r>
          </a:p>
          <a:p>
            <a:pPr algn="ctr">
              <a:lnSpc>
                <a:spcPts val="1300"/>
              </a:lnSpc>
              <a:spcAft>
                <a:spcPts val="600"/>
              </a:spcAft>
            </a:pPr>
            <a:endParaRPr lang="en-US" b="1"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a:p>
            <a:pPr algn="ctr">
              <a:lnSpc>
                <a:spcPts val="1300"/>
              </a:lnSpc>
              <a:spcAft>
                <a:spcPts val="600"/>
              </a:spcAft>
            </a:pPr>
            <a:r>
              <a:rPr lang="en-AU" b="1" dirty="0">
                <a:solidFill>
                  <a:schemeClr val="accent1">
                    <a:lumMod val="50000"/>
                  </a:schemeClr>
                </a:solidFill>
                <a:latin typeface="Arial" panose="020B0604020202020204" pitchFamily="34" charset="0"/>
                <a:ea typeface="Open Sans" panose="020B0606030504020204" pitchFamily="34" charset="0"/>
                <a:cs typeface="Arial" panose="020B0604020202020204" pitchFamily="34" charset="0"/>
              </a:rPr>
              <a:t>Management options</a:t>
            </a:r>
          </a:p>
          <a:p>
            <a:pPr marL="285750" indent="-285750" algn="ctr">
              <a:lnSpc>
                <a:spcPts val="2000"/>
              </a:lnSpc>
              <a:spcAft>
                <a:spcPts val="600"/>
              </a:spcAft>
              <a:buFont typeface="Courier New" panose="02070309020205020404" pitchFamily="49" charset="0"/>
              <a:buChar char="o"/>
            </a:pPr>
            <a:r>
              <a:rPr lang="en-US" dirty="0">
                <a:solidFill>
                  <a:schemeClr val="tx1">
                    <a:lumMod val="65000"/>
                    <a:lumOff val="35000"/>
                  </a:schemeClr>
                </a:solidFill>
                <a:effectLst/>
                <a:latin typeface="Arial" panose="020B0604020202020204" pitchFamily="34" charset="0"/>
                <a:ea typeface="Open Sans" panose="020B0606030504020204" pitchFamily="34" charset="0"/>
                <a:cs typeface="Arial" panose="020B0604020202020204" pitchFamily="34" charset="0"/>
              </a:rPr>
              <a:t>What causes of anthropogenic pollutants can be managed?</a:t>
            </a:r>
            <a:endParaRPr lang="en-US"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a:p>
            <a:pPr marL="285750" indent="-285750" algn="ctr">
              <a:lnSpc>
                <a:spcPts val="2000"/>
              </a:lnSpc>
              <a:spcAft>
                <a:spcPts val="600"/>
              </a:spcAft>
              <a:buFont typeface="Courier New" panose="02070309020205020404" pitchFamily="49" charset="0"/>
              <a:buChar char="o"/>
            </a:pPr>
            <a:r>
              <a:rPr lang="en-US" dirty="0">
                <a:solidFill>
                  <a:schemeClr val="tx1">
                    <a:lumMod val="65000"/>
                    <a:lumOff val="35000"/>
                  </a:schemeClr>
                </a:solidFill>
                <a:effectLst/>
                <a:latin typeface="Arial" panose="020B0604020202020204" pitchFamily="34" charset="0"/>
                <a:ea typeface="Open Sans" panose="020B0606030504020204" pitchFamily="34" charset="0"/>
                <a:cs typeface="Arial" panose="020B0604020202020204" pitchFamily="34" charset="0"/>
              </a:rPr>
              <a:t>How can management responses reduce the pollutant?</a:t>
            </a:r>
          </a:p>
          <a:p>
            <a:pPr marL="285750" indent="-285750" algn="ctr">
              <a:lnSpc>
                <a:spcPts val="2000"/>
              </a:lnSpc>
              <a:spcAft>
                <a:spcPts val="600"/>
              </a:spcAft>
              <a:buFont typeface="Courier New" panose="02070309020205020404" pitchFamily="49" charset="0"/>
              <a:buChar char="o"/>
            </a:pPr>
            <a:r>
              <a:rPr lang="en-US"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Which management responses are most effective?</a:t>
            </a:r>
          </a:p>
        </p:txBody>
      </p:sp>
      <p:sp>
        <p:nvSpPr>
          <p:cNvPr id="20" name="TextBox 19">
            <a:extLst>
              <a:ext uri="{FF2B5EF4-FFF2-40B4-BE49-F238E27FC236}">
                <a16:creationId xmlns:a16="http://schemas.microsoft.com/office/drawing/2014/main" id="{D4C63DCF-EE03-BA6F-A7C8-48C7A479D7E6}"/>
              </a:ext>
            </a:extLst>
          </p:cNvPr>
          <p:cNvSpPr txBox="1"/>
          <p:nvPr/>
        </p:nvSpPr>
        <p:spPr>
          <a:xfrm>
            <a:off x="433637" y="186284"/>
            <a:ext cx="3228769" cy="461665"/>
          </a:xfrm>
          <a:prstGeom prst="rect">
            <a:avLst/>
          </a:prstGeom>
          <a:noFill/>
        </p:spPr>
        <p:txBody>
          <a:bodyPr wrap="none" rtlCol="0">
            <a:spAutoFit/>
          </a:bodyPr>
          <a:lstStyle/>
          <a:p>
            <a:r>
              <a:rPr lang="en-AU" sz="2400" b="1" dirty="0">
                <a:solidFill>
                  <a:schemeClr val="accent2">
                    <a:lumMod val="75000"/>
                  </a:schemeClr>
                </a:solidFill>
                <a:latin typeface="Arial" panose="020B0604020202020204" pitchFamily="34" charset="0"/>
                <a:ea typeface="Open Sans" panose="020B0606030504020204" pitchFamily="34" charset="0"/>
                <a:cs typeface="Arial" panose="020B0604020202020204" pitchFamily="34" charset="0"/>
              </a:rPr>
              <a:t>Background Themes</a:t>
            </a:r>
          </a:p>
        </p:txBody>
      </p:sp>
      <p:sp>
        <p:nvSpPr>
          <p:cNvPr id="21" name="TextBox 20">
            <a:extLst>
              <a:ext uri="{FF2B5EF4-FFF2-40B4-BE49-F238E27FC236}">
                <a16:creationId xmlns:a16="http://schemas.microsoft.com/office/drawing/2014/main" id="{4A87CDB6-1968-2983-EDCA-4BF082DD7658}"/>
              </a:ext>
            </a:extLst>
          </p:cNvPr>
          <p:cNvSpPr txBox="1"/>
          <p:nvPr/>
        </p:nvSpPr>
        <p:spPr>
          <a:xfrm>
            <a:off x="4508179" y="184559"/>
            <a:ext cx="1348446" cy="461665"/>
          </a:xfrm>
          <a:prstGeom prst="rect">
            <a:avLst/>
          </a:prstGeom>
          <a:noFill/>
        </p:spPr>
        <p:txBody>
          <a:bodyPr wrap="none" rtlCol="0">
            <a:spAutoFit/>
          </a:bodyPr>
          <a:lstStyle/>
          <a:p>
            <a:r>
              <a:rPr lang="en-AU" sz="2400" b="1" dirty="0">
                <a:solidFill>
                  <a:schemeClr val="accent2">
                    <a:lumMod val="75000"/>
                  </a:schemeClr>
                </a:solidFill>
                <a:latin typeface="Arial" panose="020B0604020202020204" pitchFamily="34" charset="0"/>
                <a:ea typeface="Open Sans" panose="020B0606030504020204" pitchFamily="34" charset="0"/>
                <a:cs typeface="Arial" panose="020B0604020202020204" pitchFamily="34" charset="0"/>
              </a:rPr>
              <a:t>Themes</a:t>
            </a:r>
          </a:p>
        </p:txBody>
      </p:sp>
      <p:sp>
        <p:nvSpPr>
          <p:cNvPr id="22" name="TextBox 21">
            <a:extLst>
              <a:ext uri="{FF2B5EF4-FFF2-40B4-BE49-F238E27FC236}">
                <a16:creationId xmlns:a16="http://schemas.microsoft.com/office/drawing/2014/main" id="{943A6C60-8B5C-1240-5A72-CD31EBDCF6CC}"/>
              </a:ext>
            </a:extLst>
          </p:cNvPr>
          <p:cNvSpPr txBox="1"/>
          <p:nvPr/>
        </p:nvSpPr>
        <p:spPr>
          <a:xfrm>
            <a:off x="8089927" y="184559"/>
            <a:ext cx="3348994" cy="461665"/>
          </a:xfrm>
          <a:prstGeom prst="rect">
            <a:avLst/>
          </a:prstGeom>
          <a:noFill/>
        </p:spPr>
        <p:txBody>
          <a:bodyPr wrap="none" rtlCol="0">
            <a:spAutoFit/>
          </a:bodyPr>
          <a:lstStyle/>
          <a:p>
            <a:r>
              <a:rPr lang="en-AU" sz="2400" b="1" dirty="0">
                <a:solidFill>
                  <a:schemeClr val="accent2">
                    <a:lumMod val="75000"/>
                  </a:schemeClr>
                </a:solidFill>
                <a:latin typeface="Arial" panose="020B0604020202020204" pitchFamily="34" charset="0"/>
                <a:ea typeface="Open Sans" panose="020B0606030504020204" pitchFamily="34" charset="0"/>
                <a:cs typeface="Arial" panose="020B0604020202020204" pitchFamily="34" charset="0"/>
              </a:rPr>
              <a:t>Cross-cutting themes</a:t>
            </a:r>
          </a:p>
        </p:txBody>
      </p:sp>
      <p:sp>
        <p:nvSpPr>
          <p:cNvPr id="50" name="TextBox 49">
            <a:extLst>
              <a:ext uri="{FF2B5EF4-FFF2-40B4-BE49-F238E27FC236}">
                <a16:creationId xmlns:a16="http://schemas.microsoft.com/office/drawing/2014/main" id="{B847C6C3-9F03-22EC-3AC8-9CBFB8676D5C}"/>
              </a:ext>
            </a:extLst>
          </p:cNvPr>
          <p:cNvSpPr txBox="1"/>
          <p:nvPr/>
        </p:nvSpPr>
        <p:spPr>
          <a:xfrm>
            <a:off x="462352" y="1348301"/>
            <a:ext cx="492313" cy="830997"/>
          </a:xfrm>
          <a:prstGeom prst="rect">
            <a:avLst/>
          </a:prstGeom>
          <a:noFill/>
        </p:spPr>
        <p:txBody>
          <a:bodyPr wrap="square" rtlCol="0">
            <a:spAutoFit/>
          </a:bodyPr>
          <a:lstStyle/>
          <a:p>
            <a:pPr algn="ctr"/>
            <a:r>
              <a:rPr lang="en-AU" sz="4800" b="1" dirty="0">
                <a:solidFill>
                  <a:schemeClr val="bg1"/>
                </a:solidFill>
                <a:latin typeface="Arial" panose="020B0604020202020204" pitchFamily="34" charset="0"/>
                <a:ea typeface="Open Sans" panose="020B0606030504020204" pitchFamily="34" charset="0"/>
                <a:cs typeface="Arial" panose="020B0604020202020204" pitchFamily="34" charset="0"/>
              </a:rPr>
              <a:t>1</a:t>
            </a:r>
            <a:endParaRPr lang="en-AU" sz="3200" b="1"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D331559D-6D3A-089B-FAD7-3056E535A8F8}"/>
              </a:ext>
            </a:extLst>
          </p:cNvPr>
          <p:cNvSpPr/>
          <p:nvPr/>
        </p:nvSpPr>
        <p:spPr>
          <a:xfrm>
            <a:off x="3954435" y="5835565"/>
            <a:ext cx="3150900" cy="864000"/>
          </a:xfrm>
          <a:prstGeom prst="rect">
            <a:avLst/>
          </a:prstGeom>
          <a:noFill/>
          <a:ln w="57150">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latin typeface="Arial" panose="020B0604020202020204" pitchFamily="34" charset="0"/>
              <a:ea typeface="Open Sans" panose="020B0606030504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FA3482E6-E394-A9B0-2D46-EA4AD1046CF4}"/>
              </a:ext>
            </a:extLst>
          </p:cNvPr>
          <p:cNvSpPr txBox="1"/>
          <p:nvPr/>
        </p:nvSpPr>
        <p:spPr>
          <a:xfrm>
            <a:off x="4773178" y="5905474"/>
            <a:ext cx="2272197" cy="784830"/>
          </a:xfrm>
          <a:prstGeom prst="rect">
            <a:avLst/>
          </a:prstGeom>
          <a:noFill/>
        </p:spPr>
        <p:txBody>
          <a:bodyPr wrap="square">
            <a:spAutoFit/>
          </a:bodyPr>
          <a:lstStyle>
            <a:defPPr>
              <a:defRPr lang="en-US"/>
            </a:defPPr>
            <a:lvl1pPr algn="ctr">
              <a:lnSpc>
                <a:spcPct val="107000"/>
              </a:lnSpc>
              <a:spcAft>
                <a:spcPts val="800"/>
              </a:spcAft>
              <a:defRPr sz="1200" b="1">
                <a:solidFill>
                  <a:schemeClr val="bg1"/>
                </a:solidFill>
                <a:latin typeface="Century Gothic" panose="020B0502020202020204" pitchFamily="34" charset="0"/>
                <a:ea typeface="Calibri" panose="020F0502020204030204" pitchFamily="34" charset="0"/>
                <a:cs typeface="Times New Roman" panose="02020603050405020304" pitchFamily="18" charset="0"/>
              </a:defRPr>
            </a:lvl1pPr>
          </a:lstStyle>
          <a:p>
            <a:pPr>
              <a:lnSpc>
                <a:spcPts val="1800"/>
              </a:lnSpc>
              <a:spcAft>
                <a:spcPts val="0"/>
              </a:spcAft>
            </a:pPr>
            <a:r>
              <a:rPr lang="en-AU" sz="1800"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Future directions and emerging science</a:t>
            </a:r>
          </a:p>
        </p:txBody>
      </p:sp>
      <p:sp>
        <p:nvSpPr>
          <p:cNvPr id="3" name="Rectangle 2">
            <a:extLst>
              <a:ext uri="{FF2B5EF4-FFF2-40B4-BE49-F238E27FC236}">
                <a16:creationId xmlns:a16="http://schemas.microsoft.com/office/drawing/2014/main" id="{0D203330-C5F1-3CD3-3A0E-F7D7EBDF4516}"/>
              </a:ext>
            </a:extLst>
          </p:cNvPr>
          <p:cNvSpPr/>
          <p:nvPr/>
        </p:nvSpPr>
        <p:spPr>
          <a:xfrm>
            <a:off x="353054" y="2753705"/>
            <a:ext cx="2880000" cy="1103725"/>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1">
                  <a:lumMod val="7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8DC958BD-A3FC-9097-B130-A17C6CC8094E}"/>
              </a:ext>
            </a:extLst>
          </p:cNvPr>
          <p:cNvSpPr txBox="1"/>
          <p:nvPr/>
        </p:nvSpPr>
        <p:spPr>
          <a:xfrm>
            <a:off x="981028" y="2920583"/>
            <a:ext cx="2173324" cy="861774"/>
          </a:xfrm>
          <a:prstGeom prst="rect">
            <a:avLst/>
          </a:prstGeom>
          <a:noFill/>
        </p:spPr>
        <p:txBody>
          <a:bodyPr wrap="square">
            <a:spAutoFit/>
          </a:bodyPr>
          <a:lstStyle/>
          <a:p>
            <a:pPr algn="ctr">
              <a:lnSpc>
                <a:spcPts val="2000"/>
              </a:lnSpc>
            </a:pPr>
            <a:r>
              <a:rPr lang="en-AU" b="1" dirty="0">
                <a:solidFill>
                  <a:schemeClr val="tx1">
                    <a:lumMod val="75000"/>
                    <a:lumOff val="25000"/>
                  </a:schemeClr>
                </a:solidFill>
                <a:effectLst/>
                <a:latin typeface="Arial" panose="020B0604020202020204" pitchFamily="34" charset="0"/>
                <a:ea typeface="Open Sans" panose="020B0606030504020204" pitchFamily="34" charset="0"/>
                <a:cs typeface="Arial" panose="020B0604020202020204" pitchFamily="34" charset="0"/>
              </a:rPr>
              <a:t>The context and extent of water quality threats</a:t>
            </a:r>
          </a:p>
        </p:txBody>
      </p:sp>
      <p:sp>
        <p:nvSpPr>
          <p:cNvPr id="18" name="TextBox 17">
            <a:extLst>
              <a:ext uri="{FF2B5EF4-FFF2-40B4-BE49-F238E27FC236}">
                <a16:creationId xmlns:a16="http://schemas.microsoft.com/office/drawing/2014/main" id="{A4DEB30C-0599-0B98-6641-6EBC2CFDEF97}"/>
              </a:ext>
            </a:extLst>
          </p:cNvPr>
          <p:cNvSpPr txBox="1"/>
          <p:nvPr/>
        </p:nvSpPr>
        <p:spPr>
          <a:xfrm>
            <a:off x="423990" y="2908016"/>
            <a:ext cx="570757" cy="830997"/>
          </a:xfrm>
          <a:prstGeom prst="rect">
            <a:avLst/>
          </a:prstGeom>
          <a:noFill/>
        </p:spPr>
        <p:txBody>
          <a:bodyPr wrap="square" rtlCol="0">
            <a:spAutoFit/>
          </a:bodyPr>
          <a:lstStyle/>
          <a:p>
            <a:pPr algn="ctr"/>
            <a:r>
              <a:rPr lang="en-AU" sz="4800" b="1" dirty="0">
                <a:solidFill>
                  <a:schemeClr val="bg1"/>
                </a:solidFill>
                <a:latin typeface="Arial" panose="020B0604020202020204" pitchFamily="34" charset="0"/>
                <a:ea typeface="Open Sans" panose="020B0606030504020204" pitchFamily="34" charset="0"/>
                <a:cs typeface="Arial" panose="020B0604020202020204" pitchFamily="34" charset="0"/>
              </a:rPr>
              <a:t>2</a:t>
            </a:r>
            <a:endParaRPr lang="en-AU" sz="3200" b="1"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0AB3799-3DD9-9723-C534-CA3F848B5AF5}"/>
              </a:ext>
            </a:extLst>
          </p:cNvPr>
          <p:cNvSpPr txBox="1"/>
          <p:nvPr/>
        </p:nvSpPr>
        <p:spPr>
          <a:xfrm>
            <a:off x="4065165" y="929143"/>
            <a:ext cx="492313" cy="830997"/>
          </a:xfrm>
          <a:prstGeom prst="rect">
            <a:avLst/>
          </a:prstGeom>
          <a:noFill/>
        </p:spPr>
        <p:txBody>
          <a:bodyPr wrap="square" rtlCol="0">
            <a:spAutoFit/>
          </a:bodyPr>
          <a:lstStyle/>
          <a:p>
            <a:pPr algn="ctr"/>
            <a:r>
              <a:rPr lang="en-AU" sz="4800" b="1" dirty="0">
                <a:solidFill>
                  <a:schemeClr val="bg1"/>
                </a:solidFill>
                <a:latin typeface="Arial" panose="020B0604020202020204" pitchFamily="34" charset="0"/>
                <a:ea typeface="Open Sans" panose="020B0606030504020204" pitchFamily="34" charset="0"/>
                <a:cs typeface="Arial" panose="020B0604020202020204" pitchFamily="34" charset="0"/>
              </a:rPr>
              <a:t>3</a:t>
            </a:r>
            <a:endParaRPr lang="en-AU" sz="3200" b="1"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F31E7E25-EDEA-2837-02C5-E58AED947055}"/>
              </a:ext>
            </a:extLst>
          </p:cNvPr>
          <p:cNvSpPr txBox="1"/>
          <p:nvPr/>
        </p:nvSpPr>
        <p:spPr>
          <a:xfrm>
            <a:off x="4055528" y="1912387"/>
            <a:ext cx="492313" cy="830997"/>
          </a:xfrm>
          <a:prstGeom prst="rect">
            <a:avLst/>
          </a:prstGeom>
          <a:noFill/>
        </p:spPr>
        <p:txBody>
          <a:bodyPr wrap="square" rtlCol="0">
            <a:spAutoFit/>
          </a:bodyPr>
          <a:lstStyle/>
          <a:p>
            <a:pPr algn="ctr"/>
            <a:r>
              <a:rPr lang="en-AU" sz="4800" b="1" dirty="0">
                <a:solidFill>
                  <a:schemeClr val="bg1"/>
                </a:solidFill>
                <a:latin typeface="Arial" panose="020B0604020202020204" pitchFamily="34" charset="0"/>
                <a:ea typeface="Open Sans" panose="020B0606030504020204" pitchFamily="34" charset="0"/>
                <a:cs typeface="Arial" panose="020B0604020202020204" pitchFamily="34" charset="0"/>
              </a:rPr>
              <a:t>4</a:t>
            </a:r>
            <a:endParaRPr lang="en-AU" sz="3200" b="1"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8E47FEEE-861B-A530-AA5F-10DD4B038EDE}"/>
              </a:ext>
            </a:extLst>
          </p:cNvPr>
          <p:cNvSpPr txBox="1"/>
          <p:nvPr/>
        </p:nvSpPr>
        <p:spPr>
          <a:xfrm>
            <a:off x="4062593" y="2898628"/>
            <a:ext cx="492313" cy="830997"/>
          </a:xfrm>
          <a:prstGeom prst="rect">
            <a:avLst/>
          </a:prstGeom>
          <a:noFill/>
        </p:spPr>
        <p:txBody>
          <a:bodyPr wrap="square" rtlCol="0">
            <a:spAutoFit/>
          </a:bodyPr>
          <a:lstStyle/>
          <a:p>
            <a:pPr algn="ctr"/>
            <a:r>
              <a:rPr lang="en-AU" sz="4800" b="1" dirty="0">
                <a:solidFill>
                  <a:schemeClr val="bg1"/>
                </a:solidFill>
                <a:latin typeface="Arial" panose="020B0604020202020204" pitchFamily="34" charset="0"/>
                <a:ea typeface="Open Sans" panose="020B0606030504020204" pitchFamily="34" charset="0"/>
                <a:cs typeface="Arial" panose="020B0604020202020204" pitchFamily="34" charset="0"/>
              </a:rPr>
              <a:t>5</a:t>
            </a:r>
            <a:endParaRPr lang="en-AU" sz="3200" b="1"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79A31227-1653-C245-0B29-3ABF40D3A632}"/>
              </a:ext>
            </a:extLst>
          </p:cNvPr>
          <p:cNvSpPr txBox="1"/>
          <p:nvPr/>
        </p:nvSpPr>
        <p:spPr>
          <a:xfrm>
            <a:off x="4073379" y="3885285"/>
            <a:ext cx="492313" cy="830997"/>
          </a:xfrm>
          <a:prstGeom prst="rect">
            <a:avLst/>
          </a:prstGeom>
          <a:noFill/>
        </p:spPr>
        <p:txBody>
          <a:bodyPr wrap="square" rtlCol="0">
            <a:spAutoFit/>
          </a:bodyPr>
          <a:lstStyle/>
          <a:p>
            <a:pPr algn="ctr"/>
            <a:r>
              <a:rPr lang="en-AU" sz="4800" b="1" dirty="0">
                <a:solidFill>
                  <a:schemeClr val="bg1"/>
                </a:solidFill>
                <a:latin typeface="Arial" panose="020B0604020202020204" pitchFamily="34" charset="0"/>
                <a:ea typeface="Open Sans" panose="020B0606030504020204" pitchFamily="34" charset="0"/>
                <a:cs typeface="Arial" panose="020B0604020202020204" pitchFamily="34" charset="0"/>
              </a:rPr>
              <a:t>6</a:t>
            </a:r>
            <a:endParaRPr lang="en-AU" sz="3200" b="1"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439FD4CE-5E46-2DD6-6FD9-8239D311737C}"/>
              </a:ext>
            </a:extLst>
          </p:cNvPr>
          <p:cNvSpPr txBox="1"/>
          <p:nvPr/>
        </p:nvSpPr>
        <p:spPr>
          <a:xfrm>
            <a:off x="4073378" y="4868770"/>
            <a:ext cx="492313" cy="830997"/>
          </a:xfrm>
          <a:prstGeom prst="rect">
            <a:avLst/>
          </a:prstGeom>
          <a:noFill/>
        </p:spPr>
        <p:txBody>
          <a:bodyPr wrap="square" rtlCol="0">
            <a:spAutoFit/>
          </a:bodyPr>
          <a:lstStyle/>
          <a:p>
            <a:pPr algn="ctr"/>
            <a:r>
              <a:rPr lang="en-AU" sz="4800" b="1" dirty="0">
                <a:solidFill>
                  <a:schemeClr val="bg1"/>
                </a:solidFill>
                <a:latin typeface="Arial" panose="020B0604020202020204" pitchFamily="34" charset="0"/>
                <a:ea typeface="Open Sans" panose="020B0606030504020204" pitchFamily="34" charset="0"/>
                <a:cs typeface="Arial" panose="020B0604020202020204" pitchFamily="34" charset="0"/>
              </a:rPr>
              <a:t>7</a:t>
            </a:r>
            <a:endParaRPr lang="en-AU" sz="3200" b="1"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BC71EA8C-FCCB-84AC-CC2D-22AA192CFCBC}"/>
              </a:ext>
            </a:extLst>
          </p:cNvPr>
          <p:cNvSpPr txBox="1"/>
          <p:nvPr/>
        </p:nvSpPr>
        <p:spPr>
          <a:xfrm>
            <a:off x="4088255" y="5861232"/>
            <a:ext cx="492313" cy="830997"/>
          </a:xfrm>
          <a:prstGeom prst="rect">
            <a:avLst/>
          </a:prstGeom>
          <a:noFill/>
        </p:spPr>
        <p:txBody>
          <a:bodyPr wrap="square" rtlCol="0">
            <a:spAutoFit/>
          </a:bodyPr>
          <a:lstStyle/>
          <a:p>
            <a:pPr algn="ctr"/>
            <a:r>
              <a:rPr lang="en-AU" sz="4800" b="1" dirty="0">
                <a:solidFill>
                  <a:schemeClr val="bg1"/>
                </a:solidFill>
                <a:latin typeface="Arial" panose="020B0604020202020204" pitchFamily="34" charset="0"/>
                <a:ea typeface="Open Sans" panose="020B0606030504020204" pitchFamily="34" charset="0"/>
                <a:cs typeface="Arial" panose="020B0604020202020204" pitchFamily="34" charset="0"/>
              </a:rPr>
              <a:t>8</a:t>
            </a:r>
            <a:endParaRPr lang="en-AU" sz="3200" b="1"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pic>
        <p:nvPicPr>
          <p:cNvPr id="41" name="Picture 40" descr="Blue letters on a black background&#10;&#10;Description automatically generated">
            <a:extLst>
              <a:ext uri="{FF2B5EF4-FFF2-40B4-BE49-F238E27FC236}">
                <a16:creationId xmlns:a16="http://schemas.microsoft.com/office/drawing/2014/main" id="{3725C010-AE07-0C28-E592-1EFA0A3D80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8974" y="5946448"/>
            <a:ext cx="1566130" cy="720000"/>
          </a:xfrm>
          <a:prstGeom prst="rect">
            <a:avLst/>
          </a:prstGeom>
        </p:spPr>
      </p:pic>
    </p:spTree>
    <p:extLst>
      <p:ext uri="{BB962C8B-B14F-4D97-AF65-F5344CB8AC3E}">
        <p14:creationId xmlns:p14="http://schemas.microsoft.com/office/powerpoint/2010/main" val="2833970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078DB5E-53CF-07C3-E645-3E8A10203174}"/>
              </a:ext>
            </a:extLst>
          </p:cNvPr>
          <p:cNvSpPr txBox="1"/>
          <p:nvPr/>
        </p:nvSpPr>
        <p:spPr>
          <a:xfrm>
            <a:off x="296932" y="134216"/>
            <a:ext cx="4701928" cy="523220"/>
          </a:xfrm>
          <a:prstGeom prst="rect">
            <a:avLst/>
          </a:prstGeom>
          <a:noFill/>
        </p:spPr>
        <p:txBody>
          <a:bodyPr wrap="none" rtlCol="0">
            <a:spAutoFit/>
          </a:bodyPr>
          <a:lstStyle/>
          <a:p>
            <a:r>
              <a:rPr lang="en-AU" sz="2800" b="1" dirty="0">
                <a:solidFill>
                  <a:srgbClr val="1C5174"/>
                </a:solidFill>
                <a:latin typeface="Arial" panose="020B0604020202020204" pitchFamily="34" charset="0"/>
                <a:cs typeface="Arial" panose="020B0604020202020204" pitchFamily="34" charset="0"/>
              </a:rPr>
              <a:t>Synthesising the evidence</a:t>
            </a:r>
          </a:p>
        </p:txBody>
      </p:sp>
      <p:sp>
        <p:nvSpPr>
          <p:cNvPr id="8" name="TextBox 7">
            <a:extLst>
              <a:ext uri="{FF2B5EF4-FFF2-40B4-BE49-F238E27FC236}">
                <a16:creationId xmlns:a16="http://schemas.microsoft.com/office/drawing/2014/main" id="{F8593643-DFA4-AB50-8DF7-7EBA64522575}"/>
              </a:ext>
            </a:extLst>
          </p:cNvPr>
          <p:cNvSpPr txBox="1"/>
          <p:nvPr/>
        </p:nvSpPr>
        <p:spPr>
          <a:xfrm>
            <a:off x="311993" y="762724"/>
            <a:ext cx="8660107" cy="5044714"/>
          </a:xfrm>
          <a:prstGeom prst="rect">
            <a:avLst/>
          </a:prstGeom>
          <a:noFill/>
        </p:spPr>
        <p:txBody>
          <a:bodyPr wrap="square" rtlCol="0">
            <a:spAutoFit/>
          </a:bodyPr>
          <a:lstStyle/>
          <a:p>
            <a:pPr>
              <a:lnSpc>
                <a:spcPct val="114000"/>
              </a:lnSpc>
              <a:spcAft>
                <a:spcPts val="600"/>
              </a:spcAft>
            </a:pPr>
            <a:r>
              <a:rPr lang="en-AU" sz="2000" b="1" dirty="0">
                <a:solidFill>
                  <a:srgbClr val="1C5174"/>
                </a:solidFill>
                <a:latin typeface="Arial" panose="020B0604020202020204" pitchFamily="34" charset="0"/>
                <a:cs typeface="Arial" panose="020B0604020202020204" pitchFamily="34" charset="0"/>
              </a:rPr>
              <a:t>International best practice approaches for evidence synthesis</a:t>
            </a:r>
            <a:endParaRPr lang="en-AU" sz="1600" dirty="0">
              <a:solidFill>
                <a:schemeClr val="tx1">
                  <a:lumMod val="75000"/>
                  <a:lumOff val="25000"/>
                </a:schemeClr>
              </a:solidFill>
              <a:latin typeface="Arial" panose="020B0604020202020204" pitchFamily="34" charset="0"/>
              <a:cs typeface="Arial" panose="020B0604020202020204" pitchFamily="34" charset="0"/>
            </a:endParaRPr>
          </a:p>
          <a:p>
            <a:pPr marL="742950" lvl="1" indent="-285750">
              <a:lnSpc>
                <a:spcPct val="114000"/>
              </a:lnSpc>
              <a:spcAft>
                <a:spcPts val="1200"/>
              </a:spcAft>
              <a:buClr>
                <a:schemeClr val="accent2">
                  <a:lumMod val="75000"/>
                </a:schemeClr>
              </a:buClr>
              <a:buFont typeface="Arial" panose="020B0604020202020204" pitchFamily="34" charset="0"/>
              <a:buChar char="■"/>
            </a:pPr>
            <a:r>
              <a:rPr lang="en-US" sz="1800" dirty="0">
                <a:latin typeface="Arial" panose="020B0604020202020204" pitchFamily="34" charset="0"/>
                <a:cs typeface="Arial" panose="020B0604020202020204" pitchFamily="34" charset="0"/>
              </a:rPr>
              <a:t>Developed by an </a:t>
            </a:r>
            <a:r>
              <a:rPr lang="en-US" sz="1800" b="1" dirty="0">
                <a:latin typeface="Arial" panose="020B0604020202020204" pitchFamily="34" charset="0"/>
                <a:cs typeface="Arial" panose="020B0604020202020204" pitchFamily="34" charset="0"/>
              </a:rPr>
              <a:t>independent evidence synthesis expert </a:t>
            </a:r>
            <a:r>
              <a:rPr lang="en-US" sz="1800" dirty="0">
                <a:latin typeface="Arial" panose="020B0604020202020204" pitchFamily="34" charset="0"/>
                <a:cs typeface="Arial" panose="020B0604020202020204" pitchFamily="34" charset="0"/>
              </a:rPr>
              <a:t>to ensure </a:t>
            </a:r>
            <a:r>
              <a:rPr lang="en-US" sz="1800" b="1" dirty="0">
                <a:latin typeface="Arial" panose="020B0604020202020204" pitchFamily="34" charset="0"/>
                <a:cs typeface="Arial" panose="020B0604020202020204" pitchFamily="34" charset="0"/>
              </a:rPr>
              <a:t>fit for purpose</a:t>
            </a:r>
          </a:p>
          <a:p>
            <a:pPr marL="742950" lvl="1" indent="-285750">
              <a:lnSpc>
                <a:spcPct val="114000"/>
              </a:lnSpc>
              <a:spcAft>
                <a:spcPts val="1200"/>
              </a:spcAft>
              <a:buClr>
                <a:schemeClr val="accent2">
                  <a:lumMod val="75000"/>
                </a:schemeClr>
              </a:buClr>
              <a:buFont typeface="Arial" panose="020B0604020202020204" pitchFamily="34" charset="0"/>
              <a:buChar char="■"/>
            </a:pPr>
            <a:r>
              <a:rPr lang="en-US" sz="1800" b="1" dirty="0">
                <a:latin typeface="Arial" panose="020B0604020202020204" pitchFamily="34" charset="0"/>
                <a:cs typeface="Arial" panose="020B0604020202020204" pitchFamily="34" charset="0"/>
              </a:rPr>
              <a:t>Transparent</a:t>
            </a:r>
            <a:r>
              <a:rPr lang="en-US" sz="1800" dirty="0">
                <a:latin typeface="Arial" panose="020B0604020202020204" pitchFamily="34" charset="0"/>
                <a:cs typeface="Arial" panose="020B0604020202020204" pitchFamily="34" charset="0"/>
              </a:rPr>
              <a:t> and </a:t>
            </a:r>
            <a:r>
              <a:rPr lang="en-US" sz="1800" b="1" dirty="0">
                <a:latin typeface="Arial" panose="020B0604020202020204" pitchFamily="34" charset="0"/>
                <a:cs typeface="Arial" panose="020B0604020202020204" pitchFamily="34" charset="0"/>
              </a:rPr>
              <a:t>repeatable</a:t>
            </a:r>
            <a:r>
              <a:rPr lang="en-US" sz="1800" dirty="0">
                <a:latin typeface="Arial" panose="020B0604020202020204" pitchFamily="34" charset="0"/>
                <a:cs typeface="Arial" panose="020B0604020202020204" pitchFamily="34" charset="0"/>
              </a:rPr>
              <a:t> method</a:t>
            </a:r>
            <a:endParaRPr lang="en-US" dirty="0">
              <a:latin typeface="Arial" panose="020B0604020202020204" pitchFamily="34" charset="0"/>
              <a:cs typeface="Arial" panose="020B0604020202020204" pitchFamily="34" charset="0"/>
            </a:endParaRPr>
          </a:p>
          <a:p>
            <a:pPr marL="742950" lvl="1" indent="-285750">
              <a:lnSpc>
                <a:spcPct val="114000"/>
              </a:lnSpc>
              <a:spcAft>
                <a:spcPts val="1200"/>
              </a:spcAft>
              <a:buClr>
                <a:schemeClr val="accent2">
                  <a:lumMod val="75000"/>
                </a:schemeClr>
              </a:buClr>
              <a:buFont typeface="Arial" panose="020B0604020202020204" pitchFamily="34" charset="0"/>
              <a:buChar char="■"/>
            </a:pPr>
            <a:r>
              <a:rPr lang="en-US" dirty="0">
                <a:latin typeface="Arial" panose="020B0604020202020204" pitchFamily="34" charset="0"/>
                <a:cs typeface="Arial" panose="020B0604020202020204" pitchFamily="34" charset="0"/>
              </a:rPr>
              <a:t>Standard template to enable </a:t>
            </a:r>
            <a:r>
              <a:rPr lang="en-US" b="1" dirty="0">
                <a:latin typeface="Arial" panose="020B0604020202020204" pitchFamily="34" charset="0"/>
                <a:cs typeface="Arial" panose="020B0604020202020204" pitchFamily="34" charset="0"/>
              </a:rPr>
              <a:t>consistency </a:t>
            </a:r>
          </a:p>
          <a:p>
            <a:pPr marL="742950" lvl="1" indent="-285750">
              <a:lnSpc>
                <a:spcPct val="114000"/>
              </a:lnSpc>
              <a:spcAft>
                <a:spcPts val="1200"/>
              </a:spcAft>
              <a:buClr>
                <a:schemeClr val="accent2">
                  <a:lumMod val="75000"/>
                </a:schemeClr>
              </a:buClr>
              <a:buFont typeface="Arial" panose="020B0604020202020204" pitchFamily="34" charset="0"/>
              <a:buChar char="■"/>
            </a:pPr>
            <a:r>
              <a:rPr lang="en-US" b="1" dirty="0">
                <a:latin typeface="Arial" panose="020B0604020202020204" pitchFamily="34" charset="0"/>
                <a:cs typeface="Arial" panose="020B0604020202020204" pitchFamily="34" charset="0"/>
              </a:rPr>
              <a:t>Structured</a:t>
            </a:r>
            <a:r>
              <a:rPr lang="en-US" dirty="0">
                <a:latin typeface="Arial" panose="020B0604020202020204" pitchFamily="34" charset="0"/>
                <a:cs typeface="Arial" panose="020B0604020202020204" pitchFamily="34" charset="0"/>
              </a:rPr>
              <a:t> literature searches using </a:t>
            </a:r>
            <a:r>
              <a:rPr lang="en-US" b="1" dirty="0">
                <a:latin typeface="Arial" panose="020B0604020202020204" pitchFamily="34" charset="0"/>
                <a:cs typeface="Arial" panose="020B0604020202020204" pitchFamily="34" charset="0"/>
              </a:rPr>
              <a:t>publicly available peer reviewed </a:t>
            </a:r>
            <a:r>
              <a:rPr lang="en-US" dirty="0">
                <a:latin typeface="Arial" panose="020B0604020202020204" pitchFamily="34" charset="0"/>
                <a:cs typeface="Arial" panose="020B0604020202020204" pitchFamily="34" charset="0"/>
              </a:rPr>
              <a:t>material only</a:t>
            </a:r>
          </a:p>
          <a:p>
            <a:pPr marL="742950" lvl="1" indent="-285750">
              <a:lnSpc>
                <a:spcPct val="114000"/>
              </a:lnSpc>
              <a:spcAft>
                <a:spcPts val="1200"/>
              </a:spcAft>
              <a:buClr>
                <a:schemeClr val="accent2">
                  <a:lumMod val="75000"/>
                </a:schemeClr>
              </a:buClr>
              <a:buFont typeface="Arial" panose="020B0604020202020204" pitchFamily="34" charset="0"/>
              <a:buChar char="■"/>
            </a:pPr>
            <a:r>
              <a:rPr lang="en-US" sz="1800" b="1" dirty="0">
                <a:latin typeface="Arial" panose="020B0604020202020204" pitchFamily="34" charset="0"/>
                <a:cs typeface="Arial" panose="020B0604020202020204" pitchFamily="34" charset="0"/>
              </a:rPr>
              <a:t>Potential for bias </a:t>
            </a:r>
            <a:r>
              <a:rPr lang="en-US" sz="1800" b="1" dirty="0" err="1">
                <a:latin typeface="Arial" panose="020B0604020202020204" pitchFamily="34" charset="0"/>
                <a:cs typeface="Arial" panose="020B0604020202020204" pitchFamily="34" charset="0"/>
              </a:rPr>
              <a:t>minimised</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in the review and appraisal of the evidence</a:t>
            </a:r>
          </a:p>
          <a:p>
            <a:pPr marL="742950" lvl="1" indent="-285750">
              <a:lnSpc>
                <a:spcPct val="114000"/>
              </a:lnSpc>
              <a:spcAft>
                <a:spcPts val="1200"/>
              </a:spcAft>
              <a:buClr>
                <a:schemeClr val="accent2">
                  <a:lumMod val="75000"/>
                </a:schemeClr>
              </a:buClr>
              <a:buFont typeface="Arial" panose="020B0604020202020204" pitchFamily="34" charset="0"/>
              <a:buChar char="■"/>
            </a:pPr>
            <a:r>
              <a:rPr lang="en-US" dirty="0">
                <a:latin typeface="Arial" panose="020B0604020202020204" pitchFamily="34" charset="0"/>
                <a:cs typeface="Arial" panose="020B0604020202020204" pitchFamily="34" charset="0"/>
              </a:rPr>
              <a:t>Evaluated the </a:t>
            </a:r>
            <a:r>
              <a:rPr lang="en-US" b="1" dirty="0">
                <a:latin typeface="Arial" panose="020B0604020202020204" pitchFamily="34" charset="0"/>
                <a:cs typeface="Arial" panose="020B0604020202020204" pitchFamily="34" charset="0"/>
              </a:rPr>
              <a:t>relevance</a:t>
            </a:r>
            <a:r>
              <a:rPr lang="en-US" dirty="0">
                <a:latin typeface="Arial" panose="020B0604020202020204" pitchFamily="34" charset="0"/>
                <a:cs typeface="Arial" panose="020B0604020202020204" pitchFamily="34" charset="0"/>
              </a:rPr>
              <a:t> of the evidence to the GBR at spatial and temporal scales</a:t>
            </a:r>
          </a:p>
          <a:p>
            <a:pPr marL="742950" lvl="1" indent="-285750">
              <a:lnSpc>
                <a:spcPct val="114000"/>
              </a:lnSpc>
              <a:spcAft>
                <a:spcPts val="1200"/>
              </a:spcAft>
              <a:buClr>
                <a:schemeClr val="accent2">
                  <a:lumMod val="75000"/>
                </a:schemeClr>
              </a:buClr>
              <a:buFont typeface="Arial" panose="020B0604020202020204" pitchFamily="34" charset="0"/>
              <a:buChar char="■"/>
            </a:pPr>
            <a:r>
              <a:rPr lang="en-US" sz="1800" dirty="0">
                <a:latin typeface="Arial" panose="020B0604020202020204" pitchFamily="34" charset="0"/>
                <a:cs typeface="Arial" panose="020B0604020202020204" pitchFamily="34" charset="0"/>
              </a:rPr>
              <a:t>Assessed and presented a level of ‘</a:t>
            </a:r>
            <a:r>
              <a:rPr lang="en-US" sz="1800" b="1" dirty="0">
                <a:latin typeface="Arial" panose="020B0604020202020204" pitchFamily="34" charset="0"/>
                <a:cs typeface="Arial" panose="020B0604020202020204" pitchFamily="34" charset="0"/>
              </a:rPr>
              <a:t>confidence</a:t>
            </a:r>
            <a:r>
              <a:rPr lang="en-US" sz="1800" dirty="0">
                <a:latin typeface="Arial" panose="020B0604020202020204" pitchFamily="34" charset="0"/>
                <a:cs typeface="Arial" panose="020B0604020202020204" pitchFamily="34" charset="0"/>
              </a:rPr>
              <a:t>’ in the evidence </a:t>
            </a:r>
          </a:p>
          <a:p>
            <a:pPr marL="742950" lvl="1" indent="-285750">
              <a:lnSpc>
                <a:spcPct val="114000"/>
              </a:lnSpc>
              <a:spcAft>
                <a:spcPts val="1200"/>
              </a:spcAft>
              <a:buClr>
                <a:schemeClr val="accent2">
                  <a:lumMod val="75000"/>
                </a:schemeClr>
              </a:buClr>
              <a:buFont typeface="Arial" panose="020B0604020202020204" pitchFamily="34" charset="0"/>
              <a:buChar char="■"/>
            </a:pPr>
            <a:r>
              <a:rPr lang="en-US" sz="1800" dirty="0">
                <a:latin typeface="Arial" panose="020B0604020202020204" pitchFamily="34" charset="0"/>
                <a:cs typeface="Arial" panose="020B0604020202020204" pitchFamily="34" charset="0"/>
              </a:rPr>
              <a:t>Typically between 1990 and end of 2022</a:t>
            </a:r>
          </a:p>
        </p:txBody>
      </p:sp>
      <p:sp>
        <p:nvSpPr>
          <p:cNvPr id="2" name="Rectangle 1">
            <a:extLst>
              <a:ext uri="{FF2B5EF4-FFF2-40B4-BE49-F238E27FC236}">
                <a16:creationId xmlns:a16="http://schemas.microsoft.com/office/drawing/2014/main" id="{058D9755-B36C-B296-4704-0A4E9D2C8C61}"/>
              </a:ext>
            </a:extLst>
          </p:cNvPr>
          <p:cNvSpPr/>
          <p:nvPr/>
        </p:nvSpPr>
        <p:spPr>
          <a:xfrm>
            <a:off x="0" y="6137996"/>
            <a:ext cx="12192000" cy="720001"/>
          </a:xfrm>
          <a:prstGeom prst="rect">
            <a:avLst/>
          </a:prstGeom>
          <a:solidFill>
            <a:srgbClr val="1C517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00557D8-1BBC-423F-14F1-891FA592EB6F}"/>
              </a:ext>
            </a:extLst>
          </p:cNvPr>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0878796" y="6224753"/>
            <a:ext cx="1188707" cy="546486"/>
          </a:xfrm>
          <a:prstGeom prst="rect">
            <a:avLst/>
          </a:prstGeom>
        </p:spPr>
      </p:pic>
      <p:sp>
        <p:nvSpPr>
          <p:cNvPr id="23" name="Circle: Hollow 22">
            <a:extLst>
              <a:ext uri="{FF2B5EF4-FFF2-40B4-BE49-F238E27FC236}">
                <a16:creationId xmlns:a16="http://schemas.microsoft.com/office/drawing/2014/main" id="{2BF85124-514B-DE93-E0DF-6272B1196FBF}"/>
              </a:ext>
            </a:extLst>
          </p:cNvPr>
          <p:cNvSpPr/>
          <p:nvPr/>
        </p:nvSpPr>
        <p:spPr>
          <a:xfrm>
            <a:off x="9537103" y="3307392"/>
            <a:ext cx="720000" cy="720000"/>
          </a:xfrm>
          <a:prstGeom prst="donut">
            <a:avLst>
              <a:gd name="adj" fmla="val 21621"/>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652F9DE3-D02F-987C-CAE6-111105306B5B}"/>
              </a:ext>
            </a:extLst>
          </p:cNvPr>
          <p:cNvSpPr txBox="1"/>
          <p:nvPr/>
        </p:nvSpPr>
        <p:spPr>
          <a:xfrm>
            <a:off x="10249128" y="3482726"/>
            <a:ext cx="925546" cy="369332"/>
          </a:xfrm>
          <a:prstGeom prst="rect">
            <a:avLst/>
          </a:prstGeom>
          <a:noFill/>
        </p:spPr>
        <p:txBody>
          <a:bodyPr wrap="square" rtlCol="0">
            <a:spAutoFit/>
          </a:bodyPr>
          <a:lstStyle/>
          <a:p>
            <a:pPr algn="ctr"/>
            <a:r>
              <a:rPr lang="en-AU" dirty="0">
                <a:latin typeface="Arial" panose="020B0604020202020204" pitchFamily="34" charset="0"/>
                <a:cs typeface="Arial" panose="020B0604020202020204" pitchFamily="34" charset="0"/>
              </a:rPr>
              <a:t>High</a:t>
            </a:r>
          </a:p>
        </p:txBody>
      </p:sp>
      <p:sp>
        <p:nvSpPr>
          <p:cNvPr id="25" name="Circle: Hollow 24">
            <a:extLst>
              <a:ext uri="{FF2B5EF4-FFF2-40B4-BE49-F238E27FC236}">
                <a16:creationId xmlns:a16="http://schemas.microsoft.com/office/drawing/2014/main" id="{A32E0C2D-4BB3-F893-B426-843CF04634FD}"/>
              </a:ext>
            </a:extLst>
          </p:cNvPr>
          <p:cNvSpPr/>
          <p:nvPr/>
        </p:nvSpPr>
        <p:spPr>
          <a:xfrm>
            <a:off x="9537103" y="4168358"/>
            <a:ext cx="720000" cy="720000"/>
          </a:xfrm>
          <a:prstGeom prst="donut">
            <a:avLst>
              <a:gd name="adj" fmla="val 21621"/>
            </a:avLst>
          </a:prstGeom>
          <a:solidFill>
            <a:srgbClr val="FBE905"/>
          </a:solidFill>
          <a:ln>
            <a:solidFill>
              <a:srgbClr val="FBE9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30E25B0A-1E56-6545-D3ED-521CA87FE65F}"/>
              </a:ext>
            </a:extLst>
          </p:cNvPr>
          <p:cNvSpPr txBox="1"/>
          <p:nvPr/>
        </p:nvSpPr>
        <p:spPr>
          <a:xfrm>
            <a:off x="10057390" y="4343692"/>
            <a:ext cx="1775015" cy="369332"/>
          </a:xfrm>
          <a:prstGeom prst="rect">
            <a:avLst/>
          </a:prstGeom>
          <a:noFill/>
        </p:spPr>
        <p:txBody>
          <a:bodyPr wrap="square" rtlCol="0">
            <a:spAutoFit/>
          </a:bodyPr>
          <a:lstStyle/>
          <a:p>
            <a:pPr algn="ctr"/>
            <a:r>
              <a:rPr lang="en-AU" dirty="0">
                <a:latin typeface="Arial" panose="020B0604020202020204" pitchFamily="34" charset="0"/>
                <a:cs typeface="Arial" panose="020B0604020202020204" pitchFamily="34" charset="0"/>
              </a:rPr>
              <a:t>Moderate</a:t>
            </a:r>
          </a:p>
        </p:txBody>
      </p:sp>
      <p:sp>
        <p:nvSpPr>
          <p:cNvPr id="27" name="Circle: Hollow 26">
            <a:extLst>
              <a:ext uri="{FF2B5EF4-FFF2-40B4-BE49-F238E27FC236}">
                <a16:creationId xmlns:a16="http://schemas.microsoft.com/office/drawing/2014/main" id="{76268D0C-935F-924E-8AEA-7CED89FE9E2E}"/>
              </a:ext>
            </a:extLst>
          </p:cNvPr>
          <p:cNvSpPr/>
          <p:nvPr/>
        </p:nvSpPr>
        <p:spPr>
          <a:xfrm>
            <a:off x="9537103" y="4997050"/>
            <a:ext cx="720000" cy="720000"/>
          </a:xfrm>
          <a:prstGeom prst="donut">
            <a:avLst>
              <a:gd name="adj" fmla="val 21621"/>
            </a:avLst>
          </a:prstGeom>
          <a:solidFill>
            <a:srgbClr val="FF6600"/>
          </a:solidFill>
          <a:ln>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FD720B8A-8541-EF2F-9E04-BC0838BEAAE2}"/>
              </a:ext>
            </a:extLst>
          </p:cNvPr>
          <p:cNvSpPr txBox="1"/>
          <p:nvPr/>
        </p:nvSpPr>
        <p:spPr>
          <a:xfrm>
            <a:off x="10380907" y="5189276"/>
            <a:ext cx="1188706" cy="369332"/>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Limited</a:t>
            </a:r>
          </a:p>
        </p:txBody>
      </p:sp>
      <p:sp>
        <p:nvSpPr>
          <p:cNvPr id="29" name="TextBox 28">
            <a:extLst>
              <a:ext uri="{FF2B5EF4-FFF2-40B4-BE49-F238E27FC236}">
                <a16:creationId xmlns:a16="http://schemas.microsoft.com/office/drawing/2014/main" id="{BADC817F-1C95-7993-5729-2C37F61C3154}"/>
              </a:ext>
            </a:extLst>
          </p:cNvPr>
          <p:cNvSpPr txBox="1"/>
          <p:nvPr/>
        </p:nvSpPr>
        <p:spPr>
          <a:xfrm>
            <a:off x="9095904" y="2608778"/>
            <a:ext cx="2799164" cy="461665"/>
          </a:xfrm>
          <a:prstGeom prst="rect">
            <a:avLst/>
          </a:prstGeom>
          <a:noFill/>
        </p:spPr>
        <p:txBody>
          <a:bodyPr wrap="none" rtlCol="0">
            <a:spAutoFit/>
          </a:bodyPr>
          <a:lstStyle/>
          <a:p>
            <a:r>
              <a:rPr lang="en-AU" sz="2400" b="1" dirty="0">
                <a:latin typeface="Arial" panose="020B0604020202020204" pitchFamily="34" charset="0"/>
                <a:cs typeface="Arial" panose="020B0604020202020204" pitchFamily="34" charset="0"/>
              </a:rPr>
              <a:t>Confidence rating</a:t>
            </a:r>
          </a:p>
        </p:txBody>
      </p:sp>
      <p:sp>
        <p:nvSpPr>
          <p:cNvPr id="5" name="TextBox 4">
            <a:extLst>
              <a:ext uri="{FF2B5EF4-FFF2-40B4-BE49-F238E27FC236}">
                <a16:creationId xmlns:a16="http://schemas.microsoft.com/office/drawing/2014/main" id="{AAB951FB-B66A-3363-4A42-8D34E1EB92E5}"/>
              </a:ext>
            </a:extLst>
          </p:cNvPr>
          <p:cNvSpPr txBox="1"/>
          <p:nvPr/>
        </p:nvSpPr>
        <p:spPr>
          <a:xfrm>
            <a:off x="9511244" y="1447322"/>
            <a:ext cx="1900816" cy="923330"/>
          </a:xfrm>
          <a:prstGeom prst="rect">
            <a:avLst/>
          </a:prstGeom>
          <a:noFill/>
        </p:spPr>
        <p:txBody>
          <a:bodyPr wrap="square" rtlCol="0">
            <a:spAutoFit/>
          </a:bodyPr>
          <a:lstStyle/>
          <a:p>
            <a:pPr algn="ctr"/>
            <a:r>
              <a:rPr lang="en-AU" dirty="0">
                <a:solidFill>
                  <a:schemeClr val="tx2"/>
                </a:solidFill>
                <a:latin typeface="Arial" panose="020B0604020202020204" pitchFamily="34" charset="0"/>
                <a:cs typeface="Arial" panose="020B0604020202020204" pitchFamily="34" charset="0"/>
              </a:rPr>
              <a:t>Guided by an expert Methods Working Group</a:t>
            </a:r>
          </a:p>
        </p:txBody>
      </p:sp>
    </p:spTree>
    <p:extLst>
      <p:ext uri="{BB962C8B-B14F-4D97-AF65-F5344CB8AC3E}">
        <p14:creationId xmlns:p14="http://schemas.microsoft.com/office/powerpoint/2010/main" val="397360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scuba diver in the water&#10;&#10;Description automatically generated">
            <a:extLst>
              <a:ext uri="{FF2B5EF4-FFF2-40B4-BE49-F238E27FC236}">
                <a16:creationId xmlns:a16="http://schemas.microsoft.com/office/drawing/2014/main" id="{0074F285-7A62-9EF9-48B8-4968DD1F05D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462343" y="453918"/>
            <a:ext cx="4425623" cy="1868815"/>
          </a:xfrm>
          <a:prstGeom prst="rect">
            <a:avLst/>
          </a:prstGeom>
        </p:spPr>
      </p:pic>
      <p:pic>
        <p:nvPicPr>
          <p:cNvPr id="11" name="Picture 10" descr="An aerial view of a body of water&#10;&#10;Description automatically generated">
            <a:extLst>
              <a:ext uri="{FF2B5EF4-FFF2-40B4-BE49-F238E27FC236}">
                <a16:creationId xmlns:a16="http://schemas.microsoft.com/office/drawing/2014/main" id="{8B77F8C7-D5A4-9ECD-738B-07235EE1E07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3"/>
          <a:stretch/>
        </p:blipFill>
        <p:spPr>
          <a:xfrm>
            <a:off x="455134" y="2482591"/>
            <a:ext cx="4425623" cy="3918209"/>
          </a:xfrm>
          <a:prstGeom prst="rect">
            <a:avLst/>
          </a:prstGeom>
        </p:spPr>
      </p:pic>
      <p:sp>
        <p:nvSpPr>
          <p:cNvPr id="7" name="TextBox 6">
            <a:extLst>
              <a:ext uri="{FF2B5EF4-FFF2-40B4-BE49-F238E27FC236}">
                <a16:creationId xmlns:a16="http://schemas.microsoft.com/office/drawing/2014/main" id="{5C06480D-BBE8-C8F7-3AAE-A36E91FB7C47}"/>
              </a:ext>
            </a:extLst>
          </p:cNvPr>
          <p:cNvSpPr txBox="1"/>
          <p:nvPr/>
        </p:nvSpPr>
        <p:spPr>
          <a:xfrm>
            <a:off x="7509529" y="33603"/>
            <a:ext cx="3890683" cy="2079811"/>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Multiple lines of evidence</a:t>
            </a:r>
          </a:p>
        </p:txBody>
      </p:sp>
      <p:pic>
        <p:nvPicPr>
          <p:cNvPr id="15" name="Picture 14" descr="A scuba diver under water&#10;&#10;Description automatically generated">
            <a:extLst>
              <a:ext uri="{FF2B5EF4-FFF2-40B4-BE49-F238E27FC236}">
                <a16:creationId xmlns:a16="http://schemas.microsoft.com/office/drawing/2014/main" id="{B8AB5C99-DA65-C65A-C9BA-5CAFD4EBBC8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2"/>
          <a:stretch/>
        </p:blipFill>
        <p:spPr>
          <a:xfrm>
            <a:off x="5035056" y="4533661"/>
            <a:ext cx="2133050" cy="1865533"/>
          </a:xfrm>
          <a:prstGeom prst="rect">
            <a:avLst/>
          </a:prstGeom>
        </p:spPr>
      </p:pic>
      <p:pic>
        <p:nvPicPr>
          <p:cNvPr id="13" name="Picture 12" descr="A group of people working on a boat&#10;&#10;Description automatically generated">
            <a:extLst>
              <a:ext uri="{FF2B5EF4-FFF2-40B4-BE49-F238E27FC236}">
                <a16:creationId xmlns:a16="http://schemas.microsoft.com/office/drawing/2014/main" id="{9D06EC12-5EE6-4F4A-F788-3A13281E151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318437" y="4535267"/>
            <a:ext cx="2136433" cy="1865533"/>
          </a:xfrm>
          <a:prstGeom prst="rect">
            <a:avLst/>
          </a:prstGeom>
        </p:spPr>
      </p:pic>
      <p:pic>
        <p:nvPicPr>
          <p:cNvPr id="19" name="Picture 18" descr="A person in a field with buckets and a metal device&#10;&#10;Description automatically generated">
            <a:extLst>
              <a:ext uri="{FF2B5EF4-FFF2-40B4-BE49-F238E27FC236}">
                <a16:creationId xmlns:a16="http://schemas.microsoft.com/office/drawing/2014/main" id="{3A68CE76-6754-3D02-64B1-FF05FF77121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7"/>
          <a:stretch/>
        </p:blipFill>
        <p:spPr>
          <a:xfrm>
            <a:off x="9609170" y="4535267"/>
            <a:ext cx="2125631" cy="1865533"/>
          </a:xfrm>
          <a:prstGeom prst="rect">
            <a:avLst/>
          </a:prstGeom>
        </p:spPr>
      </p:pic>
      <p:sp>
        <p:nvSpPr>
          <p:cNvPr id="20" name="TextBox 19">
            <a:extLst>
              <a:ext uri="{FF2B5EF4-FFF2-40B4-BE49-F238E27FC236}">
                <a16:creationId xmlns:a16="http://schemas.microsoft.com/office/drawing/2014/main" id="{57C01ACF-1D0C-B6EB-B35C-C366ABE0C5FF}"/>
              </a:ext>
            </a:extLst>
          </p:cNvPr>
          <p:cNvSpPr txBox="1"/>
          <p:nvPr/>
        </p:nvSpPr>
        <p:spPr>
          <a:xfrm>
            <a:off x="7509530" y="2113414"/>
            <a:ext cx="389068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Similar findings from studies that use a range of methods (e.g. modelling, experimental, observational) can give confidence in the findings. </a:t>
            </a:r>
          </a:p>
        </p:txBody>
      </p:sp>
      <p:pic>
        <p:nvPicPr>
          <p:cNvPr id="3" name="Picture 2" descr="A person in a scuba gear&#10;&#10;Description automatically generated">
            <a:extLst>
              <a:ext uri="{FF2B5EF4-FFF2-40B4-BE49-F238E27FC236}">
                <a16:creationId xmlns:a16="http://schemas.microsoft.com/office/drawing/2014/main" id="{BB6666B4-01E3-6CD7-4267-4F2257708D2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041891" y="453918"/>
            <a:ext cx="2133050" cy="3976315"/>
          </a:xfrm>
          <a:prstGeom prst="rect">
            <a:avLst/>
          </a:prstGeom>
        </p:spPr>
      </p:pic>
    </p:spTree>
    <p:extLst>
      <p:ext uri="{BB962C8B-B14F-4D97-AF65-F5344CB8AC3E}">
        <p14:creationId xmlns:p14="http://schemas.microsoft.com/office/powerpoint/2010/main" val="853065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3DE9C9C-C247-78BF-6C99-738C245CACA3}"/>
              </a:ext>
            </a:extLst>
          </p:cNvPr>
          <p:cNvSpPr txBox="1"/>
          <p:nvPr/>
        </p:nvSpPr>
        <p:spPr>
          <a:xfrm>
            <a:off x="308248" y="2132057"/>
            <a:ext cx="5787751" cy="1545295"/>
          </a:xfrm>
          <a:prstGeom prst="rect">
            <a:avLst/>
          </a:prstGeom>
          <a:noFill/>
        </p:spPr>
        <p:txBody>
          <a:bodyPr wrap="square" rtlCol="0">
            <a:spAutoFit/>
          </a:bodyPr>
          <a:lstStyle/>
          <a:p>
            <a:r>
              <a:rPr lang="en-AU" sz="2000" b="1" dirty="0">
                <a:solidFill>
                  <a:srgbClr val="1C5174"/>
                </a:solidFill>
                <a:latin typeface="Arial" panose="020B0604020202020204" pitchFamily="34" charset="0"/>
                <a:ea typeface="Open Sans" panose="020B0606030504020204" pitchFamily="34" charset="0"/>
                <a:cs typeface="Arial" panose="020B0604020202020204" pitchFamily="34" charset="0"/>
              </a:rPr>
              <a:t>63 Reviewers for Questions</a:t>
            </a:r>
          </a:p>
          <a:p>
            <a:r>
              <a:rPr lang="en-AU" b="1" dirty="0">
                <a:latin typeface="Arial" panose="020B0604020202020204" pitchFamily="34" charset="0"/>
                <a:ea typeface="Open Sans" panose="020B0606030504020204" pitchFamily="34" charset="0"/>
                <a:cs typeface="Arial" panose="020B0604020202020204" pitchFamily="34" charset="0"/>
              </a:rPr>
              <a:t>Appointed following Conflict of Interest assessment</a:t>
            </a:r>
          </a:p>
          <a:p>
            <a:pPr marL="285750" indent="-285750">
              <a:lnSpc>
                <a:spcPts val="2400"/>
              </a:lnSpc>
              <a:buClr>
                <a:schemeClr val="accent2">
                  <a:lumMod val="75000"/>
                </a:schemeClr>
              </a:buClr>
              <a:buFont typeface="Arial" panose="020B0604020202020204" pitchFamily="34" charset="0"/>
              <a:buChar char="■"/>
            </a:pPr>
            <a:r>
              <a:rPr lang="en-AU" dirty="0">
                <a:solidFill>
                  <a:schemeClr val="bg2">
                    <a:lumMod val="10000"/>
                  </a:schemeClr>
                </a:solidFill>
                <a:latin typeface="Arial" panose="020B0604020202020204" pitchFamily="34" charset="0"/>
                <a:ea typeface="Open Sans" panose="020B0606030504020204" pitchFamily="34" charset="0"/>
                <a:cs typeface="Arial" panose="020B0604020202020204" pitchFamily="34" charset="0"/>
              </a:rPr>
              <a:t>2 Reviewers for 27 questions</a:t>
            </a:r>
          </a:p>
          <a:p>
            <a:pPr marL="285750" indent="-285750">
              <a:lnSpc>
                <a:spcPts val="2400"/>
              </a:lnSpc>
              <a:buClr>
                <a:schemeClr val="accent2">
                  <a:lumMod val="75000"/>
                </a:schemeClr>
              </a:buClr>
              <a:buFont typeface="Arial" panose="020B0604020202020204" pitchFamily="34" charset="0"/>
              <a:buChar char="■"/>
            </a:pPr>
            <a:r>
              <a:rPr lang="en-AU" dirty="0">
                <a:solidFill>
                  <a:schemeClr val="bg2">
                    <a:lumMod val="10000"/>
                  </a:schemeClr>
                </a:solidFill>
                <a:latin typeface="Arial" panose="020B0604020202020204" pitchFamily="34" charset="0"/>
                <a:ea typeface="Open Sans" panose="020B0606030504020204" pitchFamily="34" charset="0"/>
                <a:cs typeface="Arial" panose="020B0604020202020204" pitchFamily="34" charset="0"/>
              </a:rPr>
              <a:t>3 Reviewers for 3 questions (Q3.6, 4.3, 4.7)</a:t>
            </a:r>
          </a:p>
        </p:txBody>
      </p:sp>
      <p:sp>
        <p:nvSpPr>
          <p:cNvPr id="15" name="Freeform 2">
            <a:extLst>
              <a:ext uri="{FF2B5EF4-FFF2-40B4-BE49-F238E27FC236}">
                <a16:creationId xmlns:a16="http://schemas.microsoft.com/office/drawing/2014/main" id="{A9124569-CA33-3672-C9CD-8F0E35E9BBD7}"/>
              </a:ext>
            </a:extLst>
          </p:cNvPr>
          <p:cNvSpPr/>
          <p:nvPr/>
        </p:nvSpPr>
        <p:spPr>
          <a:xfrm>
            <a:off x="452683" y="3741386"/>
            <a:ext cx="1458387" cy="2101586"/>
          </a:xfrm>
          <a:custGeom>
            <a:avLst/>
            <a:gdLst/>
            <a:ahLst/>
            <a:cxnLst/>
            <a:rect l="l" t="t" r="r" b="b"/>
            <a:pathLst>
              <a:path w="3379280" h="4114800">
                <a:moveTo>
                  <a:pt x="0" y="0"/>
                </a:moveTo>
                <a:lnTo>
                  <a:pt x="3379280" y="0"/>
                </a:lnTo>
                <a:lnTo>
                  <a:pt x="3379280" y="4114800"/>
                </a:lnTo>
                <a:lnTo>
                  <a:pt x="0" y="4114800"/>
                </a:lnTo>
                <a:lnTo>
                  <a:pt x="0" y="0"/>
                </a:lnTo>
                <a:close/>
              </a:path>
            </a:pathLst>
          </a:custGeo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en-AU"/>
          </a:p>
        </p:txBody>
      </p:sp>
      <p:sp>
        <p:nvSpPr>
          <p:cNvPr id="16" name="Freeform 3">
            <a:extLst>
              <a:ext uri="{FF2B5EF4-FFF2-40B4-BE49-F238E27FC236}">
                <a16:creationId xmlns:a16="http://schemas.microsoft.com/office/drawing/2014/main" id="{4061FEC6-A1D0-0542-80F1-AECBBC3D0C6C}"/>
              </a:ext>
            </a:extLst>
          </p:cNvPr>
          <p:cNvSpPr>
            <a:spLocks noChangeAspect="1"/>
          </p:cNvSpPr>
          <p:nvPr/>
        </p:nvSpPr>
        <p:spPr>
          <a:xfrm>
            <a:off x="2587400" y="3994369"/>
            <a:ext cx="1848603" cy="1848603"/>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dirty="0"/>
          </a:p>
        </p:txBody>
      </p:sp>
      <p:sp>
        <p:nvSpPr>
          <p:cNvPr id="18" name="TextBox 17">
            <a:extLst>
              <a:ext uri="{FF2B5EF4-FFF2-40B4-BE49-F238E27FC236}">
                <a16:creationId xmlns:a16="http://schemas.microsoft.com/office/drawing/2014/main" id="{D4F56C33-30AB-4EFE-37E1-1C9DF1763D81}"/>
              </a:ext>
            </a:extLst>
          </p:cNvPr>
          <p:cNvSpPr txBox="1"/>
          <p:nvPr/>
        </p:nvSpPr>
        <p:spPr>
          <a:xfrm>
            <a:off x="2196592" y="5927952"/>
            <a:ext cx="2630221" cy="707886"/>
          </a:xfrm>
          <a:prstGeom prst="rect">
            <a:avLst/>
          </a:prstGeom>
          <a:noFill/>
        </p:spPr>
        <p:txBody>
          <a:bodyPr wrap="square" rtlCol="0">
            <a:spAutoFit/>
          </a:bodyPr>
          <a:lstStyle/>
          <a:p>
            <a:pPr algn="ctr"/>
            <a:r>
              <a:rPr lang="en-AU" sz="2000" b="1" dirty="0">
                <a:latin typeface="Arial" panose="020B0604020202020204" pitchFamily="34" charset="0"/>
                <a:ea typeface="Open Sans" panose="020B0606030504020204" pitchFamily="34" charset="0"/>
                <a:cs typeface="Arial" panose="020B0604020202020204" pitchFamily="34" charset="0"/>
              </a:rPr>
              <a:t>50% Australia and beyond</a:t>
            </a:r>
          </a:p>
        </p:txBody>
      </p:sp>
      <p:sp>
        <p:nvSpPr>
          <p:cNvPr id="19" name="TextBox 18">
            <a:extLst>
              <a:ext uri="{FF2B5EF4-FFF2-40B4-BE49-F238E27FC236}">
                <a16:creationId xmlns:a16="http://schemas.microsoft.com/office/drawing/2014/main" id="{95BB861E-C812-230F-19BC-18C7110087F1}"/>
              </a:ext>
            </a:extLst>
          </p:cNvPr>
          <p:cNvSpPr txBox="1"/>
          <p:nvPr/>
        </p:nvSpPr>
        <p:spPr>
          <a:xfrm>
            <a:off x="374122" y="5897174"/>
            <a:ext cx="1805197" cy="707886"/>
          </a:xfrm>
          <a:prstGeom prst="rect">
            <a:avLst/>
          </a:prstGeom>
          <a:noFill/>
        </p:spPr>
        <p:txBody>
          <a:bodyPr wrap="square" rtlCol="0">
            <a:spAutoFit/>
          </a:bodyPr>
          <a:lstStyle/>
          <a:p>
            <a:r>
              <a:rPr lang="en-AU" sz="2000" b="1" dirty="0">
                <a:latin typeface="Arial" panose="020B0604020202020204" pitchFamily="34" charset="0"/>
                <a:ea typeface="Open Sans" panose="020B0606030504020204" pitchFamily="34" charset="0"/>
                <a:cs typeface="Arial" panose="020B0604020202020204" pitchFamily="34" charset="0"/>
              </a:rPr>
              <a:t>50% Great Barrier Reef</a:t>
            </a:r>
          </a:p>
        </p:txBody>
      </p:sp>
      <p:sp>
        <p:nvSpPr>
          <p:cNvPr id="22" name="TextBox 21">
            <a:extLst>
              <a:ext uri="{FF2B5EF4-FFF2-40B4-BE49-F238E27FC236}">
                <a16:creationId xmlns:a16="http://schemas.microsoft.com/office/drawing/2014/main" id="{E2DAF91D-CB25-B053-AB4B-E415DAFF03FD}"/>
              </a:ext>
            </a:extLst>
          </p:cNvPr>
          <p:cNvSpPr txBox="1"/>
          <p:nvPr/>
        </p:nvSpPr>
        <p:spPr>
          <a:xfrm>
            <a:off x="308248" y="802414"/>
            <a:ext cx="6117603" cy="1523494"/>
          </a:xfrm>
          <a:prstGeom prst="rect">
            <a:avLst/>
          </a:prstGeom>
          <a:noFill/>
        </p:spPr>
        <p:txBody>
          <a:bodyPr wrap="square" rtlCol="0">
            <a:spAutoFit/>
          </a:bodyPr>
          <a:lstStyle/>
          <a:p>
            <a:pPr>
              <a:spcAft>
                <a:spcPts val="600"/>
              </a:spcAft>
            </a:pPr>
            <a:r>
              <a:rPr lang="en-AU" sz="2000" b="1" dirty="0">
                <a:solidFill>
                  <a:srgbClr val="1C5174"/>
                </a:solidFill>
                <a:latin typeface="Arial" panose="020B0604020202020204" pitchFamily="34" charset="0"/>
                <a:ea typeface="Open Sans" panose="020B0606030504020204" pitchFamily="34" charset="0"/>
                <a:cs typeface="Arial" panose="020B0604020202020204" pitchFamily="34" charset="0"/>
              </a:rPr>
              <a:t>Independent Editorial Board</a:t>
            </a:r>
          </a:p>
          <a:p>
            <a:pPr marL="285750" indent="-285750">
              <a:lnSpc>
                <a:spcPts val="2400"/>
              </a:lnSpc>
              <a:spcAft>
                <a:spcPts val="600"/>
              </a:spcAft>
              <a:buClr>
                <a:schemeClr val="accent2">
                  <a:lumMod val="75000"/>
                </a:schemeClr>
              </a:buClr>
              <a:buFont typeface="Arial" panose="020B0604020202020204" pitchFamily="34" charset="0"/>
              <a:buChar char="■"/>
            </a:pPr>
            <a:r>
              <a:rPr lang="en-AU" dirty="0">
                <a:solidFill>
                  <a:schemeClr val="bg2">
                    <a:lumMod val="10000"/>
                  </a:schemeClr>
                </a:solidFill>
                <a:latin typeface="Arial" panose="020B0604020202020204" pitchFamily="34" charset="0"/>
                <a:ea typeface="Open Sans" panose="020B0606030504020204" pitchFamily="34" charset="0"/>
                <a:cs typeface="Arial" panose="020B0604020202020204" pitchFamily="34" charset="0"/>
              </a:rPr>
              <a:t>Established to design and manage peer review process</a:t>
            </a:r>
          </a:p>
          <a:p>
            <a:pPr marL="285750" indent="-285750">
              <a:lnSpc>
                <a:spcPts val="2400"/>
              </a:lnSpc>
              <a:spcAft>
                <a:spcPts val="600"/>
              </a:spcAft>
              <a:buClr>
                <a:schemeClr val="accent2">
                  <a:lumMod val="75000"/>
                </a:schemeClr>
              </a:buClr>
              <a:buFont typeface="Arial" panose="020B0604020202020204" pitchFamily="34" charset="0"/>
              <a:buChar char="■"/>
            </a:pPr>
            <a:r>
              <a:rPr lang="en-AU" dirty="0">
                <a:solidFill>
                  <a:schemeClr val="bg2">
                    <a:lumMod val="10000"/>
                  </a:schemeClr>
                </a:solidFill>
                <a:latin typeface="Arial" panose="020B0604020202020204" pitchFamily="34" charset="0"/>
                <a:ea typeface="Open Sans" panose="020B0606030504020204" pitchFamily="34" charset="0"/>
                <a:cs typeface="Arial" panose="020B0604020202020204" pitchFamily="34" charset="0"/>
              </a:rPr>
              <a:t>1 Editor-in-Chief and 6 highly experienced Editors </a:t>
            </a:r>
          </a:p>
          <a:p>
            <a:pPr marL="285750" indent="-285750">
              <a:buClr>
                <a:schemeClr val="accent2">
                  <a:lumMod val="50000"/>
                </a:schemeClr>
              </a:buClr>
              <a:buFont typeface="Arial" panose="020B0604020202020204" pitchFamily="34" charset="0"/>
              <a:buChar char="►"/>
            </a:pPr>
            <a:endParaRPr lang="en-AU"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24" name="Title 1">
            <a:extLst>
              <a:ext uri="{FF2B5EF4-FFF2-40B4-BE49-F238E27FC236}">
                <a16:creationId xmlns:a16="http://schemas.microsoft.com/office/drawing/2014/main" id="{37241231-EC0E-C7B1-0238-3B7EB9ABCF99}"/>
              </a:ext>
            </a:extLst>
          </p:cNvPr>
          <p:cNvSpPr txBox="1">
            <a:spLocks/>
          </p:cNvSpPr>
          <p:nvPr/>
        </p:nvSpPr>
        <p:spPr>
          <a:xfrm>
            <a:off x="308248" y="214492"/>
            <a:ext cx="10294124" cy="524998"/>
          </a:xfrm>
          <a:prstGeom prst="rect">
            <a:avLst/>
          </a:prstGeom>
        </p:spPr>
        <p:txBody>
          <a:bodyPr vert="horz" lIns="0" tIns="0" rIns="0" bIns="0" rtlCol="0" anchor="t">
            <a:noAutofit/>
          </a:bodyPr>
          <a:lstStyle>
            <a:defPPr>
              <a:defRPr lang="en-US"/>
            </a:defPPr>
            <a:lvl1pPr marR="0" lvl="0" indent="0" defTabSz="914400" fontAlgn="auto">
              <a:lnSpc>
                <a:spcPct val="90000"/>
              </a:lnSpc>
              <a:spcBef>
                <a:spcPct val="0"/>
              </a:spcBef>
              <a:spcAft>
                <a:spcPts val="0"/>
              </a:spcAft>
              <a:buClrTx/>
              <a:buSzTx/>
              <a:buFontTx/>
              <a:buNone/>
              <a:tabLst/>
              <a:defRPr kumimoji="0" sz="3200" b="0" i="0" u="none" strike="noStrike" cap="all" spc="0" normalizeH="0" baseline="0">
                <a:ln>
                  <a:noFill/>
                </a:ln>
                <a:solidFill>
                  <a:schemeClr val="accent2">
                    <a:lumMod val="75000"/>
                  </a:schemeClr>
                </a:solidFill>
                <a:effectLst/>
                <a:uLnTx/>
                <a:uFillTx/>
                <a:latin typeface="Bebas Neue" panose="020B0606020202050201"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1C5174"/>
                </a:solidFill>
                <a:effectLst/>
                <a:uLnTx/>
                <a:uFillTx/>
                <a:latin typeface="Arial" panose="020B0604020202020204" pitchFamily="34" charset="0"/>
                <a:ea typeface="Open Sans" panose="020B0606030504020204" pitchFamily="34" charset="0"/>
                <a:cs typeface="Arial" panose="020B0604020202020204" pitchFamily="34" charset="0"/>
              </a:rPr>
              <a:t>Peer review process</a:t>
            </a:r>
            <a:endParaRPr kumimoji="0" lang="en-US" sz="1800" b="1" i="0" u="none" strike="noStrike" kern="1200" cap="none" spc="0" normalizeH="0" baseline="0" noProof="0" dirty="0">
              <a:ln>
                <a:noFill/>
              </a:ln>
              <a:solidFill>
                <a:srgbClr val="1C5174"/>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25" name="Oval 24">
            <a:extLst>
              <a:ext uri="{FF2B5EF4-FFF2-40B4-BE49-F238E27FC236}">
                <a16:creationId xmlns:a16="http://schemas.microsoft.com/office/drawing/2014/main" id="{D017715C-C4EF-B0EF-5A41-76369EBE8FFD}"/>
              </a:ext>
            </a:extLst>
          </p:cNvPr>
          <p:cNvSpPr/>
          <p:nvPr/>
        </p:nvSpPr>
        <p:spPr>
          <a:xfrm>
            <a:off x="6774772" y="2650316"/>
            <a:ext cx="540000" cy="540000"/>
          </a:xfrm>
          <a:prstGeom prst="ellipse">
            <a:avLst/>
          </a:prstGeom>
          <a:solidFill>
            <a:srgbClr val="1F7913"/>
          </a:solidFill>
          <a:ln w="19050">
            <a:solidFill>
              <a:srgbClr val="1F7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Oval 25">
            <a:extLst>
              <a:ext uri="{FF2B5EF4-FFF2-40B4-BE49-F238E27FC236}">
                <a16:creationId xmlns:a16="http://schemas.microsoft.com/office/drawing/2014/main" id="{22A3370D-F738-4ABA-9C9F-FAFA6744DC98}"/>
              </a:ext>
            </a:extLst>
          </p:cNvPr>
          <p:cNvSpPr/>
          <p:nvPr/>
        </p:nvSpPr>
        <p:spPr>
          <a:xfrm>
            <a:off x="8363003" y="2647156"/>
            <a:ext cx="540000" cy="540000"/>
          </a:xfrm>
          <a:prstGeom prst="ellipse">
            <a:avLst/>
          </a:prstGeom>
          <a:solidFill>
            <a:srgbClr val="FFCC00"/>
          </a:solidFill>
          <a:ln w="190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Oval 26">
            <a:extLst>
              <a:ext uri="{FF2B5EF4-FFF2-40B4-BE49-F238E27FC236}">
                <a16:creationId xmlns:a16="http://schemas.microsoft.com/office/drawing/2014/main" id="{135B6874-86D4-96B0-3CA9-3BA25F48DB2D}"/>
              </a:ext>
            </a:extLst>
          </p:cNvPr>
          <p:cNvSpPr/>
          <p:nvPr/>
        </p:nvSpPr>
        <p:spPr>
          <a:xfrm>
            <a:off x="10092170" y="2650316"/>
            <a:ext cx="540000" cy="540000"/>
          </a:xfrm>
          <a:prstGeom prst="ellipse">
            <a:avLst/>
          </a:prstGeom>
          <a:solidFill>
            <a:srgbClr val="FF6600"/>
          </a:solid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TextBox 27">
            <a:extLst>
              <a:ext uri="{FF2B5EF4-FFF2-40B4-BE49-F238E27FC236}">
                <a16:creationId xmlns:a16="http://schemas.microsoft.com/office/drawing/2014/main" id="{4327176D-1B55-664E-C04A-33F00F63F3FE}"/>
              </a:ext>
            </a:extLst>
          </p:cNvPr>
          <p:cNvSpPr txBox="1"/>
          <p:nvPr/>
        </p:nvSpPr>
        <p:spPr>
          <a:xfrm>
            <a:off x="7370433" y="2722043"/>
            <a:ext cx="979268" cy="369332"/>
          </a:xfrm>
          <a:prstGeom prst="rect">
            <a:avLst/>
          </a:prstGeom>
          <a:noFill/>
        </p:spPr>
        <p:txBody>
          <a:bodyPr wrap="square" rtlCol="0">
            <a:spAutoFit/>
          </a:bodyPr>
          <a:lstStyle/>
          <a:p>
            <a:r>
              <a:rPr lang="en-AU" dirty="0">
                <a:latin typeface="Arial" panose="020B0604020202020204" pitchFamily="34" charset="0"/>
                <a:ea typeface="Open Sans" panose="020B0606030504020204" pitchFamily="34" charset="0"/>
                <a:cs typeface="Arial" panose="020B0604020202020204" pitchFamily="34" charset="0"/>
              </a:rPr>
              <a:t>Accept</a:t>
            </a:r>
          </a:p>
        </p:txBody>
      </p:sp>
      <p:sp>
        <p:nvSpPr>
          <p:cNvPr id="29" name="TextBox 28">
            <a:extLst>
              <a:ext uri="{FF2B5EF4-FFF2-40B4-BE49-F238E27FC236}">
                <a16:creationId xmlns:a16="http://schemas.microsoft.com/office/drawing/2014/main" id="{66349D6E-045F-0CF7-C532-C336B3EEBFD6}"/>
              </a:ext>
            </a:extLst>
          </p:cNvPr>
          <p:cNvSpPr txBox="1"/>
          <p:nvPr/>
        </p:nvSpPr>
        <p:spPr>
          <a:xfrm>
            <a:off x="8903003" y="2585914"/>
            <a:ext cx="1125569" cy="646331"/>
          </a:xfrm>
          <a:prstGeom prst="rect">
            <a:avLst/>
          </a:prstGeom>
          <a:noFill/>
        </p:spPr>
        <p:txBody>
          <a:bodyPr wrap="square" rtlCol="0">
            <a:spAutoFit/>
          </a:bodyPr>
          <a:lstStyle/>
          <a:p>
            <a:r>
              <a:rPr lang="en-AU" dirty="0">
                <a:latin typeface="Arial" panose="020B0604020202020204" pitchFamily="34" charset="0"/>
                <a:ea typeface="Open Sans" panose="020B0606030504020204" pitchFamily="34" charset="0"/>
                <a:cs typeface="Arial" panose="020B0604020202020204" pitchFamily="34" charset="0"/>
              </a:rPr>
              <a:t>Minor revisions</a:t>
            </a:r>
          </a:p>
        </p:txBody>
      </p:sp>
      <p:sp>
        <p:nvSpPr>
          <p:cNvPr id="30" name="TextBox 29">
            <a:extLst>
              <a:ext uri="{FF2B5EF4-FFF2-40B4-BE49-F238E27FC236}">
                <a16:creationId xmlns:a16="http://schemas.microsoft.com/office/drawing/2014/main" id="{C9D0C213-4E30-FCFA-FCF9-027C4AEDFBDE}"/>
              </a:ext>
            </a:extLst>
          </p:cNvPr>
          <p:cNvSpPr txBox="1"/>
          <p:nvPr/>
        </p:nvSpPr>
        <p:spPr>
          <a:xfrm>
            <a:off x="10695768" y="2585914"/>
            <a:ext cx="1097800" cy="646331"/>
          </a:xfrm>
          <a:prstGeom prst="rect">
            <a:avLst/>
          </a:prstGeom>
          <a:noFill/>
        </p:spPr>
        <p:txBody>
          <a:bodyPr wrap="square" rtlCol="0">
            <a:spAutoFit/>
          </a:bodyPr>
          <a:lstStyle/>
          <a:p>
            <a:r>
              <a:rPr lang="en-AU" dirty="0">
                <a:latin typeface="Arial" panose="020B0604020202020204" pitchFamily="34" charset="0"/>
                <a:ea typeface="Open Sans" panose="020B0606030504020204" pitchFamily="34" charset="0"/>
                <a:cs typeface="Arial" panose="020B0604020202020204" pitchFamily="34" charset="0"/>
              </a:rPr>
              <a:t>Major revisions</a:t>
            </a:r>
          </a:p>
        </p:txBody>
      </p:sp>
      <p:sp>
        <p:nvSpPr>
          <p:cNvPr id="31" name="TextBox 30">
            <a:extLst>
              <a:ext uri="{FF2B5EF4-FFF2-40B4-BE49-F238E27FC236}">
                <a16:creationId xmlns:a16="http://schemas.microsoft.com/office/drawing/2014/main" id="{60F8BBFE-EA6E-8BC8-57C3-FC86E1354185}"/>
              </a:ext>
            </a:extLst>
          </p:cNvPr>
          <p:cNvSpPr txBox="1"/>
          <p:nvPr/>
        </p:nvSpPr>
        <p:spPr>
          <a:xfrm>
            <a:off x="6819742" y="800732"/>
            <a:ext cx="5097371" cy="2139047"/>
          </a:xfrm>
          <a:prstGeom prst="rect">
            <a:avLst/>
          </a:prstGeom>
          <a:noFill/>
        </p:spPr>
        <p:txBody>
          <a:bodyPr wrap="square" rtlCol="0">
            <a:spAutoFit/>
          </a:bodyPr>
          <a:lstStyle/>
          <a:p>
            <a:pPr>
              <a:spcAft>
                <a:spcPts val="600"/>
              </a:spcAft>
            </a:pPr>
            <a:r>
              <a:rPr lang="en-AU" sz="2000" b="1" dirty="0">
                <a:solidFill>
                  <a:srgbClr val="1C5174"/>
                </a:solidFill>
                <a:latin typeface="Arial" panose="020B0604020202020204" pitchFamily="34" charset="0"/>
                <a:ea typeface="Open Sans" panose="020B0606030504020204" pitchFamily="34" charset="0"/>
                <a:cs typeface="Arial" panose="020B0604020202020204" pitchFamily="34" charset="0"/>
              </a:rPr>
              <a:t>Approach</a:t>
            </a:r>
          </a:p>
          <a:p>
            <a:pPr marL="285750" indent="-285750">
              <a:lnSpc>
                <a:spcPts val="2400"/>
              </a:lnSpc>
              <a:spcAft>
                <a:spcPts val="600"/>
              </a:spcAft>
              <a:buClr>
                <a:schemeClr val="accent2">
                  <a:lumMod val="75000"/>
                </a:schemeClr>
              </a:buClr>
              <a:buFont typeface="Arial" panose="020B0604020202020204" pitchFamily="34" charset="0"/>
              <a:buChar char="■"/>
            </a:pPr>
            <a:r>
              <a:rPr lang="en-AU" dirty="0">
                <a:solidFill>
                  <a:schemeClr val="bg2">
                    <a:lumMod val="10000"/>
                  </a:schemeClr>
                </a:solidFill>
                <a:latin typeface="Arial" panose="020B0604020202020204" pitchFamily="34" charset="0"/>
                <a:ea typeface="Open Sans" panose="020B0606030504020204" pitchFamily="34" charset="0"/>
                <a:cs typeface="Arial" panose="020B0604020202020204" pitchFamily="34" charset="0"/>
              </a:rPr>
              <a:t>Based on indexed scientific journals</a:t>
            </a:r>
          </a:p>
          <a:p>
            <a:pPr marL="285750" indent="-285750">
              <a:lnSpc>
                <a:spcPts val="2400"/>
              </a:lnSpc>
              <a:spcAft>
                <a:spcPts val="600"/>
              </a:spcAft>
              <a:buClr>
                <a:schemeClr val="accent2">
                  <a:lumMod val="75000"/>
                </a:schemeClr>
              </a:buClr>
              <a:buFont typeface="Arial" panose="020B0604020202020204" pitchFamily="34" charset="0"/>
              <a:buChar char="■"/>
            </a:pPr>
            <a:r>
              <a:rPr lang="en-AU" dirty="0">
                <a:solidFill>
                  <a:schemeClr val="bg2">
                    <a:lumMod val="10000"/>
                  </a:schemeClr>
                </a:solidFill>
                <a:latin typeface="Arial" panose="020B0604020202020204" pitchFamily="34" charset="0"/>
                <a:ea typeface="Open Sans" panose="020B0606030504020204" pitchFamily="34" charset="0"/>
                <a:cs typeface="Arial" panose="020B0604020202020204" pitchFamily="34" charset="0"/>
              </a:rPr>
              <a:t>More thorough and consistent with structured review form including questions around bias, rigour and quality</a:t>
            </a:r>
          </a:p>
          <a:p>
            <a:pPr marL="285750" indent="-285750">
              <a:buClr>
                <a:schemeClr val="accent2">
                  <a:lumMod val="50000"/>
                </a:schemeClr>
              </a:buClr>
              <a:buFont typeface="Arial" panose="020B0604020202020204" pitchFamily="34" charset="0"/>
              <a:buChar char="►"/>
            </a:pPr>
            <a:endParaRPr lang="en-AU"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32" name="Picture 31" descr="Blue letters on a black background&#10;&#10;Description automatically generated">
            <a:extLst>
              <a:ext uri="{FF2B5EF4-FFF2-40B4-BE49-F238E27FC236}">
                <a16:creationId xmlns:a16="http://schemas.microsoft.com/office/drawing/2014/main" id="{7E2096DD-4DB1-2569-547A-42017408488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207607" y="5937284"/>
            <a:ext cx="1566130" cy="720000"/>
          </a:xfrm>
          <a:prstGeom prst="rect">
            <a:avLst/>
          </a:prstGeom>
        </p:spPr>
      </p:pic>
      <p:sp>
        <p:nvSpPr>
          <p:cNvPr id="2" name="TextBox 1">
            <a:extLst>
              <a:ext uri="{FF2B5EF4-FFF2-40B4-BE49-F238E27FC236}">
                <a16:creationId xmlns:a16="http://schemas.microsoft.com/office/drawing/2014/main" id="{944AC008-4A4A-621B-E071-94BF57FE651A}"/>
              </a:ext>
            </a:extLst>
          </p:cNvPr>
          <p:cNvSpPr txBox="1"/>
          <p:nvPr/>
        </p:nvSpPr>
        <p:spPr>
          <a:xfrm>
            <a:off x="6819742" y="3765651"/>
            <a:ext cx="5253111" cy="2068515"/>
          </a:xfrm>
          <a:prstGeom prst="rect">
            <a:avLst/>
          </a:prstGeom>
          <a:noFill/>
        </p:spPr>
        <p:txBody>
          <a:bodyPr wrap="square" rtlCol="0">
            <a:spAutoFit/>
          </a:bodyPr>
          <a:lstStyle/>
          <a:p>
            <a:pPr>
              <a:spcAft>
                <a:spcPts val="600"/>
              </a:spcAft>
            </a:pPr>
            <a:r>
              <a:rPr lang="en-AU" sz="2000" b="1" dirty="0">
                <a:solidFill>
                  <a:srgbClr val="1C5174"/>
                </a:solidFill>
                <a:latin typeface="Arial" panose="020B0604020202020204" pitchFamily="34" charset="0"/>
                <a:ea typeface="Open Sans" panose="020B0606030504020204" pitchFamily="34" charset="0"/>
                <a:cs typeface="Arial" panose="020B0604020202020204" pitchFamily="34" charset="0"/>
              </a:rPr>
              <a:t>3 Eminent Reviewers Conclusions &amp; Summary</a:t>
            </a:r>
          </a:p>
          <a:p>
            <a:pPr marL="285750" indent="-285750">
              <a:lnSpc>
                <a:spcPts val="2400"/>
              </a:lnSpc>
              <a:spcAft>
                <a:spcPts val="600"/>
              </a:spcAft>
              <a:buClr>
                <a:schemeClr val="accent2">
                  <a:lumMod val="75000"/>
                </a:schemeClr>
              </a:buClr>
              <a:buFont typeface="Arial" panose="020B0604020202020204" pitchFamily="34" charset="0"/>
              <a:buChar char="■"/>
            </a:pPr>
            <a:r>
              <a:rPr lang="en-AU" dirty="0">
                <a:solidFill>
                  <a:schemeClr val="bg2">
                    <a:lumMod val="10000"/>
                  </a:schemeClr>
                </a:solidFill>
                <a:latin typeface="Arial" panose="020B0604020202020204" pitchFamily="34" charset="0"/>
                <a:ea typeface="Open Sans" panose="020B0606030504020204" pitchFamily="34" charset="0"/>
                <a:cs typeface="Arial" panose="020B0604020202020204" pitchFamily="34" charset="0"/>
              </a:rPr>
              <a:t>Appointed by Australia’s Chief Scientist and Editor in Chief following Conflict of Interest assessment</a:t>
            </a:r>
          </a:p>
          <a:p>
            <a:pPr marL="285750" indent="-285750">
              <a:lnSpc>
                <a:spcPts val="2400"/>
              </a:lnSpc>
              <a:spcAft>
                <a:spcPts val="600"/>
              </a:spcAft>
              <a:buClr>
                <a:schemeClr val="accent2">
                  <a:lumMod val="75000"/>
                </a:schemeClr>
              </a:buClr>
              <a:buFont typeface="Arial" panose="020B0604020202020204" pitchFamily="34" charset="0"/>
              <a:buChar char="■"/>
            </a:pPr>
            <a:r>
              <a:rPr lang="en-AU" dirty="0">
                <a:solidFill>
                  <a:schemeClr val="bg2">
                    <a:lumMod val="10000"/>
                  </a:schemeClr>
                </a:solidFill>
                <a:latin typeface="Arial" panose="020B0604020202020204" pitchFamily="34" charset="0"/>
                <a:ea typeface="Open Sans" panose="020B0606030504020204" pitchFamily="34" charset="0"/>
                <a:cs typeface="Arial" panose="020B0604020202020204" pitchFamily="34" charset="0"/>
              </a:rPr>
              <a:t>Agriculture, marine, catchment expertise</a:t>
            </a:r>
          </a:p>
        </p:txBody>
      </p:sp>
    </p:spTree>
    <p:extLst>
      <p:ext uri="{BB962C8B-B14F-4D97-AF65-F5344CB8AC3E}">
        <p14:creationId xmlns:p14="http://schemas.microsoft.com/office/powerpoint/2010/main" val="261048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p:bldP spid="29" grpId="0"/>
      <p:bldP spid="30" grpId="0"/>
      <p:bldP spid="31"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Top Corners Rounded 3">
            <a:extLst>
              <a:ext uri="{FF2B5EF4-FFF2-40B4-BE49-F238E27FC236}">
                <a16:creationId xmlns:a16="http://schemas.microsoft.com/office/drawing/2014/main" id="{01110425-EEB2-47A2-F908-A33BD131AFC3}"/>
              </a:ext>
            </a:extLst>
          </p:cNvPr>
          <p:cNvSpPr/>
          <p:nvPr/>
        </p:nvSpPr>
        <p:spPr>
          <a:xfrm>
            <a:off x="7573501" y="767268"/>
            <a:ext cx="4512461" cy="919242"/>
          </a:xfrm>
          <a:prstGeom prst="round2SameRect">
            <a:avLst/>
          </a:prstGeom>
          <a:solidFill>
            <a:schemeClr val="accent2">
              <a:lumMod val="5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solidFill>
                <a:schemeClr val="accent1">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9EDF13C-E624-8F78-E6E0-CA7C28BB7A2E}"/>
              </a:ext>
            </a:extLst>
          </p:cNvPr>
          <p:cNvSpPr/>
          <p:nvPr/>
        </p:nvSpPr>
        <p:spPr>
          <a:xfrm>
            <a:off x="121875" y="938417"/>
            <a:ext cx="1678206" cy="1944030"/>
          </a:xfrm>
          <a:prstGeom prst="rect">
            <a:avLst/>
          </a:prstGeom>
          <a:solidFill>
            <a:schemeClr val="accent1">
              <a:lumMod val="75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solidFill>
                <a:schemeClr val="accent1">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7" name="Rectangle: Top Corners Rounded 6">
            <a:extLst>
              <a:ext uri="{FF2B5EF4-FFF2-40B4-BE49-F238E27FC236}">
                <a16:creationId xmlns:a16="http://schemas.microsoft.com/office/drawing/2014/main" id="{0DB4B861-E4BF-1DAE-DDCE-76B578189281}"/>
              </a:ext>
            </a:extLst>
          </p:cNvPr>
          <p:cNvSpPr/>
          <p:nvPr/>
        </p:nvSpPr>
        <p:spPr>
          <a:xfrm>
            <a:off x="2546335" y="765530"/>
            <a:ext cx="4274192" cy="849180"/>
          </a:xfrm>
          <a:prstGeom prst="round2SameRect">
            <a:avLst/>
          </a:prstGeom>
          <a:solidFill>
            <a:schemeClr val="accent6">
              <a:lumMod val="75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E411736-EDCD-0C6F-3352-2B2B99847069}"/>
              </a:ext>
            </a:extLst>
          </p:cNvPr>
          <p:cNvSpPr txBox="1"/>
          <p:nvPr/>
        </p:nvSpPr>
        <p:spPr>
          <a:xfrm>
            <a:off x="132042" y="979075"/>
            <a:ext cx="1668039" cy="1788974"/>
          </a:xfrm>
          <a:prstGeom prst="roundRect">
            <a:avLst/>
          </a:prstGeom>
          <a:noFill/>
        </p:spPr>
        <p:txBody>
          <a:bodyPr wrap="square" rtlCol="0">
            <a:spAutoFit/>
          </a:bodyPr>
          <a:lstStyle/>
          <a:p>
            <a:pPr algn="ctr"/>
            <a:r>
              <a:rPr lang="en-AU" sz="2000" b="1" dirty="0">
                <a:solidFill>
                  <a:schemeClr val="bg1"/>
                </a:solidFill>
                <a:latin typeface="Arial" panose="020B0604020202020204" pitchFamily="34" charset="0"/>
                <a:ea typeface="Open Sans" panose="020B0606030504020204" pitchFamily="34" charset="0"/>
                <a:cs typeface="Arial" panose="020B0604020202020204" pitchFamily="34" charset="0"/>
              </a:rPr>
              <a:t>Peer reviewed syntheses of evidence</a:t>
            </a:r>
          </a:p>
        </p:txBody>
      </p:sp>
      <p:sp>
        <p:nvSpPr>
          <p:cNvPr id="9" name="TextBox 8">
            <a:extLst>
              <a:ext uri="{FF2B5EF4-FFF2-40B4-BE49-F238E27FC236}">
                <a16:creationId xmlns:a16="http://schemas.microsoft.com/office/drawing/2014/main" id="{6BE0CEA7-41AE-453C-C5C9-7426C42DC45E}"/>
              </a:ext>
            </a:extLst>
          </p:cNvPr>
          <p:cNvSpPr txBox="1"/>
          <p:nvPr/>
        </p:nvSpPr>
        <p:spPr>
          <a:xfrm>
            <a:off x="2556687" y="766650"/>
            <a:ext cx="4263840" cy="461665"/>
          </a:xfrm>
          <a:prstGeom prst="rect">
            <a:avLst/>
          </a:prstGeom>
          <a:noFill/>
          <a:ln>
            <a:noFill/>
          </a:ln>
        </p:spPr>
        <p:txBody>
          <a:bodyPr wrap="square" rtlCol="0">
            <a:spAutoFit/>
          </a:bodyPr>
          <a:lstStyle/>
          <a:p>
            <a:pPr algn="ctr"/>
            <a:r>
              <a:rPr lang="en-AU" sz="2400" b="1" dirty="0">
                <a:solidFill>
                  <a:schemeClr val="bg1"/>
                </a:solidFill>
                <a:latin typeface="Arial" panose="020B0604020202020204" pitchFamily="34" charset="0"/>
                <a:ea typeface="Open Sans" panose="020B0606030504020204" pitchFamily="34" charset="0"/>
                <a:cs typeface="Arial" panose="020B0604020202020204" pitchFamily="34" charset="0"/>
              </a:rPr>
              <a:t>Summary </a:t>
            </a:r>
          </a:p>
        </p:txBody>
      </p:sp>
      <p:sp>
        <p:nvSpPr>
          <p:cNvPr id="10" name="TextBox 9">
            <a:extLst>
              <a:ext uri="{FF2B5EF4-FFF2-40B4-BE49-F238E27FC236}">
                <a16:creationId xmlns:a16="http://schemas.microsoft.com/office/drawing/2014/main" id="{E3EAA2F0-4406-79C7-C547-5759CFAF216F}"/>
              </a:ext>
            </a:extLst>
          </p:cNvPr>
          <p:cNvSpPr txBox="1"/>
          <p:nvPr/>
        </p:nvSpPr>
        <p:spPr>
          <a:xfrm>
            <a:off x="7566781" y="779384"/>
            <a:ext cx="4519174" cy="461665"/>
          </a:xfrm>
          <a:prstGeom prst="rect">
            <a:avLst/>
          </a:prstGeom>
          <a:noFill/>
        </p:spPr>
        <p:txBody>
          <a:bodyPr wrap="square" rtlCol="0">
            <a:spAutoFit/>
          </a:bodyPr>
          <a:lstStyle/>
          <a:p>
            <a:pPr algn="ctr"/>
            <a:r>
              <a:rPr lang="en-AU" sz="2400" b="1" dirty="0">
                <a:solidFill>
                  <a:schemeClr val="bg1"/>
                </a:solidFill>
                <a:latin typeface="Arial" panose="020B0604020202020204" pitchFamily="34" charset="0"/>
                <a:ea typeface="Open Sans" panose="020B0606030504020204" pitchFamily="34" charset="0"/>
                <a:cs typeface="Arial" panose="020B0604020202020204" pitchFamily="34" charset="0"/>
              </a:rPr>
              <a:t>Conclusions</a:t>
            </a:r>
          </a:p>
        </p:txBody>
      </p:sp>
      <p:sp>
        <p:nvSpPr>
          <p:cNvPr id="18" name="Rectangle: Top Corners Rounded 17">
            <a:extLst>
              <a:ext uri="{FF2B5EF4-FFF2-40B4-BE49-F238E27FC236}">
                <a16:creationId xmlns:a16="http://schemas.microsoft.com/office/drawing/2014/main" id="{0858EC2D-B3D2-A941-DE1F-D0C6530244B4}"/>
              </a:ext>
            </a:extLst>
          </p:cNvPr>
          <p:cNvSpPr/>
          <p:nvPr/>
        </p:nvSpPr>
        <p:spPr>
          <a:xfrm rot="10800000">
            <a:off x="2546335" y="1635708"/>
            <a:ext cx="4274192" cy="1657136"/>
          </a:xfrm>
          <a:prstGeom prst="round2Same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19" name="Rectangle: Top Corners Rounded 18">
            <a:extLst>
              <a:ext uri="{FF2B5EF4-FFF2-40B4-BE49-F238E27FC236}">
                <a16:creationId xmlns:a16="http://schemas.microsoft.com/office/drawing/2014/main" id="{69455963-9862-F969-408B-4D4543831B98}"/>
              </a:ext>
            </a:extLst>
          </p:cNvPr>
          <p:cNvSpPr/>
          <p:nvPr/>
        </p:nvSpPr>
        <p:spPr>
          <a:xfrm rot="10800000">
            <a:off x="7573499" y="1707505"/>
            <a:ext cx="4512453" cy="1571639"/>
          </a:xfrm>
          <a:prstGeom prst="round2SameRect">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solidFill>
                <a:schemeClr val="accent1">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20" name="Arrow: Right 19">
            <a:extLst>
              <a:ext uri="{FF2B5EF4-FFF2-40B4-BE49-F238E27FC236}">
                <a16:creationId xmlns:a16="http://schemas.microsoft.com/office/drawing/2014/main" id="{781A4CA5-046C-914B-50F3-6E5F68235B6A}"/>
              </a:ext>
            </a:extLst>
          </p:cNvPr>
          <p:cNvSpPr>
            <a:spLocks noChangeAspect="1"/>
          </p:cNvSpPr>
          <p:nvPr/>
        </p:nvSpPr>
        <p:spPr>
          <a:xfrm>
            <a:off x="1910157" y="1378212"/>
            <a:ext cx="535501" cy="720000"/>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64F8F0F4-1B69-32EC-AC7F-C939A086641E}"/>
              </a:ext>
            </a:extLst>
          </p:cNvPr>
          <p:cNvSpPr txBox="1"/>
          <p:nvPr/>
        </p:nvSpPr>
        <p:spPr>
          <a:xfrm>
            <a:off x="2600275" y="1695168"/>
            <a:ext cx="4130056" cy="1477328"/>
          </a:xfrm>
          <a:prstGeom prst="rect">
            <a:avLst/>
          </a:prstGeom>
          <a:noFill/>
        </p:spPr>
        <p:txBody>
          <a:bodyPr wrap="square">
            <a:spAutoFit/>
          </a:bodyPr>
          <a:lstStyle/>
          <a:p>
            <a:pPr algn="ctr">
              <a:spcAft>
                <a:spcPts val="400"/>
              </a:spcAft>
            </a:pPr>
            <a:r>
              <a:rPr lang="en-AU"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Convergence process using a </a:t>
            </a:r>
            <a:r>
              <a:rPr lang="en-AU" b="1"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‘Single-Draft Text Procedure’</a:t>
            </a:r>
            <a:r>
              <a:rPr lang="en-AU"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 Drafting team sought input and advice from expert groups across three rounds to produce Theme Summary Statements.</a:t>
            </a:r>
          </a:p>
        </p:txBody>
      </p:sp>
      <p:sp>
        <p:nvSpPr>
          <p:cNvPr id="25" name="TextBox 24">
            <a:extLst>
              <a:ext uri="{FF2B5EF4-FFF2-40B4-BE49-F238E27FC236}">
                <a16:creationId xmlns:a16="http://schemas.microsoft.com/office/drawing/2014/main" id="{A4E95DB7-19C4-800E-542D-6A269E413C3C}"/>
              </a:ext>
            </a:extLst>
          </p:cNvPr>
          <p:cNvSpPr txBox="1"/>
          <p:nvPr/>
        </p:nvSpPr>
        <p:spPr>
          <a:xfrm>
            <a:off x="7566781" y="1766968"/>
            <a:ext cx="4510352" cy="1200329"/>
          </a:xfrm>
          <a:prstGeom prst="rect">
            <a:avLst/>
          </a:prstGeom>
          <a:noFill/>
        </p:spPr>
        <p:txBody>
          <a:bodyPr wrap="square">
            <a:spAutoFit/>
          </a:bodyPr>
          <a:lstStyle/>
          <a:p>
            <a:pPr algn="ctr"/>
            <a:r>
              <a:rPr lang="en-US"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Expert elicitation process, </a:t>
            </a:r>
            <a:r>
              <a:rPr lang="en-US" b="1"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consensus workshop</a:t>
            </a:r>
            <a:r>
              <a:rPr lang="en-US"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 and final input and acceptance by all experts involved in the preparation of the Concluding Statements.</a:t>
            </a:r>
            <a:endParaRPr lang="en-AU" sz="1400"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E6B2FBCA-2832-9B44-5E22-90A4211D3D0D}"/>
              </a:ext>
            </a:extLst>
          </p:cNvPr>
          <p:cNvSpPr txBox="1"/>
          <p:nvPr/>
        </p:nvSpPr>
        <p:spPr>
          <a:xfrm>
            <a:off x="220732" y="134216"/>
            <a:ext cx="9070112" cy="523220"/>
          </a:xfrm>
          <a:prstGeom prst="rect">
            <a:avLst/>
          </a:prstGeom>
          <a:noFill/>
        </p:spPr>
        <p:txBody>
          <a:bodyPr wrap="none" rtlCol="0">
            <a:spAutoFit/>
          </a:bodyPr>
          <a:lstStyle/>
          <a:p>
            <a:r>
              <a:rPr lang="en-AU" sz="2800" b="1" dirty="0">
                <a:solidFill>
                  <a:srgbClr val="1C5174"/>
                </a:solidFill>
                <a:latin typeface="Arial" panose="020B0604020202020204" pitchFamily="34" charset="0"/>
                <a:cs typeface="Arial" panose="020B0604020202020204" pitchFamily="34" charset="0"/>
              </a:rPr>
              <a:t>Producing the 2022 SCS Conclusions and Summary</a:t>
            </a:r>
          </a:p>
        </p:txBody>
      </p:sp>
      <p:sp>
        <p:nvSpPr>
          <p:cNvPr id="29" name="Rectangle 28">
            <a:extLst>
              <a:ext uri="{FF2B5EF4-FFF2-40B4-BE49-F238E27FC236}">
                <a16:creationId xmlns:a16="http://schemas.microsoft.com/office/drawing/2014/main" id="{148E6D8F-BC00-5EF8-7D3C-24A8355B8D30}"/>
              </a:ext>
            </a:extLst>
          </p:cNvPr>
          <p:cNvSpPr/>
          <p:nvPr/>
        </p:nvSpPr>
        <p:spPr>
          <a:xfrm>
            <a:off x="0" y="6188100"/>
            <a:ext cx="12192000" cy="720001"/>
          </a:xfrm>
          <a:prstGeom prst="rect">
            <a:avLst/>
          </a:prstGeom>
          <a:solidFill>
            <a:srgbClr val="1C517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latin typeface="Arial" panose="020B0604020202020204" pitchFamily="34" charset="0"/>
              <a:cs typeface="Arial" panose="020B0604020202020204" pitchFamily="34" charset="0"/>
            </a:endParaRPr>
          </a:p>
        </p:txBody>
      </p:sp>
      <p:pic>
        <p:nvPicPr>
          <p:cNvPr id="30" name="Picture 29">
            <a:extLst>
              <a:ext uri="{FF2B5EF4-FFF2-40B4-BE49-F238E27FC236}">
                <a16:creationId xmlns:a16="http://schemas.microsoft.com/office/drawing/2014/main" id="{F14A066A-63DB-8B0C-C030-F17AE19B0690}"/>
              </a:ext>
            </a:extLst>
          </p:cNvPr>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0878796" y="6274857"/>
            <a:ext cx="1188707" cy="546486"/>
          </a:xfrm>
          <a:prstGeom prst="rect">
            <a:avLst/>
          </a:prstGeom>
        </p:spPr>
      </p:pic>
      <p:sp>
        <p:nvSpPr>
          <p:cNvPr id="40" name="TextBox 39">
            <a:extLst>
              <a:ext uri="{FF2B5EF4-FFF2-40B4-BE49-F238E27FC236}">
                <a16:creationId xmlns:a16="http://schemas.microsoft.com/office/drawing/2014/main" id="{8A53E8A0-D910-A492-96BC-4B63EFAD2827}"/>
              </a:ext>
            </a:extLst>
          </p:cNvPr>
          <p:cNvSpPr txBox="1"/>
          <p:nvPr/>
        </p:nvSpPr>
        <p:spPr>
          <a:xfrm>
            <a:off x="2546335" y="1190966"/>
            <a:ext cx="4274192" cy="369332"/>
          </a:xfrm>
          <a:prstGeom prst="rect">
            <a:avLst/>
          </a:prstGeom>
          <a:noFill/>
        </p:spPr>
        <p:txBody>
          <a:bodyPr wrap="square" rtlCol="0">
            <a:spAutoFit/>
          </a:bodyPr>
          <a:lstStyle/>
          <a:p>
            <a:pPr algn="ctr"/>
            <a:r>
              <a:rPr lang="en-AU" b="1" dirty="0">
                <a:solidFill>
                  <a:schemeClr val="bg1"/>
                </a:solidFill>
                <a:latin typeface="Arial" panose="020B0604020202020204" pitchFamily="34" charset="0"/>
                <a:cs typeface="Arial" panose="020B0604020202020204" pitchFamily="34" charset="0"/>
              </a:rPr>
              <a:t>Drafting team + Theme expert groups</a:t>
            </a:r>
          </a:p>
        </p:txBody>
      </p:sp>
      <p:sp>
        <p:nvSpPr>
          <p:cNvPr id="49" name="TextBox 48">
            <a:extLst>
              <a:ext uri="{FF2B5EF4-FFF2-40B4-BE49-F238E27FC236}">
                <a16:creationId xmlns:a16="http://schemas.microsoft.com/office/drawing/2014/main" id="{992E079C-A107-D318-3ED0-D35F29438118}"/>
              </a:ext>
            </a:extLst>
          </p:cNvPr>
          <p:cNvSpPr txBox="1"/>
          <p:nvPr/>
        </p:nvSpPr>
        <p:spPr>
          <a:xfrm>
            <a:off x="8037228" y="1261920"/>
            <a:ext cx="3584999" cy="369332"/>
          </a:xfrm>
          <a:prstGeom prst="rect">
            <a:avLst/>
          </a:prstGeom>
          <a:noFill/>
        </p:spPr>
        <p:txBody>
          <a:bodyPr wrap="square" rtlCol="0">
            <a:spAutoFit/>
          </a:bodyPr>
          <a:lstStyle/>
          <a:p>
            <a:pPr algn="ctr"/>
            <a:r>
              <a:rPr lang="en-AU" b="1" dirty="0">
                <a:solidFill>
                  <a:schemeClr val="bg1"/>
                </a:solidFill>
                <a:latin typeface="Arial" panose="020B0604020202020204" pitchFamily="34" charset="0"/>
                <a:cs typeface="Arial" panose="020B0604020202020204" pitchFamily="34" charset="0"/>
              </a:rPr>
              <a:t>Drafting team + 35 experts</a:t>
            </a:r>
          </a:p>
        </p:txBody>
      </p:sp>
      <p:sp>
        <p:nvSpPr>
          <p:cNvPr id="2" name="TextBox 1">
            <a:extLst>
              <a:ext uri="{FF2B5EF4-FFF2-40B4-BE49-F238E27FC236}">
                <a16:creationId xmlns:a16="http://schemas.microsoft.com/office/drawing/2014/main" id="{256AAE9A-5264-3F3E-9854-B7C788489AE8}"/>
              </a:ext>
            </a:extLst>
          </p:cNvPr>
          <p:cNvSpPr txBox="1"/>
          <p:nvPr/>
        </p:nvSpPr>
        <p:spPr>
          <a:xfrm>
            <a:off x="5671746" y="3995711"/>
            <a:ext cx="3030605" cy="923330"/>
          </a:xfrm>
          <a:prstGeom prst="rect">
            <a:avLst/>
          </a:prstGeom>
          <a:noFill/>
        </p:spPr>
        <p:txBody>
          <a:bodyPr wrap="square" rtlCol="0">
            <a:spAutoFit/>
          </a:bodyPr>
          <a:lstStyle/>
          <a:p>
            <a:pPr algn="ctr"/>
            <a:r>
              <a:rPr lang="en-AU" dirty="0">
                <a:solidFill>
                  <a:schemeClr val="tx2"/>
                </a:solidFill>
                <a:latin typeface="Arial" panose="020B0604020202020204" pitchFamily="34" charset="0"/>
                <a:cs typeface="Arial" panose="020B0604020202020204" pitchFamily="34" charset="0"/>
              </a:rPr>
              <a:t>Guided by an expert Consensus Process Working Group</a:t>
            </a:r>
          </a:p>
        </p:txBody>
      </p:sp>
      <p:pic>
        <p:nvPicPr>
          <p:cNvPr id="5" name="Picture 4">
            <a:extLst>
              <a:ext uri="{FF2B5EF4-FFF2-40B4-BE49-F238E27FC236}">
                <a16:creationId xmlns:a16="http://schemas.microsoft.com/office/drawing/2014/main" id="{C2675401-AF37-02B0-B0CA-51656F8DE19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3423598"/>
            <a:ext cx="5188222" cy="2766156"/>
          </a:xfrm>
          <a:prstGeom prst="rect">
            <a:avLst/>
          </a:prstGeom>
        </p:spPr>
      </p:pic>
      <p:sp>
        <p:nvSpPr>
          <p:cNvPr id="3" name="Arrow: Right 2">
            <a:extLst>
              <a:ext uri="{FF2B5EF4-FFF2-40B4-BE49-F238E27FC236}">
                <a16:creationId xmlns:a16="http://schemas.microsoft.com/office/drawing/2014/main" id="{C36E4632-E937-986E-45DF-BFF79740A8E5}"/>
              </a:ext>
            </a:extLst>
          </p:cNvPr>
          <p:cNvSpPr>
            <a:spLocks noChangeAspect="1"/>
          </p:cNvSpPr>
          <p:nvPr/>
        </p:nvSpPr>
        <p:spPr>
          <a:xfrm>
            <a:off x="6919299" y="1513562"/>
            <a:ext cx="535501" cy="720000"/>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sp>
        <p:nvSpPr>
          <p:cNvPr id="11" name="Left Brace 10">
            <a:extLst>
              <a:ext uri="{FF2B5EF4-FFF2-40B4-BE49-F238E27FC236}">
                <a16:creationId xmlns:a16="http://schemas.microsoft.com/office/drawing/2014/main" id="{36609D53-8BC5-EC95-014C-3FB7EEA2DD55}"/>
              </a:ext>
            </a:extLst>
          </p:cNvPr>
          <p:cNvSpPr/>
          <p:nvPr/>
        </p:nvSpPr>
        <p:spPr>
          <a:xfrm rot="16200000">
            <a:off x="6797632" y="2173767"/>
            <a:ext cx="646331" cy="3030605"/>
          </a:xfrm>
          <a:prstGeom prst="leftBrace">
            <a:avLst>
              <a:gd name="adj1" fmla="val 21967"/>
              <a:gd name="adj2" fmla="val 50000"/>
            </a:avLst>
          </a:prstGeom>
          <a:ln w="381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
        <p:nvSpPr>
          <p:cNvPr id="12" name="TextBox 11">
            <a:extLst>
              <a:ext uri="{FF2B5EF4-FFF2-40B4-BE49-F238E27FC236}">
                <a16:creationId xmlns:a16="http://schemas.microsoft.com/office/drawing/2014/main" id="{E1E5C829-5A39-613A-F6DD-4A96B509EC50}"/>
              </a:ext>
            </a:extLst>
          </p:cNvPr>
          <p:cNvSpPr txBox="1"/>
          <p:nvPr/>
        </p:nvSpPr>
        <p:spPr>
          <a:xfrm>
            <a:off x="5188222" y="5767270"/>
            <a:ext cx="3925113" cy="369332"/>
          </a:xfrm>
          <a:prstGeom prst="rect">
            <a:avLst/>
          </a:prstGeom>
          <a:noFill/>
        </p:spPr>
        <p:txBody>
          <a:bodyPr wrap="none" rtlCol="0">
            <a:spAutoFit/>
          </a:bodyPr>
          <a:lstStyle/>
          <a:p>
            <a:r>
              <a:rPr lang="en-AU" i="1" dirty="0">
                <a:latin typeface="Arial" panose="020B0604020202020204" pitchFamily="34" charset="0"/>
                <a:cs typeface="Arial" panose="020B0604020202020204" pitchFamily="34" charset="0"/>
              </a:rPr>
              <a:t>Experts at the Consensus Workshop</a:t>
            </a:r>
          </a:p>
        </p:txBody>
      </p:sp>
    </p:spTree>
    <p:extLst>
      <p:ext uri="{BB962C8B-B14F-4D97-AF65-F5344CB8AC3E}">
        <p14:creationId xmlns:p14="http://schemas.microsoft.com/office/powerpoint/2010/main" val="2054923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4098670" y="951410"/>
            <a:ext cx="3994660" cy="399466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0365B2"/>
              </a:solidFill>
              <a:prstDash val="solid"/>
              <a:miter/>
            </a:ln>
          </p:spPr>
          <p:txBody>
            <a:bodyPr/>
            <a:lstStyle/>
            <a:p>
              <a:endParaRPr lang="en-AU" sz="1200"/>
            </a:p>
          </p:txBody>
        </p:sp>
        <p:sp>
          <p:nvSpPr>
            <p:cNvPr id="7" name="TextBox 7"/>
            <p:cNvSpPr txBox="1"/>
            <p:nvPr/>
          </p:nvSpPr>
          <p:spPr>
            <a:xfrm>
              <a:off x="76200" y="28575"/>
              <a:ext cx="660400" cy="708025"/>
            </a:xfrm>
            <a:prstGeom prst="rect">
              <a:avLst/>
            </a:prstGeom>
          </p:spPr>
          <p:txBody>
            <a:bodyPr lIns="33867" tIns="33867" rIns="33867" bIns="33867" rtlCol="0" anchor="ctr"/>
            <a:lstStyle/>
            <a:p>
              <a:pPr algn="ctr">
                <a:lnSpc>
                  <a:spcPts val="1831"/>
                </a:lnSpc>
              </a:pPr>
              <a:endParaRPr sz="1200"/>
            </a:p>
          </p:txBody>
        </p:sp>
      </p:grpSp>
      <p:sp>
        <p:nvSpPr>
          <p:cNvPr id="3" name="Freeform 3"/>
          <p:cNvSpPr/>
          <p:nvPr/>
        </p:nvSpPr>
        <p:spPr>
          <a:xfrm>
            <a:off x="7573918" y="2397247"/>
            <a:ext cx="900000" cy="9000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3"/>
          </a:solidFill>
        </p:spPr>
        <p:txBody>
          <a:bodyPr/>
          <a:lstStyle/>
          <a:p>
            <a:endParaRPr lang="en-AU" sz="1200"/>
          </a:p>
        </p:txBody>
      </p:sp>
      <p:sp>
        <p:nvSpPr>
          <p:cNvPr id="4" name="TextBox 4"/>
          <p:cNvSpPr txBox="1"/>
          <p:nvPr/>
        </p:nvSpPr>
        <p:spPr>
          <a:xfrm>
            <a:off x="7658293" y="2428888"/>
            <a:ext cx="731250" cy="783984"/>
          </a:xfrm>
          <a:prstGeom prst="rect">
            <a:avLst/>
          </a:prstGeom>
        </p:spPr>
        <p:txBody>
          <a:bodyPr lIns="33867" tIns="33867" rIns="33867" bIns="33867" rtlCol="0" anchor="ctr"/>
          <a:lstStyle/>
          <a:p>
            <a:pPr algn="ctr">
              <a:lnSpc>
                <a:spcPts val="1831"/>
              </a:lnSpc>
            </a:pPr>
            <a:endParaRPr sz="1200"/>
          </a:p>
        </p:txBody>
      </p:sp>
      <p:grpSp>
        <p:nvGrpSpPr>
          <p:cNvPr id="8" name="Group 8"/>
          <p:cNvGrpSpPr>
            <a:grpSpLocks noChangeAspect="1"/>
          </p:cNvGrpSpPr>
          <p:nvPr/>
        </p:nvGrpSpPr>
        <p:grpSpPr>
          <a:xfrm>
            <a:off x="4885723" y="631198"/>
            <a:ext cx="900000" cy="90000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endParaRPr lang="en-AU" sz="1200"/>
            </a:p>
          </p:txBody>
        </p:sp>
        <p:sp>
          <p:nvSpPr>
            <p:cNvPr id="10" name="TextBox 10"/>
            <p:cNvSpPr txBox="1"/>
            <p:nvPr/>
          </p:nvSpPr>
          <p:spPr>
            <a:xfrm>
              <a:off x="76200" y="28575"/>
              <a:ext cx="660400" cy="708025"/>
            </a:xfrm>
            <a:prstGeom prst="rect">
              <a:avLst/>
            </a:prstGeom>
          </p:spPr>
          <p:txBody>
            <a:bodyPr lIns="33867" tIns="33867" rIns="33867" bIns="33867" rtlCol="0" anchor="ctr"/>
            <a:lstStyle/>
            <a:p>
              <a:pPr algn="ctr">
                <a:lnSpc>
                  <a:spcPts val="1831"/>
                </a:lnSpc>
              </a:pPr>
              <a:endParaRPr sz="1200"/>
            </a:p>
          </p:txBody>
        </p:sp>
      </p:grpSp>
      <p:sp>
        <p:nvSpPr>
          <p:cNvPr id="12" name="Freeform 12"/>
          <p:cNvSpPr/>
          <p:nvPr/>
        </p:nvSpPr>
        <p:spPr>
          <a:xfrm>
            <a:off x="3601358" y="2686927"/>
            <a:ext cx="900000" cy="9000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p>
            <a:endParaRPr lang="en-AU" sz="1200" dirty="0"/>
          </a:p>
        </p:txBody>
      </p:sp>
      <p:sp>
        <p:nvSpPr>
          <p:cNvPr id="13" name="TextBox 13"/>
          <p:cNvSpPr txBox="1"/>
          <p:nvPr/>
        </p:nvSpPr>
        <p:spPr>
          <a:xfrm>
            <a:off x="3685733" y="2718568"/>
            <a:ext cx="731250" cy="783984"/>
          </a:xfrm>
          <a:prstGeom prst="rect">
            <a:avLst/>
          </a:prstGeom>
        </p:spPr>
        <p:txBody>
          <a:bodyPr lIns="33867" tIns="33867" rIns="33867" bIns="33867" rtlCol="0" anchor="ctr"/>
          <a:lstStyle/>
          <a:p>
            <a:pPr algn="ctr">
              <a:lnSpc>
                <a:spcPts val="1831"/>
              </a:lnSpc>
            </a:pPr>
            <a:endParaRPr sz="1200"/>
          </a:p>
        </p:txBody>
      </p:sp>
      <p:sp>
        <p:nvSpPr>
          <p:cNvPr id="15" name="Freeform 15"/>
          <p:cNvSpPr/>
          <p:nvPr/>
        </p:nvSpPr>
        <p:spPr>
          <a:xfrm>
            <a:off x="4132312" y="3779669"/>
            <a:ext cx="900000" cy="9000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p:spPr>
        <p:txBody>
          <a:bodyPr/>
          <a:lstStyle/>
          <a:p>
            <a:endParaRPr lang="en-AU" sz="1200"/>
          </a:p>
        </p:txBody>
      </p:sp>
      <p:sp>
        <p:nvSpPr>
          <p:cNvPr id="16" name="TextBox 16"/>
          <p:cNvSpPr txBox="1"/>
          <p:nvPr/>
        </p:nvSpPr>
        <p:spPr>
          <a:xfrm>
            <a:off x="4216687" y="3811310"/>
            <a:ext cx="731250" cy="783984"/>
          </a:xfrm>
          <a:prstGeom prst="rect">
            <a:avLst/>
          </a:prstGeom>
        </p:spPr>
        <p:txBody>
          <a:bodyPr lIns="33867" tIns="33867" rIns="33867" bIns="33867" rtlCol="0" anchor="ctr"/>
          <a:lstStyle/>
          <a:p>
            <a:pPr algn="ctr">
              <a:lnSpc>
                <a:spcPts val="1831"/>
              </a:lnSpc>
            </a:pPr>
            <a:endParaRPr sz="1200" dirty="0"/>
          </a:p>
        </p:txBody>
      </p:sp>
      <p:sp>
        <p:nvSpPr>
          <p:cNvPr id="18" name="Freeform 18"/>
          <p:cNvSpPr/>
          <p:nvPr/>
        </p:nvSpPr>
        <p:spPr>
          <a:xfrm>
            <a:off x="5116687" y="4434280"/>
            <a:ext cx="900000" cy="9000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solidFill>
        </p:spPr>
        <p:txBody>
          <a:bodyPr/>
          <a:lstStyle/>
          <a:p>
            <a:endParaRPr lang="en-AU" sz="1200"/>
          </a:p>
        </p:txBody>
      </p:sp>
      <p:sp>
        <p:nvSpPr>
          <p:cNvPr id="19" name="TextBox 19"/>
          <p:cNvSpPr txBox="1"/>
          <p:nvPr/>
        </p:nvSpPr>
        <p:spPr>
          <a:xfrm>
            <a:off x="5626330" y="4476733"/>
            <a:ext cx="731250" cy="783984"/>
          </a:xfrm>
          <a:prstGeom prst="rect">
            <a:avLst/>
          </a:prstGeom>
        </p:spPr>
        <p:txBody>
          <a:bodyPr lIns="33867" tIns="33867" rIns="33867" bIns="33867" rtlCol="0" anchor="ctr"/>
          <a:lstStyle/>
          <a:p>
            <a:pPr algn="ctr">
              <a:lnSpc>
                <a:spcPts val="1831"/>
              </a:lnSpc>
            </a:pPr>
            <a:endParaRPr sz="1200"/>
          </a:p>
        </p:txBody>
      </p:sp>
      <p:sp>
        <p:nvSpPr>
          <p:cNvPr id="21" name="Freeform 21"/>
          <p:cNvSpPr/>
          <p:nvPr/>
        </p:nvSpPr>
        <p:spPr>
          <a:xfrm>
            <a:off x="6149920" y="561086"/>
            <a:ext cx="900000" cy="9000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p:spPr>
        <p:txBody>
          <a:bodyPr/>
          <a:lstStyle/>
          <a:p>
            <a:endParaRPr lang="en-AU" sz="1200"/>
          </a:p>
        </p:txBody>
      </p:sp>
      <p:sp>
        <p:nvSpPr>
          <p:cNvPr id="22" name="TextBox 22"/>
          <p:cNvSpPr txBox="1"/>
          <p:nvPr/>
        </p:nvSpPr>
        <p:spPr>
          <a:xfrm>
            <a:off x="6234295" y="592727"/>
            <a:ext cx="731250" cy="783984"/>
          </a:xfrm>
          <a:prstGeom prst="rect">
            <a:avLst/>
          </a:prstGeom>
        </p:spPr>
        <p:txBody>
          <a:bodyPr lIns="33867" tIns="33867" rIns="33867" bIns="33867" rtlCol="0" anchor="ctr"/>
          <a:lstStyle/>
          <a:p>
            <a:pPr algn="ctr">
              <a:lnSpc>
                <a:spcPts val="1831"/>
              </a:lnSpc>
            </a:pPr>
            <a:endParaRPr sz="1200"/>
          </a:p>
        </p:txBody>
      </p:sp>
      <p:sp>
        <p:nvSpPr>
          <p:cNvPr id="24" name="Freeform 24"/>
          <p:cNvSpPr/>
          <p:nvPr/>
        </p:nvSpPr>
        <p:spPr>
          <a:xfrm>
            <a:off x="7235768" y="1266909"/>
            <a:ext cx="900000" cy="9000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p>
            <a:endParaRPr lang="en-AU" sz="1200"/>
          </a:p>
        </p:txBody>
      </p:sp>
      <p:sp>
        <p:nvSpPr>
          <p:cNvPr id="25" name="TextBox 25"/>
          <p:cNvSpPr txBox="1"/>
          <p:nvPr/>
        </p:nvSpPr>
        <p:spPr>
          <a:xfrm>
            <a:off x="7320143" y="1298550"/>
            <a:ext cx="731250" cy="783984"/>
          </a:xfrm>
          <a:prstGeom prst="rect">
            <a:avLst/>
          </a:prstGeom>
        </p:spPr>
        <p:txBody>
          <a:bodyPr lIns="33867" tIns="33867" rIns="33867" bIns="33867" rtlCol="0" anchor="ctr"/>
          <a:lstStyle/>
          <a:p>
            <a:pPr algn="ctr">
              <a:lnSpc>
                <a:spcPts val="1831"/>
              </a:lnSpc>
            </a:pPr>
            <a:endParaRPr sz="1200"/>
          </a:p>
        </p:txBody>
      </p:sp>
      <p:sp>
        <p:nvSpPr>
          <p:cNvPr id="27" name="Freeform 27"/>
          <p:cNvSpPr/>
          <p:nvPr/>
        </p:nvSpPr>
        <p:spPr>
          <a:xfrm>
            <a:off x="7279461" y="3570505"/>
            <a:ext cx="900000" cy="9000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solidFill>
        </p:spPr>
        <p:txBody>
          <a:bodyPr/>
          <a:lstStyle/>
          <a:p>
            <a:endParaRPr lang="en-AU" sz="1200"/>
          </a:p>
        </p:txBody>
      </p:sp>
      <p:sp>
        <p:nvSpPr>
          <p:cNvPr id="28" name="TextBox 28"/>
          <p:cNvSpPr txBox="1"/>
          <p:nvPr/>
        </p:nvSpPr>
        <p:spPr>
          <a:xfrm>
            <a:off x="7363836" y="3602146"/>
            <a:ext cx="731250" cy="783984"/>
          </a:xfrm>
          <a:prstGeom prst="rect">
            <a:avLst/>
          </a:prstGeom>
        </p:spPr>
        <p:txBody>
          <a:bodyPr lIns="33867" tIns="33867" rIns="33867" bIns="33867" rtlCol="0" anchor="ctr"/>
          <a:lstStyle/>
          <a:p>
            <a:pPr algn="ctr">
              <a:lnSpc>
                <a:spcPts val="1831"/>
              </a:lnSpc>
            </a:pPr>
            <a:endParaRPr sz="1200"/>
          </a:p>
        </p:txBody>
      </p:sp>
      <p:grpSp>
        <p:nvGrpSpPr>
          <p:cNvPr id="29" name="Group 29"/>
          <p:cNvGrpSpPr/>
          <p:nvPr/>
        </p:nvGrpSpPr>
        <p:grpSpPr>
          <a:xfrm>
            <a:off x="4840858" y="1693598"/>
            <a:ext cx="2510284" cy="2510284"/>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D6295"/>
            </a:solidFill>
          </p:spPr>
          <p:txBody>
            <a:bodyPr/>
            <a:lstStyle/>
            <a:p>
              <a:endParaRPr lang="en-AU" sz="1200"/>
            </a:p>
          </p:txBody>
        </p:sp>
        <p:sp>
          <p:nvSpPr>
            <p:cNvPr id="31" name="TextBox 31"/>
            <p:cNvSpPr txBox="1"/>
            <p:nvPr/>
          </p:nvSpPr>
          <p:spPr>
            <a:xfrm>
              <a:off x="76200" y="28575"/>
              <a:ext cx="660400" cy="708025"/>
            </a:xfrm>
            <a:prstGeom prst="rect">
              <a:avLst/>
            </a:prstGeom>
          </p:spPr>
          <p:txBody>
            <a:bodyPr lIns="33867" tIns="33867" rIns="33867" bIns="33867" rtlCol="0" anchor="ctr"/>
            <a:lstStyle/>
            <a:p>
              <a:pPr algn="ctr">
                <a:lnSpc>
                  <a:spcPts val="1831"/>
                </a:lnSpc>
              </a:pPr>
              <a:endParaRPr sz="1200"/>
            </a:p>
          </p:txBody>
        </p:sp>
      </p:grpSp>
      <p:sp>
        <p:nvSpPr>
          <p:cNvPr id="41" name="Freeform 41"/>
          <p:cNvSpPr/>
          <p:nvPr/>
        </p:nvSpPr>
        <p:spPr>
          <a:xfrm>
            <a:off x="6349410" y="4355722"/>
            <a:ext cx="900000" cy="9000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endParaRPr lang="en-AU" sz="1200"/>
          </a:p>
        </p:txBody>
      </p:sp>
      <p:sp>
        <p:nvSpPr>
          <p:cNvPr id="42" name="TextBox 42"/>
          <p:cNvSpPr txBox="1"/>
          <p:nvPr/>
        </p:nvSpPr>
        <p:spPr>
          <a:xfrm>
            <a:off x="6433785" y="4387363"/>
            <a:ext cx="731250" cy="783984"/>
          </a:xfrm>
          <a:prstGeom prst="rect">
            <a:avLst/>
          </a:prstGeom>
        </p:spPr>
        <p:txBody>
          <a:bodyPr lIns="33867" tIns="33867" rIns="33867" bIns="33867" rtlCol="0" anchor="ctr"/>
          <a:lstStyle/>
          <a:p>
            <a:pPr algn="ctr">
              <a:lnSpc>
                <a:spcPts val="1831"/>
              </a:lnSpc>
            </a:pPr>
            <a:endParaRPr sz="1200"/>
          </a:p>
        </p:txBody>
      </p:sp>
      <p:sp>
        <p:nvSpPr>
          <p:cNvPr id="45" name="TextBox 45"/>
          <p:cNvSpPr txBox="1"/>
          <p:nvPr/>
        </p:nvSpPr>
        <p:spPr>
          <a:xfrm>
            <a:off x="981203" y="1634499"/>
            <a:ext cx="3144668" cy="269304"/>
          </a:xfrm>
          <a:prstGeom prst="rect">
            <a:avLst/>
          </a:prstGeom>
        </p:spPr>
        <p:txBody>
          <a:bodyPr wrap="square" lIns="0" tIns="0" rIns="0" bIns="0" rtlCol="0" anchor="t">
            <a:spAutoFit/>
          </a:bodyPr>
          <a:lstStyle/>
          <a:p>
            <a:pPr algn="ctr">
              <a:lnSpc>
                <a:spcPts val="2105"/>
              </a:lnSpc>
              <a:spcBef>
                <a:spcPct val="0"/>
              </a:spcBef>
            </a:pPr>
            <a:r>
              <a:rPr lang="en-US" dirty="0">
                <a:solidFill>
                  <a:schemeClr val="tx1">
                    <a:lumMod val="95000"/>
                    <a:lumOff val="5000"/>
                  </a:schemeClr>
                </a:solidFill>
                <a:latin typeface="Arial" panose="020B0604020202020204" pitchFamily="34" charset="0"/>
                <a:cs typeface="Arial" panose="020B0604020202020204" pitchFamily="34" charset="0"/>
              </a:rPr>
              <a:t>Australia’s Chief Scientist</a:t>
            </a:r>
          </a:p>
        </p:txBody>
      </p:sp>
      <p:sp>
        <p:nvSpPr>
          <p:cNvPr id="49" name="TextBox 49"/>
          <p:cNvSpPr txBox="1"/>
          <p:nvPr/>
        </p:nvSpPr>
        <p:spPr>
          <a:xfrm>
            <a:off x="766455" y="2945673"/>
            <a:ext cx="3705580" cy="269304"/>
          </a:xfrm>
          <a:prstGeom prst="rect">
            <a:avLst/>
          </a:prstGeom>
        </p:spPr>
        <p:txBody>
          <a:bodyPr wrap="square" lIns="0" tIns="0" rIns="0" bIns="0" rtlCol="0" anchor="t">
            <a:spAutoFit/>
          </a:bodyPr>
          <a:lstStyle/>
          <a:p>
            <a:pPr algn="ctr">
              <a:lnSpc>
                <a:spcPts val="2105"/>
              </a:lnSpc>
              <a:spcBef>
                <a:spcPct val="0"/>
              </a:spcBef>
            </a:pPr>
            <a:r>
              <a:rPr lang="en-US" dirty="0">
                <a:solidFill>
                  <a:schemeClr val="tx1">
                    <a:lumMod val="95000"/>
                    <a:lumOff val="5000"/>
                  </a:schemeClr>
                </a:solidFill>
                <a:latin typeface="Arial" panose="020B0604020202020204" pitchFamily="34" charset="0"/>
                <a:cs typeface="Arial" panose="020B0604020202020204" pitchFamily="34" charset="0"/>
              </a:rPr>
              <a:t>Peer reviewers</a:t>
            </a:r>
          </a:p>
        </p:txBody>
      </p:sp>
      <p:sp>
        <p:nvSpPr>
          <p:cNvPr id="51" name="TextBox 51"/>
          <p:cNvSpPr txBox="1"/>
          <p:nvPr/>
        </p:nvSpPr>
        <p:spPr>
          <a:xfrm>
            <a:off x="1188066" y="4194453"/>
            <a:ext cx="2926112" cy="538609"/>
          </a:xfrm>
          <a:prstGeom prst="rect">
            <a:avLst/>
          </a:prstGeom>
        </p:spPr>
        <p:txBody>
          <a:bodyPr wrap="square" lIns="0" tIns="0" rIns="0" bIns="0" rtlCol="0" anchor="t">
            <a:spAutoFit/>
          </a:bodyPr>
          <a:lstStyle/>
          <a:p>
            <a:pPr algn="ctr">
              <a:lnSpc>
                <a:spcPts val="2105"/>
              </a:lnSpc>
              <a:spcBef>
                <a:spcPct val="0"/>
              </a:spcBef>
            </a:pPr>
            <a:r>
              <a:rPr lang="en-US" dirty="0">
                <a:solidFill>
                  <a:schemeClr val="tx1">
                    <a:lumMod val="95000"/>
                    <a:lumOff val="5000"/>
                  </a:schemeClr>
                </a:solidFill>
                <a:latin typeface="Arial" panose="020B0604020202020204" pitchFamily="34" charset="0"/>
                <a:cs typeface="Arial" panose="020B0604020202020204" pitchFamily="34" charset="0"/>
              </a:rPr>
              <a:t>Independent Editorial Board (</a:t>
            </a:r>
            <a:r>
              <a:rPr lang="en-US" b="1" dirty="0">
                <a:solidFill>
                  <a:schemeClr val="tx1">
                    <a:lumMod val="95000"/>
                    <a:lumOff val="5000"/>
                  </a:schemeClr>
                </a:solidFill>
                <a:latin typeface="Arial" panose="020B0604020202020204" pitchFamily="34" charset="0"/>
                <a:cs typeface="Arial" panose="020B0604020202020204" pitchFamily="34" charset="0"/>
              </a:rPr>
              <a:t>1 </a:t>
            </a:r>
            <a:r>
              <a:rPr lang="en-US" dirty="0">
                <a:solidFill>
                  <a:schemeClr val="tx1">
                    <a:lumMod val="95000"/>
                    <a:lumOff val="5000"/>
                  </a:schemeClr>
                </a:solidFill>
                <a:latin typeface="Arial" panose="020B0604020202020204" pitchFamily="34" charset="0"/>
                <a:cs typeface="Arial" panose="020B0604020202020204" pitchFamily="34" charset="0"/>
              </a:rPr>
              <a:t>Editor-in-Chief, </a:t>
            </a:r>
            <a:r>
              <a:rPr lang="en-US" b="1" dirty="0">
                <a:solidFill>
                  <a:schemeClr val="tx1">
                    <a:lumMod val="95000"/>
                    <a:lumOff val="5000"/>
                  </a:schemeClr>
                </a:solidFill>
                <a:latin typeface="Arial" panose="020B0604020202020204" pitchFamily="34" charset="0"/>
                <a:cs typeface="Arial" panose="020B0604020202020204" pitchFamily="34" charset="0"/>
              </a:rPr>
              <a:t>6</a:t>
            </a:r>
            <a:r>
              <a:rPr lang="en-US" dirty="0">
                <a:solidFill>
                  <a:schemeClr val="tx1">
                    <a:lumMod val="95000"/>
                    <a:lumOff val="5000"/>
                  </a:schemeClr>
                </a:solidFill>
                <a:latin typeface="Arial" panose="020B0604020202020204" pitchFamily="34" charset="0"/>
                <a:cs typeface="Arial" panose="020B0604020202020204" pitchFamily="34" charset="0"/>
              </a:rPr>
              <a:t> Editors)</a:t>
            </a:r>
          </a:p>
        </p:txBody>
      </p:sp>
      <p:sp>
        <p:nvSpPr>
          <p:cNvPr id="53" name="TextBox 53"/>
          <p:cNvSpPr txBox="1"/>
          <p:nvPr/>
        </p:nvSpPr>
        <p:spPr>
          <a:xfrm>
            <a:off x="6594455" y="231139"/>
            <a:ext cx="3064487" cy="568745"/>
          </a:xfrm>
          <a:prstGeom prst="rect">
            <a:avLst/>
          </a:prstGeom>
        </p:spPr>
        <p:txBody>
          <a:bodyPr wrap="square" lIns="0" tIns="0" rIns="0" bIns="0" rtlCol="0" anchor="t">
            <a:spAutoFit/>
          </a:bodyPr>
          <a:lstStyle/>
          <a:p>
            <a:pPr algn="ctr">
              <a:lnSpc>
                <a:spcPts val="2274"/>
              </a:lnSpc>
              <a:spcBef>
                <a:spcPct val="0"/>
              </a:spcBef>
            </a:pPr>
            <a:r>
              <a:rPr lang="en-US" dirty="0">
                <a:solidFill>
                  <a:schemeClr val="tx1">
                    <a:lumMod val="95000"/>
                    <a:lumOff val="5000"/>
                  </a:schemeClr>
                </a:solidFill>
                <a:latin typeface="Arial" panose="020B0604020202020204" pitchFamily="34" charset="0"/>
                <a:cs typeface="Arial" panose="020B0604020202020204" pitchFamily="34" charset="0"/>
              </a:rPr>
              <a:t>Stakeholders consulted on question setting</a:t>
            </a:r>
          </a:p>
        </p:txBody>
      </p:sp>
      <p:sp>
        <p:nvSpPr>
          <p:cNvPr id="55" name="TextBox 55"/>
          <p:cNvSpPr txBox="1"/>
          <p:nvPr/>
        </p:nvSpPr>
        <p:spPr>
          <a:xfrm>
            <a:off x="8119889" y="1280766"/>
            <a:ext cx="3293464" cy="538609"/>
          </a:xfrm>
          <a:prstGeom prst="rect">
            <a:avLst/>
          </a:prstGeom>
        </p:spPr>
        <p:txBody>
          <a:bodyPr wrap="square" lIns="0" tIns="0" rIns="0" bIns="0" rtlCol="0" anchor="t">
            <a:spAutoFit/>
          </a:bodyPr>
          <a:lstStyle/>
          <a:p>
            <a:pPr algn="ctr">
              <a:lnSpc>
                <a:spcPts val="2105"/>
              </a:lnSpc>
              <a:spcBef>
                <a:spcPct val="0"/>
              </a:spcBef>
            </a:pPr>
            <a:r>
              <a:rPr lang="en-US" dirty="0">
                <a:solidFill>
                  <a:schemeClr val="tx1">
                    <a:lumMod val="95000"/>
                    <a:lumOff val="5000"/>
                  </a:schemeClr>
                </a:solidFill>
                <a:latin typeface="Arial" panose="020B0604020202020204" pitchFamily="34" charset="0"/>
                <a:cs typeface="Arial" panose="020B0604020202020204" pitchFamily="34" charset="0"/>
              </a:rPr>
              <a:t>Individuals submitted </a:t>
            </a:r>
            <a:r>
              <a:rPr lang="en-US" b="1" dirty="0">
                <a:solidFill>
                  <a:schemeClr val="tx1">
                    <a:lumMod val="95000"/>
                    <a:lumOff val="5000"/>
                  </a:schemeClr>
                </a:solidFill>
                <a:latin typeface="Arial" panose="020B0604020202020204" pitchFamily="34" charset="0"/>
                <a:cs typeface="Arial" panose="020B0604020202020204" pitchFamily="34" charset="0"/>
              </a:rPr>
              <a:t>229 </a:t>
            </a:r>
            <a:r>
              <a:rPr lang="en-US" dirty="0">
                <a:solidFill>
                  <a:schemeClr val="tx1">
                    <a:lumMod val="95000"/>
                    <a:lumOff val="5000"/>
                  </a:schemeClr>
                </a:solidFill>
                <a:latin typeface="Arial" panose="020B0604020202020204" pitchFamily="34" charset="0"/>
                <a:cs typeface="Arial" panose="020B0604020202020204" pitchFamily="34" charset="0"/>
              </a:rPr>
              <a:t>items of literature for consideration</a:t>
            </a:r>
          </a:p>
        </p:txBody>
      </p:sp>
      <p:sp>
        <p:nvSpPr>
          <p:cNvPr id="57" name="TextBox 57"/>
          <p:cNvSpPr txBox="1"/>
          <p:nvPr/>
        </p:nvSpPr>
        <p:spPr>
          <a:xfrm>
            <a:off x="8522963" y="2686228"/>
            <a:ext cx="2695324" cy="269304"/>
          </a:xfrm>
          <a:prstGeom prst="rect">
            <a:avLst/>
          </a:prstGeom>
        </p:spPr>
        <p:txBody>
          <a:bodyPr wrap="square" lIns="0" tIns="0" rIns="0" bIns="0" rtlCol="0" anchor="t">
            <a:spAutoFit/>
          </a:bodyPr>
          <a:lstStyle/>
          <a:p>
            <a:pPr algn="ctr">
              <a:lnSpc>
                <a:spcPts val="2105"/>
              </a:lnSpc>
              <a:spcBef>
                <a:spcPct val="0"/>
              </a:spcBef>
            </a:pPr>
            <a:r>
              <a:rPr lang="en-US" dirty="0">
                <a:solidFill>
                  <a:schemeClr val="tx1">
                    <a:lumMod val="95000"/>
                    <a:lumOff val="5000"/>
                  </a:schemeClr>
                </a:solidFill>
                <a:latin typeface="Arial" panose="020B0604020202020204" pitchFamily="34" charset="0"/>
                <a:cs typeface="Arial" panose="020B0604020202020204" pitchFamily="34" charset="0"/>
              </a:rPr>
              <a:t>Authors and contributors</a:t>
            </a:r>
          </a:p>
        </p:txBody>
      </p:sp>
      <p:sp>
        <p:nvSpPr>
          <p:cNvPr id="59" name="TextBox 59"/>
          <p:cNvSpPr txBox="1"/>
          <p:nvPr/>
        </p:nvSpPr>
        <p:spPr>
          <a:xfrm>
            <a:off x="8199542" y="3834349"/>
            <a:ext cx="2846950" cy="538609"/>
          </a:xfrm>
          <a:prstGeom prst="rect">
            <a:avLst/>
          </a:prstGeom>
        </p:spPr>
        <p:txBody>
          <a:bodyPr wrap="square" lIns="0" tIns="0" rIns="0" bIns="0" rtlCol="0" anchor="t">
            <a:spAutoFit/>
          </a:bodyPr>
          <a:lstStyle/>
          <a:p>
            <a:pPr algn="ctr">
              <a:lnSpc>
                <a:spcPts val="2105"/>
              </a:lnSpc>
              <a:spcBef>
                <a:spcPct val="0"/>
              </a:spcBef>
            </a:pPr>
            <a:r>
              <a:rPr lang="en-US" dirty="0">
                <a:solidFill>
                  <a:schemeClr val="tx1">
                    <a:lumMod val="95000"/>
                    <a:lumOff val="5000"/>
                  </a:schemeClr>
                </a:solidFill>
                <a:latin typeface="Arial" panose="020B0604020202020204" pitchFamily="34" charset="0"/>
                <a:cs typeface="Arial" panose="020B0604020202020204" pitchFamily="34" charset="0"/>
              </a:rPr>
              <a:t>Expert working groups (Methods and Consensus)</a:t>
            </a:r>
          </a:p>
        </p:txBody>
      </p:sp>
      <p:sp>
        <p:nvSpPr>
          <p:cNvPr id="60" name="TextBox 60"/>
          <p:cNvSpPr txBox="1"/>
          <p:nvPr/>
        </p:nvSpPr>
        <p:spPr>
          <a:xfrm>
            <a:off x="5268869" y="2211383"/>
            <a:ext cx="1627315" cy="1455398"/>
          </a:xfrm>
          <a:prstGeom prst="rect">
            <a:avLst/>
          </a:prstGeom>
        </p:spPr>
        <p:txBody>
          <a:bodyPr lIns="0" tIns="0" rIns="0" bIns="0" rtlCol="0" anchor="t">
            <a:spAutoFit/>
          </a:bodyPr>
          <a:lstStyle/>
          <a:p>
            <a:pPr algn="ctr">
              <a:lnSpc>
                <a:spcPts val="2297"/>
              </a:lnSpc>
              <a:spcBef>
                <a:spcPct val="0"/>
              </a:spcBef>
            </a:pPr>
            <a:r>
              <a:rPr lang="en-US" b="1" spc="-33" dirty="0">
                <a:solidFill>
                  <a:srgbClr val="FFFFFF"/>
                </a:solidFill>
                <a:latin typeface="Arial" panose="020B0604020202020204" pitchFamily="34" charset="0"/>
                <a:cs typeface="Arial" panose="020B0604020202020204" pitchFamily="34" charset="0"/>
              </a:rPr>
              <a:t>Headline numbers of the 2022 Scientific Consensus Statement</a:t>
            </a:r>
          </a:p>
        </p:txBody>
      </p:sp>
      <p:sp>
        <p:nvSpPr>
          <p:cNvPr id="61" name="TextBox 61"/>
          <p:cNvSpPr txBox="1"/>
          <p:nvPr/>
        </p:nvSpPr>
        <p:spPr>
          <a:xfrm>
            <a:off x="3202426" y="5416964"/>
            <a:ext cx="3306999" cy="538609"/>
          </a:xfrm>
          <a:prstGeom prst="rect">
            <a:avLst/>
          </a:prstGeom>
        </p:spPr>
        <p:txBody>
          <a:bodyPr wrap="square" lIns="0" tIns="0" rIns="0" bIns="0" rtlCol="0" anchor="t">
            <a:spAutoFit/>
          </a:bodyPr>
          <a:lstStyle/>
          <a:p>
            <a:pPr algn="ctr">
              <a:lnSpc>
                <a:spcPts val="2105"/>
              </a:lnSpc>
              <a:spcBef>
                <a:spcPct val="0"/>
              </a:spcBef>
            </a:pPr>
            <a:r>
              <a:rPr lang="en-US" dirty="0">
                <a:solidFill>
                  <a:schemeClr val="tx1">
                    <a:lumMod val="95000"/>
                    <a:lumOff val="5000"/>
                  </a:schemeClr>
                </a:solidFill>
                <a:latin typeface="Arial" panose="020B0604020202020204" pitchFamily="34" charset="0"/>
                <a:cs typeface="Arial" panose="020B0604020202020204" pitchFamily="34" charset="0"/>
              </a:rPr>
              <a:t>Stakeholder groups and expert committees (IEP, ISP, RAC)</a:t>
            </a:r>
          </a:p>
        </p:txBody>
      </p:sp>
      <p:sp>
        <p:nvSpPr>
          <p:cNvPr id="64" name="TextBox 63">
            <a:extLst>
              <a:ext uri="{FF2B5EF4-FFF2-40B4-BE49-F238E27FC236}">
                <a16:creationId xmlns:a16="http://schemas.microsoft.com/office/drawing/2014/main" id="{C22837D9-35AD-468A-6AF4-B3245881854F}"/>
              </a:ext>
            </a:extLst>
          </p:cNvPr>
          <p:cNvSpPr txBox="1"/>
          <p:nvPr/>
        </p:nvSpPr>
        <p:spPr>
          <a:xfrm>
            <a:off x="6185573" y="711299"/>
            <a:ext cx="880369" cy="584775"/>
          </a:xfrm>
          <a:prstGeom prst="rect">
            <a:avLst/>
          </a:prstGeom>
          <a:noFill/>
        </p:spPr>
        <p:txBody>
          <a:bodyPr wrap="none" rtlCol="0">
            <a:spAutoFit/>
          </a:bodyPr>
          <a:lstStyle/>
          <a:p>
            <a:r>
              <a:rPr lang="en-AU" sz="3200" b="1" dirty="0">
                <a:solidFill>
                  <a:schemeClr val="bg1"/>
                </a:solidFill>
                <a:latin typeface="Arial" panose="020B0604020202020204" pitchFamily="34" charset="0"/>
                <a:cs typeface="Arial" panose="020B0604020202020204" pitchFamily="34" charset="0"/>
              </a:rPr>
              <a:t>&gt;70</a:t>
            </a:r>
          </a:p>
        </p:txBody>
      </p:sp>
      <p:sp>
        <p:nvSpPr>
          <p:cNvPr id="65" name="TextBox 64">
            <a:extLst>
              <a:ext uri="{FF2B5EF4-FFF2-40B4-BE49-F238E27FC236}">
                <a16:creationId xmlns:a16="http://schemas.microsoft.com/office/drawing/2014/main" id="{1E99722B-4CB7-00D3-5030-2C86694E57F1}"/>
              </a:ext>
            </a:extLst>
          </p:cNvPr>
          <p:cNvSpPr txBox="1"/>
          <p:nvPr/>
        </p:nvSpPr>
        <p:spPr>
          <a:xfrm>
            <a:off x="7373262" y="1388869"/>
            <a:ext cx="639919" cy="584775"/>
          </a:xfrm>
          <a:prstGeom prst="rect">
            <a:avLst/>
          </a:prstGeom>
          <a:noFill/>
        </p:spPr>
        <p:txBody>
          <a:bodyPr wrap="none" rtlCol="0">
            <a:spAutoFit/>
          </a:bodyPr>
          <a:lstStyle/>
          <a:p>
            <a:r>
              <a:rPr lang="en-AU" sz="3200" b="1" dirty="0">
                <a:solidFill>
                  <a:schemeClr val="bg1"/>
                </a:solidFill>
                <a:latin typeface="Arial" panose="020B0604020202020204" pitchFamily="34" charset="0"/>
                <a:cs typeface="Arial" panose="020B0604020202020204" pitchFamily="34" charset="0"/>
              </a:rPr>
              <a:t>28</a:t>
            </a:r>
          </a:p>
        </p:txBody>
      </p:sp>
      <p:sp>
        <p:nvSpPr>
          <p:cNvPr id="66" name="TextBox 65">
            <a:extLst>
              <a:ext uri="{FF2B5EF4-FFF2-40B4-BE49-F238E27FC236}">
                <a16:creationId xmlns:a16="http://schemas.microsoft.com/office/drawing/2014/main" id="{AC096DF1-5E13-8C39-1C2B-9F2EDDD49384}"/>
              </a:ext>
            </a:extLst>
          </p:cNvPr>
          <p:cNvSpPr txBox="1"/>
          <p:nvPr/>
        </p:nvSpPr>
        <p:spPr>
          <a:xfrm>
            <a:off x="7707338" y="2504711"/>
            <a:ext cx="697627" cy="646331"/>
          </a:xfrm>
          <a:prstGeom prst="rect">
            <a:avLst/>
          </a:prstGeom>
          <a:noFill/>
        </p:spPr>
        <p:txBody>
          <a:bodyPr wrap="none" rtlCol="0">
            <a:spAutoFit/>
          </a:bodyPr>
          <a:lstStyle/>
          <a:p>
            <a:r>
              <a:rPr lang="en-AU" sz="3600" b="1" dirty="0">
                <a:solidFill>
                  <a:schemeClr val="bg1"/>
                </a:solidFill>
                <a:latin typeface="Arial" panose="020B0604020202020204" pitchFamily="34" charset="0"/>
                <a:cs typeface="Arial" panose="020B0604020202020204" pitchFamily="34" charset="0"/>
              </a:rPr>
              <a:t>78</a:t>
            </a:r>
          </a:p>
        </p:txBody>
      </p:sp>
      <p:sp>
        <p:nvSpPr>
          <p:cNvPr id="67" name="TextBox 66">
            <a:extLst>
              <a:ext uri="{FF2B5EF4-FFF2-40B4-BE49-F238E27FC236}">
                <a16:creationId xmlns:a16="http://schemas.microsoft.com/office/drawing/2014/main" id="{F0152633-3BD0-244F-5142-FC2C412E2078}"/>
              </a:ext>
            </a:extLst>
          </p:cNvPr>
          <p:cNvSpPr txBox="1"/>
          <p:nvPr/>
        </p:nvSpPr>
        <p:spPr>
          <a:xfrm>
            <a:off x="7516988" y="3678109"/>
            <a:ext cx="441146" cy="646331"/>
          </a:xfrm>
          <a:prstGeom prst="rect">
            <a:avLst/>
          </a:prstGeom>
          <a:noFill/>
        </p:spPr>
        <p:txBody>
          <a:bodyPr wrap="none" rtlCol="0">
            <a:spAutoFit/>
          </a:bodyPr>
          <a:lstStyle/>
          <a:p>
            <a:r>
              <a:rPr lang="en-AU" sz="3600" b="1" dirty="0">
                <a:solidFill>
                  <a:schemeClr val="bg1"/>
                </a:solidFill>
                <a:latin typeface="Arial" panose="020B0604020202020204" pitchFamily="34" charset="0"/>
                <a:cs typeface="Arial" panose="020B0604020202020204" pitchFamily="34" charset="0"/>
              </a:rPr>
              <a:t>2</a:t>
            </a:r>
          </a:p>
        </p:txBody>
      </p:sp>
      <p:sp>
        <p:nvSpPr>
          <p:cNvPr id="68" name="TextBox 67">
            <a:extLst>
              <a:ext uri="{FF2B5EF4-FFF2-40B4-BE49-F238E27FC236}">
                <a16:creationId xmlns:a16="http://schemas.microsoft.com/office/drawing/2014/main" id="{34FF4E3C-5BB5-72F3-04D3-EAAC7E147C22}"/>
              </a:ext>
            </a:extLst>
          </p:cNvPr>
          <p:cNvSpPr txBox="1"/>
          <p:nvPr/>
        </p:nvSpPr>
        <p:spPr>
          <a:xfrm>
            <a:off x="6583988" y="4477496"/>
            <a:ext cx="441146"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5</a:t>
            </a:r>
          </a:p>
        </p:txBody>
      </p:sp>
      <p:sp>
        <p:nvSpPr>
          <p:cNvPr id="69" name="TextBox 68">
            <a:extLst>
              <a:ext uri="{FF2B5EF4-FFF2-40B4-BE49-F238E27FC236}">
                <a16:creationId xmlns:a16="http://schemas.microsoft.com/office/drawing/2014/main" id="{28858B48-FF56-7510-F5C6-07FF952C4B76}"/>
              </a:ext>
            </a:extLst>
          </p:cNvPr>
          <p:cNvSpPr txBox="1"/>
          <p:nvPr/>
        </p:nvSpPr>
        <p:spPr>
          <a:xfrm>
            <a:off x="5362392" y="4544412"/>
            <a:ext cx="393763"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3</a:t>
            </a:r>
          </a:p>
        </p:txBody>
      </p:sp>
      <p:sp>
        <p:nvSpPr>
          <p:cNvPr id="70" name="TextBox 69">
            <a:extLst>
              <a:ext uri="{FF2B5EF4-FFF2-40B4-BE49-F238E27FC236}">
                <a16:creationId xmlns:a16="http://schemas.microsoft.com/office/drawing/2014/main" id="{4544010F-1C92-9F52-D39E-6DB1F2F6F3A2}"/>
              </a:ext>
            </a:extLst>
          </p:cNvPr>
          <p:cNvSpPr txBox="1"/>
          <p:nvPr/>
        </p:nvSpPr>
        <p:spPr>
          <a:xfrm>
            <a:off x="4357914" y="3884509"/>
            <a:ext cx="441146" cy="646331"/>
          </a:xfrm>
          <a:prstGeom prst="rect">
            <a:avLst/>
          </a:prstGeom>
          <a:noFill/>
        </p:spPr>
        <p:txBody>
          <a:bodyPr wrap="none" rtlCol="0">
            <a:spAutoFit/>
          </a:bodyPr>
          <a:lstStyle/>
          <a:p>
            <a:r>
              <a:rPr lang="en-AU" sz="3600" b="1" dirty="0">
                <a:solidFill>
                  <a:schemeClr val="bg1"/>
                </a:solidFill>
                <a:latin typeface="Arial" panose="020B0604020202020204" pitchFamily="34" charset="0"/>
                <a:cs typeface="Arial" panose="020B0604020202020204" pitchFamily="34" charset="0"/>
              </a:rPr>
              <a:t>1</a:t>
            </a:r>
          </a:p>
        </p:txBody>
      </p:sp>
      <p:sp>
        <p:nvSpPr>
          <p:cNvPr id="71" name="TextBox 70">
            <a:extLst>
              <a:ext uri="{FF2B5EF4-FFF2-40B4-BE49-F238E27FC236}">
                <a16:creationId xmlns:a16="http://schemas.microsoft.com/office/drawing/2014/main" id="{929C441C-7884-DE7B-709E-565733EE505A}"/>
              </a:ext>
            </a:extLst>
          </p:cNvPr>
          <p:cNvSpPr txBox="1"/>
          <p:nvPr/>
        </p:nvSpPr>
        <p:spPr>
          <a:xfrm>
            <a:off x="3702544" y="2795124"/>
            <a:ext cx="697627" cy="646331"/>
          </a:xfrm>
          <a:prstGeom prst="rect">
            <a:avLst/>
          </a:prstGeom>
          <a:noFill/>
        </p:spPr>
        <p:txBody>
          <a:bodyPr wrap="none" rtlCol="0">
            <a:spAutoFit/>
          </a:bodyPr>
          <a:lstStyle/>
          <a:p>
            <a:r>
              <a:rPr lang="en-AU" sz="3600" b="1" dirty="0">
                <a:solidFill>
                  <a:schemeClr val="bg1"/>
                </a:solidFill>
                <a:latin typeface="Arial" panose="020B0604020202020204" pitchFamily="34" charset="0"/>
                <a:cs typeface="Arial" panose="020B0604020202020204" pitchFamily="34" charset="0"/>
              </a:rPr>
              <a:t>69</a:t>
            </a:r>
          </a:p>
        </p:txBody>
      </p:sp>
      <p:sp>
        <p:nvSpPr>
          <p:cNvPr id="74" name="Freeform 9">
            <a:extLst>
              <a:ext uri="{FF2B5EF4-FFF2-40B4-BE49-F238E27FC236}">
                <a16:creationId xmlns:a16="http://schemas.microsoft.com/office/drawing/2014/main" id="{50653A28-B7D3-B2CE-31BB-104F082917A4}"/>
              </a:ext>
            </a:extLst>
          </p:cNvPr>
          <p:cNvSpPr/>
          <p:nvPr/>
        </p:nvSpPr>
        <p:spPr>
          <a:xfrm>
            <a:off x="3941118" y="1464172"/>
            <a:ext cx="900000" cy="9000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solidFill>
        </p:spPr>
        <p:txBody>
          <a:bodyPr/>
          <a:lstStyle/>
          <a:p>
            <a:endParaRPr lang="en-AU" sz="1200"/>
          </a:p>
        </p:txBody>
      </p:sp>
      <p:sp>
        <p:nvSpPr>
          <p:cNvPr id="75" name="TextBox 10">
            <a:extLst>
              <a:ext uri="{FF2B5EF4-FFF2-40B4-BE49-F238E27FC236}">
                <a16:creationId xmlns:a16="http://schemas.microsoft.com/office/drawing/2014/main" id="{7A948904-7C35-920A-DBDA-D3E25D4A0E60}"/>
              </a:ext>
            </a:extLst>
          </p:cNvPr>
          <p:cNvSpPr txBox="1"/>
          <p:nvPr/>
        </p:nvSpPr>
        <p:spPr>
          <a:xfrm>
            <a:off x="4025493" y="1495813"/>
            <a:ext cx="731250" cy="783984"/>
          </a:xfrm>
          <a:prstGeom prst="rect">
            <a:avLst/>
          </a:prstGeom>
        </p:spPr>
        <p:txBody>
          <a:bodyPr lIns="33867" tIns="33867" rIns="33867" bIns="33867" rtlCol="0" anchor="ctr"/>
          <a:lstStyle/>
          <a:p>
            <a:pPr algn="ctr">
              <a:lnSpc>
                <a:spcPts val="1831"/>
              </a:lnSpc>
            </a:pPr>
            <a:endParaRPr sz="1200"/>
          </a:p>
        </p:txBody>
      </p:sp>
      <p:sp>
        <p:nvSpPr>
          <p:cNvPr id="76" name="TextBox 75">
            <a:extLst>
              <a:ext uri="{FF2B5EF4-FFF2-40B4-BE49-F238E27FC236}">
                <a16:creationId xmlns:a16="http://schemas.microsoft.com/office/drawing/2014/main" id="{8F3701E3-AF98-93DE-5683-6C2DAD93AD19}"/>
              </a:ext>
            </a:extLst>
          </p:cNvPr>
          <p:cNvSpPr txBox="1"/>
          <p:nvPr/>
        </p:nvSpPr>
        <p:spPr>
          <a:xfrm>
            <a:off x="4152430" y="1559097"/>
            <a:ext cx="441146" cy="646331"/>
          </a:xfrm>
          <a:prstGeom prst="rect">
            <a:avLst/>
          </a:prstGeom>
          <a:noFill/>
        </p:spPr>
        <p:txBody>
          <a:bodyPr wrap="none" rtlCol="0">
            <a:spAutoFit/>
          </a:bodyPr>
          <a:lstStyle/>
          <a:p>
            <a:r>
              <a:rPr lang="en-AU" sz="3600" b="1" dirty="0">
                <a:solidFill>
                  <a:schemeClr val="bg1"/>
                </a:solidFill>
                <a:latin typeface="Arial" panose="020B0604020202020204" pitchFamily="34" charset="0"/>
                <a:cs typeface="Arial" panose="020B0604020202020204" pitchFamily="34" charset="0"/>
              </a:rPr>
              <a:t>1</a:t>
            </a:r>
          </a:p>
        </p:txBody>
      </p:sp>
      <p:sp>
        <p:nvSpPr>
          <p:cNvPr id="83" name="TextBox 10">
            <a:extLst>
              <a:ext uri="{FF2B5EF4-FFF2-40B4-BE49-F238E27FC236}">
                <a16:creationId xmlns:a16="http://schemas.microsoft.com/office/drawing/2014/main" id="{3DA36554-D920-C879-6A33-C3F894EADBFF}"/>
              </a:ext>
            </a:extLst>
          </p:cNvPr>
          <p:cNvSpPr txBox="1"/>
          <p:nvPr/>
        </p:nvSpPr>
        <p:spPr>
          <a:xfrm>
            <a:off x="2982500" y="2154982"/>
            <a:ext cx="1351043" cy="783984"/>
          </a:xfrm>
          <a:prstGeom prst="rect">
            <a:avLst/>
          </a:prstGeom>
        </p:spPr>
        <p:txBody>
          <a:bodyPr lIns="33867" tIns="33867" rIns="33867" bIns="33867" rtlCol="0" anchor="ctr"/>
          <a:lstStyle/>
          <a:p>
            <a:pPr algn="ctr">
              <a:lnSpc>
                <a:spcPts val="1831"/>
              </a:lnSpc>
            </a:pPr>
            <a:endParaRPr sz="1200"/>
          </a:p>
        </p:txBody>
      </p:sp>
      <p:sp>
        <p:nvSpPr>
          <p:cNvPr id="84" name="TextBox 83">
            <a:extLst>
              <a:ext uri="{FF2B5EF4-FFF2-40B4-BE49-F238E27FC236}">
                <a16:creationId xmlns:a16="http://schemas.microsoft.com/office/drawing/2014/main" id="{38B3A1AE-6C8D-ACD3-4E70-DAF4E43A87CB}"/>
              </a:ext>
            </a:extLst>
          </p:cNvPr>
          <p:cNvSpPr txBox="1"/>
          <p:nvPr/>
        </p:nvSpPr>
        <p:spPr>
          <a:xfrm>
            <a:off x="5120709" y="722483"/>
            <a:ext cx="441146" cy="646331"/>
          </a:xfrm>
          <a:prstGeom prst="rect">
            <a:avLst/>
          </a:prstGeom>
          <a:noFill/>
        </p:spPr>
        <p:txBody>
          <a:bodyPr wrap="none" rtlCol="0">
            <a:spAutoFit/>
          </a:bodyPr>
          <a:lstStyle/>
          <a:p>
            <a:r>
              <a:rPr lang="en-AU" sz="3600" b="1" dirty="0">
                <a:solidFill>
                  <a:schemeClr val="bg1"/>
                </a:solidFill>
                <a:latin typeface="Arial" panose="020B0604020202020204" pitchFamily="34" charset="0"/>
                <a:cs typeface="Arial" panose="020B0604020202020204" pitchFamily="34" charset="0"/>
              </a:rPr>
              <a:t>1</a:t>
            </a:r>
          </a:p>
        </p:txBody>
      </p:sp>
      <p:sp>
        <p:nvSpPr>
          <p:cNvPr id="86" name="TextBox 59">
            <a:extLst>
              <a:ext uri="{FF2B5EF4-FFF2-40B4-BE49-F238E27FC236}">
                <a16:creationId xmlns:a16="http://schemas.microsoft.com/office/drawing/2014/main" id="{1C775DA7-9747-144C-5188-0C16788ED4F4}"/>
              </a:ext>
            </a:extLst>
          </p:cNvPr>
          <p:cNvSpPr txBox="1"/>
          <p:nvPr/>
        </p:nvSpPr>
        <p:spPr>
          <a:xfrm>
            <a:off x="7276826" y="4820204"/>
            <a:ext cx="2952418" cy="269304"/>
          </a:xfrm>
          <a:prstGeom prst="rect">
            <a:avLst/>
          </a:prstGeom>
        </p:spPr>
        <p:txBody>
          <a:bodyPr wrap="square" lIns="0" tIns="0" rIns="0" bIns="0" rtlCol="0" anchor="t">
            <a:spAutoFit/>
          </a:bodyPr>
          <a:lstStyle/>
          <a:p>
            <a:pPr algn="ctr">
              <a:lnSpc>
                <a:spcPts val="2105"/>
              </a:lnSpc>
              <a:spcBef>
                <a:spcPct val="0"/>
              </a:spcBef>
            </a:pPr>
            <a:r>
              <a:rPr lang="en-US" dirty="0">
                <a:solidFill>
                  <a:schemeClr val="tx1">
                    <a:lumMod val="95000"/>
                    <a:lumOff val="5000"/>
                  </a:schemeClr>
                </a:solidFill>
                <a:latin typeface="Arial" panose="020B0604020202020204" pitchFamily="34" charset="0"/>
                <a:cs typeface="Arial" panose="020B0604020202020204" pitchFamily="34" charset="0"/>
              </a:rPr>
              <a:t>Evidence synthesis experts </a:t>
            </a:r>
          </a:p>
        </p:txBody>
      </p:sp>
      <p:sp>
        <p:nvSpPr>
          <p:cNvPr id="87" name="TextBox 45">
            <a:extLst>
              <a:ext uri="{FF2B5EF4-FFF2-40B4-BE49-F238E27FC236}">
                <a16:creationId xmlns:a16="http://schemas.microsoft.com/office/drawing/2014/main" id="{8F9F449B-3352-269B-613E-9D97FC2671FB}"/>
              </a:ext>
            </a:extLst>
          </p:cNvPr>
          <p:cNvSpPr txBox="1"/>
          <p:nvPr/>
        </p:nvSpPr>
        <p:spPr>
          <a:xfrm>
            <a:off x="2533853" y="321326"/>
            <a:ext cx="2922087" cy="538609"/>
          </a:xfrm>
          <a:prstGeom prst="rect">
            <a:avLst/>
          </a:prstGeom>
        </p:spPr>
        <p:txBody>
          <a:bodyPr wrap="square" lIns="0" tIns="0" rIns="0" bIns="0" rtlCol="0" anchor="t">
            <a:spAutoFit/>
          </a:bodyPr>
          <a:lstStyle/>
          <a:p>
            <a:pPr algn="ctr">
              <a:lnSpc>
                <a:spcPts val="2105"/>
              </a:lnSpc>
              <a:spcBef>
                <a:spcPct val="0"/>
              </a:spcBef>
            </a:pPr>
            <a:r>
              <a:rPr lang="en-US" dirty="0">
                <a:solidFill>
                  <a:schemeClr val="tx1">
                    <a:lumMod val="95000"/>
                    <a:lumOff val="5000"/>
                  </a:schemeClr>
                </a:solidFill>
                <a:latin typeface="Arial" panose="020B0604020202020204" pitchFamily="34" charset="0"/>
                <a:cs typeface="Arial" panose="020B0604020202020204" pitchFamily="34" charset="0"/>
              </a:rPr>
              <a:t>SCS Coordination Team (C</a:t>
            </a:r>
            <a:r>
              <a:rPr lang="en-US" baseline="-25000" dirty="0">
                <a:solidFill>
                  <a:schemeClr val="tx1">
                    <a:lumMod val="95000"/>
                    <a:lumOff val="5000"/>
                  </a:schemeClr>
                </a:solidFill>
                <a:latin typeface="Arial" panose="020B0604020202020204" pitchFamily="34" charset="0"/>
                <a:cs typeface="Arial" panose="020B0604020202020204" pitchFamily="34" charset="0"/>
              </a:rPr>
              <a:t>2</a:t>
            </a:r>
            <a:r>
              <a:rPr lang="en-US" dirty="0">
                <a:solidFill>
                  <a:schemeClr val="tx1">
                    <a:lumMod val="95000"/>
                    <a:lumOff val="5000"/>
                  </a:schemeClr>
                </a:solidFill>
                <a:latin typeface="Arial" panose="020B0604020202020204" pitchFamily="34" charset="0"/>
                <a:cs typeface="Arial" panose="020B0604020202020204" pitchFamily="34" charset="0"/>
              </a:rPr>
              <a:t>O Consulting)</a:t>
            </a:r>
          </a:p>
        </p:txBody>
      </p:sp>
      <p:sp>
        <p:nvSpPr>
          <p:cNvPr id="88" name="Rectangle 87">
            <a:extLst>
              <a:ext uri="{FF2B5EF4-FFF2-40B4-BE49-F238E27FC236}">
                <a16:creationId xmlns:a16="http://schemas.microsoft.com/office/drawing/2014/main" id="{F126CDFD-0877-971E-B217-DF7990A8756F}"/>
              </a:ext>
            </a:extLst>
          </p:cNvPr>
          <p:cNvSpPr/>
          <p:nvPr/>
        </p:nvSpPr>
        <p:spPr>
          <a:xfrm>
            <a:off x="0" y="6137996"/>
            <a:ext cx="12192000" cy="720001"/>
          </a:xfrm>
          <a:prstGeom prst="rect">
            <a:avLst/>
          </a:prstGeom>
          <a:solidFill>
            <a:srgbClr val="1C517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latin typeface="Arial" panose="020B0604020202020204" pitchFamily="34" charset="0"/>
              <a:cs typeface="Arial" panose="020B0604020202020204" pitchFamily="34" charset="0"/>
            </a:endParaRPr>
          </a:p>
        </p:txBody>
      </p:sp>
      <p:pic>
        <p:nvPicPr>
          <p:cNvPr id="89" name="Picture 88">
            <a:extLst>
              <a:ext uri="{FF2B5EF4-FFF2-40B4-BE49-F238E27FC236}">
                <a16:creationId xmlns:a16="http://schemas.microsoft.com/office/drawing/2014/main" id="{AD89CC3C-FAE7-628B-9948-55FC4D3589DF}"/>
              </a:ext>
            </a:extLst>
          </p:cNvPr>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0878796" y="6224753"/>
            <a:ext cx="1188707" cy="54648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EF5FBD-07DF-8A1B-F5A1-547C24955DFC}"/>
              </a:ext>
            </a:extLst>
          </p:cNvPr>
          <p:cNvSpPr txBox="1"/>
          <p:nvPr/>
        </p:nvSpPr>
        <p:spPr>
          <a:xfrm>
            <a:off x="7347857" y="1019034"/>
            <a:ext cx="4376057" cy="1198800"/>
          </a:xfrm>
          <a:prstGeom prst="rect">
            <a:avLst/>
          </a:prstGeom>
          <a:solidFill>
            <a:schemeClr val="accent3">
              <a:lumMod val="20000"/>
              <a:lumOff val="80000"/>
            </a:schemeClr>
          </a:solidFill>
        </p:spPr>
        <p:txBody>
          <a:bodyPr wrap="square" rtlCol="0">
            <a:spAutoFit/>
          </a:bodyPr>
          <a:lstStyle/>
          <a:p>
            <a:endParaRPr lang="en-AU" b="1" dirty="0">
              <a:latin typeface="Arial" panose="020B0604020202020204" pitchFamily="34" charset="0"/>
              <a:cs typeface="Arial" panose="020B0604020202020204" pitchFamily="34" charset="0"/>
            </a:endParaRPr>
          </a:p>
          <a:p>
            <a:r>
              <a:rPr lang="en-AU" b="1" dirty="0">
                <a:latin typeface="Arial" panose="020B0604020202020204" pitchFamily="34" charset="0"/>
                <a:cs typeface="Arial" panose="020B0604020202020204" pitchFamily="34" charset="0"/>
              </a:rPr>
              <a:t>9,156</a:t>
            </a:r>
            <a:r>
              <a:rPr lang="en-AU" dirty="0">
                <a:latin typeface="Arial" panose="020B0604020202020204" pitchFamily="34" charset="0"/>
                <a:cs typeface="Arial" panose="020B0604020202020204" pitchFamily="34" charset="0"/>
              </a:rPr>
              <a:t> authors were cited in the 2022 Scientific Consensus Statement</a:t>
            </a:r>
          </a:p>
        </p:txBody>
      </p:sp>
      <p:sp>
        <p:nvSpPr>
          <p:cNvPr id="7" name="TextBox 6">
            <a:extLst>
              <a:ext uri="{FF2B5EF4-FFF2-40B4-BE49-F238E27FC236}">
                <a16:creationId xmlns:a16="http://schemas.microsoft.com/office/drawing/2014/main" id="{D8E9ED1B-DFBD-94C2-E498-57F9C9E7BD1F}"/>
              </a:ext>
            </a:extLst>
          </p:cNvPr>
          <p:cNvSpPr txBox="1"/>
          <p:nvPr/>
        </p:nvSpPr>
        <p:spPr>
          <a:xfrm>
            <a:off x="1480457" y="1019035"/>
            <a:ext cx="4636260" cy="1200329"/>
          </a:xfrm>
          <a:prstGeom prst="rect">
            <a:avLst/>
          </a:prstGeom>
          <a:solidFill>
            <a:schemeClr val="accent3">
              <a:lumMod val="20000"/>
              <a:lumOff val="80000"/>
            </a:schemeClr>
          </a:solidFill>
        </p:spPr>
        <p:txBody>
          <a:bodyPr wrap="square" rtlCol="0">
            <a:spAutoFit/>
          </a:bodyPr>
          <a:lstStyle/>
          <a:p>
            <a:r>
              <a:rPr lang="en-AU" b="1" dirty="0">
                <a:latin typeface="Arial" panose="020B0604020202020204" pitchFamily="34" charset="0"/>
                <a:cs typeface="Arial" panose="020B0604020202020204" pitchFamily="34" charset="0"/>
              </a:rPr>
              <a:t>4,040 </a:t>
            </a:r>
            <a:r>
              <a:rPr lang="en-AU" dirty="0">
                <a:latin typeface="Arial" panose="020B0604020202020204" pitchFamily="34" charset="0"/>
                <a:cs typeface="Arial" panose="020B0604020202020204" pitchFamily="34" charset="0"/>
              </a:rPr>
              <a:t>publications formed the evidence base of the 2022 Scientific Consensus Statement. 440 publications were used in more than one question.</a:t>
            </a:r>
          </a:p>
        </p:txBody>
      </p:sp>
      <p:sp>
        <p:nvSpPr>
          <p:cNvPr id="8" name="TextBox 7">
            <a:extLst>
              <a:ext uri="{FF2B5EF4-FFF2-40B4-BE49-F238E27FC236}">
                <a16:creationId xmlns:a16="http://schemas.microsoft.com/office/drawing/2014/main" id="{B48F4555-B579-079D-855C-BE8194A81DB2}"/>
              </a:ext>
            </a:extLst>
          </p:cNvPr>
          <p:cNvSpPr txBox="1"/>
          <p:nvPr/>
        </p:nvSpPr>
        <p:spPr>
          <a:xfrm>
            <a:off x="296932" y="134216"/>
            <a:ext cx="3300904" cy="523220"/>
          </a:xfrm>
          <a:prstGeom prst="rect">
            <a:avLst/>
          </a:prstGeom>
          <a:noFill/>
        </p:spPr>
        <p:txBody>
          <a:bodyPr wrap="none" rtlCol="0">
            <a:spAutoFit/>
          </a:bodyPr>
          <a:lstStyle/>
          <a:p>
            <a:r>
              <a:rPr lang="en-AU" sz="2800" b="1" dirty="0">
                <a:solidFill>
                  <a:srgbClr val="1C5174"/>
                </a:solidFill>
                <a:latin typeface="Arial" panose="020B0604020202020204" pitchFamily="34" charset="0"/>
                <a:cs typeface="Arial" panose="020B0604020202020204" pitchFamily="34" charset="0"/>
              </a:rPr>
              <a:t>Headline numbers</a:t>
            </a:r>
          </a:p>
        </p:txBody>
      </p:sp>
      <p:sp>
        <p:nvSpPr>
          <p:cNvPr id="18" name="Rectangle 17">
            <a:extLst>
              <a:ext uri="{FF2B5EF4-FFF2-40B4-BE49-F238E27FC236}">
                <a16:creationId xmlns:a16="http://schemas.microsoft.com/office/drawing/2014/main" id="{36E0F1C8-924D-7CAB-D000-20D8FB6D769F}"/>
              </a:ext>
            </a:extLst>
          </p:cNvPr>
          <p:cNvSpPr/>
          <p:nvPr/>
        </p:nvSpPr>
        <p:spPr>
          <a:xfrm>
            <a:off x="0" y="6137996"/>
            <a:ext cx="12192000" cy="720001"/>
          </a:xfrm>
          <a:prstGeom prst="rect">
            <a:avLst/>
          </a:prstGeom>
          <a:solidFill>
            <a:srgbClr val="1C517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E9503085-669D-4839-0D79-33EE10903B30}"/>
              </a:ext>
            </a:extLst>
          </p:cNvPr>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0878796" y="6224753"/>
            <a:ext cx="1188707" cy="546486"/>
          </a:xfrm>
          <a:prstGeom prst="rect">
            <a:avLst/>
          </a:prstGeom>
        </p:spPr>
      </p:pic>
      <p:sp>
        <p:nvSpPr>
          <p:cNvPr id="2" name="TextBox 1">
            <a:extLst>
              <a:ext uri="{FF2B5EF4-FFF2-40B4-BE49-F238E27FC236}">
                <a16:creationId xmlns:a16="http://schemas.microsoft.com/office/drawing/2014/main" id="{A0E9E56E-2467-F162-45A8-C73ECE113AC6}"/>
              </a:ext>
            </a:extLst>
          </p:cNvPr>
          <p:cNvSpPr txBox="1"/>
          <p:nvPr/>
        </p:nvSpPr>
        <p:spPr>
          <a:xfrm>
            <a:off x="241004" y="6313330"/>
            <a:ext cx="4767395" cy="369332"/>
          </a:xfrm>
          <a:prstGeom prst="rect">
            <a:avLst/>
          </a:prstGeom>
          <a:noFill/>
        </p:spPr>
        <p:txBody>
          <a:bodyPr wrap="none" rtlCol="0">
            <a:spAutoFit/>
          </a:bodyPr>
          <a:lstStyle/>
          <a:p>
            <a:r>
              <a:rPr lang="en-AU" dirty="0">
                <a:solidFill>
                  <a:schemeClr val="bg1"/>
                </a:solidFill>
                <a:latin typeface="Arial" panose="020B0604020202020204" pitchFamily="34" charset="0"/>
                <a:cs typeface="Arial" panose="020B0604020202020204" pitchFamily="34" charset="0"/>
              </a:rPr>
              <a:t>Bibliometrics analysis by Tace Stewart, QUT </a:t>
            </a:r>
          </a:p>
        </p:txBody>
      </p:sp>
      <p:pic>
        <p:nvPicPr>
          <p:cNvPr id="3" name="Picture 2">
            <a:extLst>
              <a:ext uri="{FF2B5EF4-FFF2-40B4-BE49-F238E27FC236}">
                <a16:creationId xmlns:a16="http://schemas.microsoft.com/office/drawing/2014/main" id="{3223C036-404B-0157-07D2-473C620B69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394698"/>
            <a:ext cx="6064080" cy="3456000"/>
          </a:xfrm>
          <a:prstGeom prst="rect">
            <a:avLst/>
          </a:prstGeom>
        </p:spPr>
      </p:pic>
      <p:pic>
        <p:nvPicPr>
          <p:cNvPr id="5" name="Picture 4">
            <a:extLst>
              <a:ext uri="{FF2B5EF4-FFF2-40B4-BE49-F238E27FC236}">
                <a16:creationId xmlns:a16="http://schemas.microsoft.com/office/drawing/2014/main" id="{748D53F6-197A-6215-8F6D-BCD30380CBD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13450" y="2394698"/>
            <a:ext cx="5888651" cy="3456000"/>
          </a:xfrm>
          <a:prstGeom prst="rect">
            <a:avLst/>
          </a:prstGeom>
        </p:spPr>
      </p:pic>
    </p:spTree>
    <p:extLst>
      <p:ext uri="{BB962C8B-B14F-4D97-AF65-F5344CB8AC3E}">
        <p14:creationId xmlns:p14="http://schemas.microsoft.com/office/powerpoint/2010/main" val="2293487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3F34E5B-9B80-2220-2146-6F5C4611A45F}"/>
              </a:ext>
            </a:extLst>
          </p:cNvPr>
          <p:cNvSpPr/>
          <p:nvPr/>
        </p:nvSpPr>
        <p:spPr>
          <a:xfrm>
            <a:off x="1" y="3493874"/>
            <a:ext cx="12192000" cy="3364126"/>
          </a:xfrm>
          <a:prstGeom prst="rect">
            <a:avLst/>
          </a:prstGeom>
          <a:solidFill>
            <a:schemeClr val="accent3">
              <a:lumMod val="20000"/>
              <a:lumOff val="80000"/>
            </a:schemeClr>
          </a:solid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Rectangle 33">
            <a:extLst>
              <a:ext uri="{FF2B5EF4-FFF2-40B4-BE49-F238E27FC236}">
                <a16:creationId xmlns:a16="http://schemas.microsoft.com/office/drawing/2014/main" id="{E8A1827B-C1D9-4A19-BA91-47842630017A}"/>
              </a:ext>
            </a:extLst>
          </p:cNvPr>
          <p:cNvSpPr/>
          <p:nvPr/>
        </p:nvSpPr>
        <p:spPr>
          <a:xfrm>
            <a:off x="0" y="0"/>
            <a:ext cx="12192000" cy="3500438"/>
          </a:xfrm>
          <a:prstGeom prst="rect">
            <a:avLst/>
          </a:prstGeom>
          <a:solidFill>
            <a:schemeClr val="tx2">
              <a:lumMod val="50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2" name="Picture 31" descr="An aerial view of coral reef&#10;&#10;Description automatically generated">
            <a:extLst>
              <a:ext uri="{FF2B5EF4-FFF2-40B4-BE49-F238E27FC236}">
                <a16:creationId xmlns:a16="http://schemas.microsoft.com/office/drawing/2014/main" id="{C30383B8-FF69-BE30-B242-41E862CADDE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86385" y="1883751"/>
            <a:ext cx="9039411" cy="1297335"/>
          </a:xfrm>
          <a:custGeom>
            <a:avLst/>
            <a:gdLst/>
            <a:ahLst/>
            <a:cxnLst/>
            <a:rect l="l" t="t" r="r" b="b"/>
            <a:pathLst>
              <a:path w="9039411" h="1297335">
                <a:moveTo>
                  <a:pt x="1706427" y="231912"/>
                </a:moveTo>
                <a:cubicBezTo>
                  <a:pt x="1648805" y="231912"/>
                  <a:pt x="1607158" y="261150"/>
                  <a:pt x="1581486" y="319627"/>
                </a:cubicBezTo>
                <a:cubicBezTo>
                  <a:pt x="1555813" y="378105"/>
                  <a:pt x="1542976" y="486358"/>
                  <a:pt x="1542976" y="644389"/>
                </a:cubicBezTo>
                <a:cubicBezTo>
                  <a:pt x="1542976" y="804131"/>
                  <a:pt x="1557096" y="913241"/>
                  <a:pt x="1585336" y="971718"/>
                </a:cubicBezTo>
                <a:cubicBezTo>
                  <a:pt x="1613577" y="1030195"/>
                  <a:pt x="1654510" y="1059434"/>
                  <a:pt x="1708138" y="1059434"/>
                </a:cubicBezTo>
                <a:cubicBezTo>
                  <a:pt x="1743510" y="1059434"/>
                  <a:pt x="1774175" y="1047025"/>
                  <a:pt x="1800133" y="1022208"/>
                </a:cubicBezTo>
                <a:cubicBezTo>
                  <a:pt x="1826091" y="997391"/>
                  <a:pt x="1845203" y="958168"/>
                  <a:pt x="1857469" y="904541"/>
                </a:cubicBezTo>
                <a:cubicBezTo>
                  <a:pt x="1869734" y="850913"/>
                  <a:pt x="1875867" y="767334"/>
                  <a:pt x="1875867" y="653802"/>
                </a:cubicBezTo>
                <a:cubicBezTo>
                  <a:pt x="1875867" y="487214"/>
                  <a:pt x="1861747" y="375252"/>
                  <a:pt x="1833507" y="317916"/>
                </a:cubicBezTo>
                <a:cubicBezTo>
                  <a:pt x="1805267" y="260580"/>
                  <a:pt x="1762907" y="231912"/>
                  <a:pt x="1706427" y="231912"/>
                </a:cubicBezTo>
                <a:close/>
                <a:moveTo>
                  <a:pt x="8481454" y="0"/>
                </a:moveTo>
                <a:cubicBezTo>
                  <a:pt x="8641767" y="0"/>
                  <a:pt x="8763999" y="29809"/>
                  <a:pt x="8848148" y="89428"/>
                </a:cubicBezTo>
                <a:cubicBezTo>
                  <a:pt x="8932298" y="149046"/>
                  <a:pt x="8982360" y="243893"/>
                  <a:pt x="8998334" y="373968"/>
                </a:cubicBezTo>
                <a:lnTo>
                  <a:pt x="8632924" y="395362"/>
                </a:lnTo>
                <a:cubicBezTo>
                  <a:pt x="8623226" y="338882"/>
                  <a:pt x="8602829" y="297806"/>
                  <a:pt x="8571737" y="272133"/>
                </a:cubicBezTo>
                <a:cubicBezTo>
                  <a:pt x="8540645" y="246460"/>
                  <a:pt x="8497714" y="233623"/>
                  <a:pt x="8442945" y="233623"/>
                </a:cubicBezTo>
                <a:cubicBezTo>
                  <a:pt x="8397875" y="233623"/>
                  <a:pt x="8363930" y="243179"/>
                  <a:pt x="8341109" y="262291"/>
                </a:cubicBezTo>
                <a:cubicBezTo>
                  <a:pt x="8318289" y="281403"/>
                  <a:pt x="8306879" y="304652"/>
                  <a:pt x="8306879" y="332036"/>
                </a:cubicBezTo>
                <a:cubicBezTo>
                  <a:pt x="8306879" y="352004"/>
                  <a:pt x="8316292" y="369975"/>
                  <a:pt x="8335119" y="385949"/>
                </a:cubicBezTo>
                <a:cubicBezTo>
                  <a:pt x="8353375" y="402494"/>
                  <a:pt x="8396734" y="417897"/>
                  <a:pt x="8465195" y="432160"/>
                </a:cubicBezTo>
                <a:cubicBezTo>
                  <a:pt x="8634636" y="468673"/>
                  <a:pt x="8756011" y="505613"/>
                  <a:pt x="8829321" y="542981"/>
                </a:cubicBezTo>
                <a:cubicBezTo>
                  <a:pt x="8902632" y="580349"/>
                  <a:pt x="8955974" y="626703"/>
                  <a:pt x="8989349" y="682043"/>
                </a:cubicBezTo>
                <a:cubicBezTo>
                  <a:pt x="9022724" y="737382"/>
                  <a:pt x="9039411" y="799282"/>
                  <a:pt x="9039411" y="867743"/>
                </a:cubicBezTo>
                <a:cubicBezTo>
                  <a:pt x="9039411" y="948184"/>
                  <a:pt x="9017161" y="1022350"/>
                  <a:pt x="8972662" y="1090241"/>
                </a:cubicBezTo>
                <a:cubicBezTo>
                  <a:pt x="8928162" y="1158131"/>
                  <a:pt x="8865976" y="1209620"/>
                  <a:pt x="8786105" y="1244706"/>
                </a:cubicBezTo>
                <a:cubicBezTo>
                  <a:pt x="8706235" y="1279792"/>
                  <a:pt x="8605540" y="1297335"/>
                  <a:pt x="8484022" y="1297335"/>
                </a:cubicBezTo>
                <a:cubicBezTo>
                  <a:pt x="8270652" y="1297335"/>
                  <a:pt x="8122890" y="1256259"/>
                  <a:pt x="8040737" y="1174106"/>
                </a:cubicBezTo>
                <a:cubicBezTo>
                  <a:pt x="7958584" y="1091952"/>
                  <a:pt x="7912088" y="987550"/>
                  <a:pt x="7901248" y="860897"/>
                </a:cubicBezTo>
                <a:lnTo>
                  <a:pt x="8270081" y="837791"/>
                </a:lnTo>
                <a:cubicBezTo>
                  <a:pt x="8278068" y="897695"/>
                  <a:pt x="8294327" y="943335"/>
                  <a:pt x="8318860" y="974713"/>
                </a:cubicBezTo>
                <a:cubicBezTo>
                  <a:pt x="8358796" y="1025488"/>
                  <a:pt x="8415846" y="1050876"/>
                  <a:pt x="8490012" y="1050876"/>
                </a:cubicBezTo>
                <a:cubicBezTo>
                  <a:pt x="8545352" y="1050876"/>
                  <a:pt x="8587997" y="1037897"/>
                  <a:pt x="8617948" y="1011939"/>
                </a:cubicBezTo>
                <a:cubicBezTo>
                  <a:pt x="8647900" y="985981"/>
                  <a:pt x="8662876" y="955886"/>
                  <a:pt x="8662876" y="921656"/>
                </a:cubicBezTo>
                <a:cubicBezTo>
                  <a:pt x="8662876" y="889137"/>
                  <a:pt x="8648613" y="860041"/>
                  <a:pt x="8620088" y="834368"/>
                </a:cubicBezTo>
                <a:cubicBezTo>
                  <a:pt x="8591563" y="808695"/>
                  <a:pt x="8525383" y="784449"/>
                  <a:pt x="8421551" y="761628"/>
                </a:cubicBezTo>
                <a:cubicBezTo>
                  <a:pt x="8251539" y="723404"/>
                  <a:pt x="8130307" y="672629"/>
                  <a:pt x="8057852" y="609303"/>
                </a:cubicBezTo>
                <a:cubicBezTo>
                  <a:pt x="7984828" y="545976"/>
                  <a:pt x="7948314" y="465250"/>
                  <a:pt x="7948314" y="367122"/>
                </a:cubicBezTo>
                <a:cubicBezTo>
                  <a:pt x="7948314" y="302655"/>
                  <a:pt x="7966998" y="241753"/>
                  <a:pt x="8004367" y="184417"/>
                </a:cubicBezTo>
                <a:cubicBezTo>
                  <a:pt x="8041736" y="127081"/>
                  <a:pt x="8097930" y="82011"/>
                  <a:pt x="8172952" y="49207"/>
                </a:cubicBezTo>
                <a:cubicBezTo>
                  <a:pt x="8247974" y="16402"/>
                  <a:pt x="8350808" y="0"/>
                  <a:pt x="8481454" y="0"/>
                </a:cubicBezTo>
                <a:close/>
                <a:moveTo>
                  <a:pt x="7195542" y="0"/>
                </a:moveTo>
                <a:cubicBezTo>
                  <a:pt x="7353573" y="0"/>
                  <a:pt x="7477801" y="31949"/>
                  <a:pt x="7568227" y="95846"/>
                </a:cubicBezTo>
                <a:cubicBezTo>
                  <a:pt x="7658652" y="159743"/>
                  <a:pt x="7725830" y="257870"/>
                  <a:pt x="7769758" y="390228"/>
                </a:cubicBezTo>
                <a:lnTo>
                  <a:pt x="7427454" y="466391"/>
                </a:lnTo>
                <a:cubicBezTo>
                  <a:pt x="7415473" y="428167"/>
                  <a:pt x="7402922" y="400212"/>
                  <a:pt x="7389800" y="382526"/>
                </a:cubicBezTo>
                <a:cubicBezTo>
                  <a:pt x="7368121" y="352860"/>
                  <a:pt x="7341593" y="330039"/>
                  <a:pt x="7310214" y="314065"/>
                </a:cubicBezTo>
                <a:cubicBezTo>
                  <a:pt x="7278836" y="298091"/>
                  <a:pt x="7243750" y="290104"/>
                  <a:pt x="7204956" y="290104"/>
                </a:cubicBezTo>
                <a:cubicBezTo>
                  <a:pt x="7117097" y="290104"/>
                  <a:pt x="7049778" y="325435"/>
                  <a:pt x="7002996" y="396098"/>
                </a:cubicBezTo>
                <a:cubicBezTo>
                  <a:pt x="6967625" y="448522"/>
                  <a:pt x="6949939" y="530858"/>
                  <a:pt x="6949939" y="643105"/>
                </a:cubicBezTo>
                <a:cubicBezTo>
                  <a:pt x="6949939" y="782149"/>
                  <a:pt x="6971048" y="877455"/>
                  <a:pt x="7013265" y="929023"/>
                </a:cubicBezTo>
                <a:cubicBezTo>
                  <a:pt x="7055482" y="980592"/>
                  <a:pt x="7114816" y="1006376"/>
                  <a:pt x="7191264" y="1006376"/>
                </a:cubicBezTo>
                <a:cubicBezTo>
                  <a:pt x="7265430" y="1006376"/>
                  <a:pt x="7321482" y="985553"/>
                  <a:pt x="7359421" y="943906"/>
                </a:cubicBezTo>
                <a:cubicBezTo>
                  <a:pt x="7397359" y="902259"/>
                  <a:pt x="7424886" y="841785"/>
                  <a:pt x="7442002" y="762484"/>
                </a:cubicBezTo>
                <a:lnTo>
                  <a:pt x="7781739" y="865176"/>
                </a:lnTo>
                <a:cubicBezTo>
                  <a:pt x="7758918" y="960450"/>
                  <a:pt x="7722977" y="1040036"/>
                  <a:pt x="7673913" y="1103933"/>
                </a:cubicBezTo>
                <a:cubicBezTo>
                  <a:pt x="7624850" y="1167830"/>
                  <a:pt x="7563948" y="1216038"/>
                  <a:pt x="7491208" y="1248557"/>
                </a:cubicBezTo>
                <a:cubicBezTo>
                  <a:pt x="7418468" y="1281076"/>
                  <a:pt x="7325904" y="1297335"/>
                  <a:pt x="7213513" y="1297335"/>
                </a:cubicBezTo>
                <a:cubicBezTo>
                  <a:pt x="7077162" y="1297335"/>
                  <a:pt x="6965770" y="1277523"/>
                  <a:pt x="6879338" y="1237900"/>
                </a:cubicBezTo>
                <a:cubicBezTo>
                  <a:pt x="6792906" y="1198276"/>
                  <a:pt x="6718313" y="1128578"/>
                  <a:pt x="6655557" y="1028807"/>
                </a:cubicBezTo>
                <a:cubicBezTo>
                  <a:pt x="6592801" y="929035"/>
                  <a:pt x="6561423" y="801323"/>
                  <a:pt x="6561423" y="645673"/>
                </a:cubicBezTo>
                <a:cubicBezTo>
                  <a:pt x="6561423" y="438150"/>
                  <a:pt x="6616620" y="278658"/>
                  <a:pt x="6727013" y="167195"/>
                </a:cubicBezTo>
                <a:cubicBezTo>
                  <a:pt x="6837406" y="55732"/>
                  <a:pt x="6993583" y="0"/>
                  <a:pt x="7195542" y="0"/>
                </a:cubicBezTo>
                <a:close/>
                <a:moveTo>
                  <a:pt x="5852555" y="0"/>
                </a:moveTo>
                <a:cubicBezTo>
                  <a:pt x="6012867" y="0"/>
                  <a:pt x="6135098" y="29809"/>
                  <a:pt x="6219248" y="89428"/>
                </a:cubicBezTo>
                <a:cubicBezTo>
                  <a:pt x="6303399" y="149046"/>
                  <a:pt x="6353461" y="243893"/>
                  <a:pt x="6369435" y="373968"/>
                </a:cubicBezTo>
                <a:lnTo>
                  <a:pt x="6004024" y="395362"/>
                </a:lnTo>
                <a:cubicBezTo>
                  <a:pt x="5994326" y="338882"/>
                  <a:pt x="5973930" y="297806"/>
                  <a:pt x="5942837" y="272133"/>
                </a:cubicBezTo>
                <a:cubicBezTo>
                  <a:pt x="5911745" y="246460"/>
                  <a:pt x="5868814" y="233623"/>
                  <a:pt x="5814045" y="233623"/>
                </a:cubicBezTo>
                <a:cubicBezTo>
                  <a:pt x="5768975" y="233623"/>
                  <a:pt x="5735030" y="243179"/>
                  <a:pt x="5712210" y="262291"/>
                </a:cubicBezTo>
                <a:cubicBezTo>
                  <a:pt x="5689390" y="281403"/>
                  <a:pt x="5677979" y="304652"/>
                  <a:pt x="5677979" y="332036"/>
                </a:cubicBezTo>
                <a:cubicBezTo>
                  <a:pt x="5677979" y="352004"/>
                  <a:pt x="5687393" y="369975"/>
                  <a:pt x="5706219" y="385949"/>
                </a:cubicBezTo>
                <a:cubicBezTo>
                  <a:pt x="5724476" y="402494"/>
                  <a:pt x="5767834" y="417897"/>
                  <a:pt x="5836295" y="432160"/>
                </a:cubicBezTo>
                <a:cubicBezTo>
                  <a:pt x="6005736" y="468673"/>
                  <a:pt x="6127112" y="505613"/>
                  <a:pt x="6200422" y="542981"/>
                </a:cubicBezTo>
                <a:cubicBezTo>
                  <a:pt x="6273732" y="580349"/>
                  <a:pt x="6327074" y="626703"/>
                  <a:pt x="6360449" y="682043"/>
                </a:cubicBezTo>
                <a:cubicBezTo>
                  <a:pt x="6393824" y="737382"/>
                  <a:pt x="6410511" y="799282"/>
                  <a:pt x="6410511" y="867743"/>
                </a:cubicBezTo>
                <a:cubicBezTo>
                  <a:pt x="6410511" y="948184"/>
                  <a:pt x="6388261" y="1022350"/>
                  <a:pt x="6343762" y="1090241"/>
                </a:cubicBezTo>
                <a:cubicBezTo>
                  <a:pt x="6299262" y="1158131"/>
                  <a:pt x="6237077" y="1209620"/>
                  <a:pt x="6157206" y="1244706"/>
                </a:cubicBezTo>
                <a:cubicBezTo>
                  <a:pt x="6077334" y="1279792"/>
                  <a:pt x="5976640" y="1297335"/>
                  <a:pt x="5855122" y="1297335"/>
                </a:cubicBezTo>
                <a:cubicBezTo>
                  <a:pt x="5641752" y="1297335"/>
                  <a:pt x="5493990" y="1256259"/>
                  <a:pt x="5411837" y="1174106"/>
                </a:cubicBezTo>
                <a:cubicBezTo>
                  <a:pt x="5329684" y="1091952"/>
                  <a:pt x="5283188" y="987550"/>
                  <a:pt x="5272348" y="860897"/>
                </a:cubicBezTo>
                <a:lnTo>
                  <a:pt x="5641181" y="837791"/>
                </a:lnTo>
                <a:cubicBezTo>
                  <a:pt x="5649169" y="897695"/>
                  <a:pt x="5665428" y="943335"/>
                  <a:pt x="5689960" y="974713"/>
                </a:cubicBezTo>
                <a:cubicBezTo>
                  <a:pt x="5729895" y="1025488"/>
                  <a:pt x="5786946" y="1050876"/>
                  <a:pt x="5861112" y="1050876"/>
                </a:cubicBezTo>
                <a:cubicBezTo>
                  <a:pt x="5916451" y="1050876"/>
                  <a:pt x="5959097" y="1037897"/>
                  <a:pt x="5989049" y="1011939"/>
                </a:cubicBezTo>
                <a:cubicBezTo>
                  <a:pt x="6019000" y="985981"/>
                  <a:pt x="6033976" y="955886"/>
                  <a:pt x="6033976" y="921656"/>
                </a:cubicBezTo>
                <a:cubicBezTo>
                  <a:pt x="6033976" y="889137"/>
                  <a:pt x="6019714" y="860041"/>
                  <a:pt x="5991188" y="834368"/>
                </a:cubicBezTo>
                <a:cubicBezTo>
                  <a:pt x="5962662" y="808695"/>
                  <a:pt x="5896484" y="784449"/>
                  <a:pt x="5792651" y="761628"/>
                </a:cubicBezTo>
                <a:cubicBezTo>
                  <a:pt x="5622640" y="723404"/>
                  <a:pt x="5501407" y="672629"/>
                  <a:pt x="5428952" y="609303"/>
                </a:cubicBezTo>
                <a:cubicBezTo>
                  <a:pt x="5355927" y="545976"/>
                  <a:pt x="5319415" y="465250"/>
                  <a:pt x="5319415" y="367122"/>
                </a:cubicBezTo>
                <a:cubicBezTo>
                  <a:pt x="5319415" y="302655"/>
                  <a:pt x="5338099" y="241753"/>
                  <a:pt x="5375467" y="184417"/>
                </a:cubicBezTo>
                <a:cubicBezTo>
                  <a:pt x="5412835" y="127081"/>
                  <a:pt x="5469031" y="82011"/>
                  <a:pt x="5544052" y="49207"/>
                </a:cubicBezTo>
                <a:cubicBezTo>
                  <a:pt x="5619074" y="16402"/>
                  <a:pt x="5721908" y="0"/>
                  <a:pt x="5852555" y="0"/>
                </a:cubicBezTo>
                <a:close/>
                <a:moveTo>
                  <a:pt x="4046154" y="0"/>
                </a:moveTo>
                <a:cubicBezTo>
                  <a:pt x="4168813" y="0"/>
                  <a:pt x="4264231" y="13978"/>
                  <a:pt x="4332406" y="41933"/>
                </a:cubicBezTo>
                <a:cubicBezTo>
                  <a:pt x="4400581" y="69888"/>
                  <a:pt x="4454209" y="112818"/>
                  <a:pt x="4493289" y="170725"/>
                </a:cubicBezTo>
                <a:cubicBezTo>
                  <a:pt x="4532369" y="228631"/>
                  <a:pt x="4551909" y="293527"/>
                  <a:pt x="4551909" y="365411"/>
                </a:cubicBezTo>
                <a:cubicBezTo>
                  <a:pt x="4551909" y="441859"/>
                  <a:pt x="4529516" y="514884"/>
                  <a:pt x="4484731" y="584486"/>
                </a:cubicBezTo>
                <a:cubicBezTo>
                  <a:pt x="4439947" y="654088"/>
                  <a:pt x="4358506" y="730536"/>
                  <a:pt x="4240411" y="813830"/>
                </a:cubicBezTo>
                <a:cubicBezTo>
                  <a:pt x="4170239" y="862323"/>
                  <a:pt x="4123314" y="896268"/>
                  <a:pt x="4099639" y="915666"/>
                </a:cubicBezTo>
                <a:cubicBezTo>
                  <a:pt x="4075963" y="935063"/>
                  <a:pt x="4048150" y="960450"/>
                  <a:pt x="4016202" y="991828"/>
                </a:cubicBezTo>
                <a:lnTo>
                  <a:pt x="4560466" y="991828"/>
                </a:lnTo>
                <a:lnTo>
                  <a:pt x="4560466" y="1275941"/>
                </a:lnTo>
                <a:lnTo>
                  <a:pt x="3514726" y="1275941"/>
                </a:lnTo>
                <a:cubicBezTo>
                  <a:pt x="3526707" y="1172679"/>
                  <a:pt x="3563076" y="1075550"/>
                  <a:pt x="3623835" y="984554"/>
                </a:cubicBezTo>
                <a:cubicBezTo>
                  <a:pt x="3684594" y="893558"/>
                  <a:pt x="3798553" y="786160"/>
                  <a:pt x="3965712" y="662360"/>
                </a:cubicBezTo>
                <a:cubicBezTo>
                  <a:pt x="4067833" y="586482"/>
                  <a:pt x="4133156" y="528861"/>
                  <a:pt x="4161682" y="489496"/>
                </a:cubicBezTo>
                <a:cubicBezTo>
                  <a:pt x="4190207" y="450131"/>
                  <a:pt x="4204470" y="412763"/>
                  <a:pt x="4204470" y="377391"/>
                </a:cubicBezTo>
                <a:cubicBezTo>
                  <a:pt x="4204470" y="339167"/>
                  <a:pt x="4190349" y="306506"/>
                  <a:pt x="4162109" y="279407"/>
                </a:cubicBezTo>
                <a:cubicBezTo>
                  <a:pt x="4133869" y="252308"/>
                  <a:pt x="4098355" y="238758"/>
                  <a:pt x="4055567" y="238758"/>
                </a:cubicBezTo>
                <a:cubicBezTo>
                  <a:pt x="4011067" y="238758"/>
                  <a:pt x="3974697" y="252735"/>
                  <a:pt x="3946457" y="280690"/>
                </a:cubicBezTo>
                <a:cubicBezTo>
                  <a:pt x="3918217" y="308645"/>
                  <a:pt x="3899248" y="357994"/>
                  <a:pt x="3889549" y="428737"/>
                </a:cubicBezTo>
                <a:lnTo>
                  <a:pt x="3540399" y="400497"/>
                </a:lnTo>
                <a:cubicBezTo>
                  <a:pt x="3554090" y="302370"/>
                  <a:pt x="3579193" y="225779"/>
                  <a:pt x="3615705" y="170725"/>
                </a:cubicBezTo>
                <a:cubicBezTo>
                  <a:pt x="3652218" y="115671"/>
                  <a:pt x="3703707" y="73453"/>
                  <a:pt x="3770170" y="44072"/>
                </a:cubicBezTo>
                <a:cubicBezTo>
                  <a:pt x="3836634" y="14691"/>
                  <a:pt x="3928629" y="0"/>
                  <a:pt x="4046154" y="0"/>
                </a:cubicBezTo>
                <a:close/>
                <a:moveTo>
                  <a:pt x="2874579" y="0"/>
                </a:moveTo>
                <a:cubicBezTo>
                  <a:pt x="2997238" y="0"/>
                  <a:pt x="3092655" y="13978"/>
                  <a:pt x="3160831" y="41933"/>
                </a:cubicBezTo>
                <a:cubicBezTo>
                  <a:pt x="3229007" y="69888"/>
                  <a:pt x="3282635" y="112818"/>
                  <a:pt x="3321714" y="170725"/>
                </a:cubicBezTo>
                <a:cubicBezTo>
                  <a:pt x="3360794" y="228631"/>
                  <a:pt x="3380334" y="293527"/>
                  <a:pt x="3380334" y="365411"/>
                </a:cubicBezTo>
                <a:cubicBezTo>
                  <a:pt x="3380334" y="441859"/>
                  <a:pt x="3357942" y="514884"/>
                  <a:pt x="3313157" y="584486"/>
                </a:cubicBezTo>
                <a:cubicBezTo>
                  <a:pt x="3268372" y="654088"/>
                  <a:pt x="3186932" y="730536"/>
                  <a:pt x="3068837" y="813830"/>
                </a:cubicBezTo>
                <a:cubicBezTo>
                  <a:pt x="2998664" y="862323"/>
                  <a:pt x="2951740" y="896268"/>
                  <a:pt x="2928064" y="915666"/>
                </a:cubicBezTo>
                <a:cubicBezTo>
                  <a:pt x="2904388" y="935063"/>
                  <a:pt x="2876576" y="960450"/>
                  <a:pt x="2844627" y="991828"/>
                </a:cubicBezTo>
                <a:lnTo>
                  <a:pt x="3388891" y="991828"/>
                </a:lnTo>
                <a:lnTo>
                  <a:pt x="3388891" y="1275941"/>
                </a:lnTo>
                <a:lnTo>
                  <a:pt x="2343151" y="1275941"/>
                </a:lnTo>
                <a:cubicBezTo>
                  <a:pt x="2355131" y="1172679"/>
                  <a:pt x="2391501" y="1075550"/>
                  <a:pt x="2452260" y="984554"/>
                </a:cubicBezTo>
                <a:cubicBezTo>
                  <a:pt x="2513020" y="893558"/>
                  <a:pt x="2626978" y="786160"/>
                  <a:pt x="2794137" y="662360"/>
                </a:cubicBezTo>
                <a:cubicBezTo>
                  <a:pt x="2896258" y="586482"/>
                  <a:pt x="2961581" y="528861"/>
                  <a:pt x="2990106" y="489496"/>
                </a:cubicBezTo>
                <a:cubicBezTo>
                  <a:pt x="3018632" y="450131"/>
                  <a:pt x="3032894" y="412763"/>
                  <a:pt x="3032894" y="377391"/>
                </a:cubicBezTo>
                <a:cubicBezTo>
                  <a:pt x="3032894" y="339167"/>
                  <a:pt x="3018774" y="306506"/>
                  <a:pt x="2990535" y="279407"/>
                </a:cubicBezTo>
                <a:cubicBezTo>
                  <a:pt x="2962294" y="252308"/>
                  <a:pt x="2926780" y="238758"/>
                  <a:pt x="2883992" y="238758"/>
                </a:cubicBezTo>
                <a:cubicBezTo>
                  <a:pt x="2839493" y="238758"/>
                  <a:pt x="2803123" y="252735"/>
                  <a:pt x="2774882" y="280690"/>
                </a:cubicBezTo>
                <a:cubicBezTo>
                  <a:pt x="2746642" y="308645"/>
                  <a:pt x="2727673" y="357994"/>
                  <a:pt x="2717974" y="428737"/>
                </a:cubicBezTo>
                <a:lnTo>
                  <a:pt x="2368823" y="400497"/>
                </a:lnTo>
                <a:cubicBezTo>
                  <a:pt x="2382515" y="302370"/>
                  <a:pt x="2407618" y="225779"/>
                  <a:pt x="2444131" y="170725"/>
                </a:cubicBezTo>
                <a:cubicBezTo>
                  <a:pt x="2480643" y="115671"/>
                  <a:pt x="2532131" y="73453"/>
                  <a:pt x="2598595" y="44072"/>
                </a:cubicBezTo>
                <a:cubicBezTo>
                  <a:pt x="2665060" y="14691"/>
                  <a:pt x="2757054" y="0"/>
                  <a:pt x="2874579" y="0"/>
                </a:cubicBezTo>
                <a:close/>
                <a:moveTo>
                  <a:pt x="1718407" y="0"/>
                </a:moveTo>
                <a:cubicBezTo>
                  <a:pt x="1802843" y="0"/>
                  <a:pt x="1872159" y="10412"/>
                  <a:pt x="1926357" y="31236"/>
                </a:cubicBezTo>
                <a:cubicBezTo>
                  <a:pt x="1980556" y="52059"/>
                  <a:pt x="2024770" y="79158"/>
                  <a:pt x="2059000" y="112533"/>
                </a:cubicBezTo>
                <a:cubicBezTo>
                  <a:pt x="2093231" y="145908"/>
                  <a:pt x="2120187" y="180994"/>
                  <a:pt x="2139870" y="217792"/>
                </a:cubicBezTo>
                <a:cubicBezTo>
                  <a:pt x="2159552" y="254590"/>
                  <a:pt x="2175384" y="297520"/>
                  <a:pt x="2187365" y="346584"/>
                </a:cubicBezTo>
                <a:cubicBezTo>
                  <a:pt x="2210756" y="440147"/>
                  <a:pt x="2222451" y="537704"/>
                  <a:pt x="2222451" y="639254"/>
                </a:cubicBezTo>
                <a:cubicBezTo>
                  <a:pt x="2222451" y="866887"/>
                  <a:pt x="2183942" y="1033475"/>
                  <a:pt x="2106923" y="1139019"/>
                </a:cubicBezTo>
                <a:cubicBezTo>
                  <a:pt x="2029905" y="1244563"/>
                  <a:pt x="1897262" y="1297335"/>
                  <a:pt x="1708994" y="1297335"/>
                </a:cubicBezTo>
                <a:cubicBezTo>
                  <a:pt x="1603450" y="1297335"/>
                  <a:pt x="1518159" y="1280505"/>
                  <a:pt x="1453121" y="1246845"/>
                </a:cubicBezTo>
                <a:cubicBezTo>
                  <a:pt x="1388083" y="1213185"/>
                  <a:pt x="1334741" y="1163836"/>
                  <a:pt x="1293094" y="1098799"/>
                </a:cubicBezTo>
                <a:cubicBezTo>
                  <a:pt x="1262857" y="1052587"/>
                  <a:pt x="1239323" y="989403"/>
                  <a:pt x="1222493" y="909247"/>
                </a:cubicBezTo>
                <a:cubicBezTo>
                  <a:pt x="1205663" y="829091"/>
                  <a:pt x="1197249" y="740519"/>
                  <a:pt x="1197249" y="643533"/>
                </a:cubicBezTo>
                <a:cubicBezTo>
                  <a:pt x="1197249" y="405061"/>
                  <a:pt x="1240179" y="238188"/>
                  <a:pt x="1326041" y="142913"/>
                </a:cubicBezTo>
                <a:cubicBezTo>
                  <a:pt x="1411902" y="47638"/>
                  <a:pt x="1542691" y="0"/>
                  <a:pt x="1718407" y="0"/>
                </a:cubicBezTo>
                <a:close/>
                <a:moveTo>
                  <a:pt x="531428" y="0"/>
                </a:moveTo>
                <a:cubicBezTo>
                  <a:pt x="654088" y="0"/>
                  <a:pt x="749505" y="13978"/>
                  <a:pt x="817681" y="41933"/>
                </a:cubicBezTo>
                <a:cubicBezTo>
                  <a:pt x="885856" y="69888"/>
                  <a:pt x="939484" y="112818"/>
                  <a:pt x="978564" y="170725"/>
                </a:cubicBezTo>
                <a:cubicBezTo>
                  <a:pt x="1017644" y="228631"/>
                  <a:pt x="1037184" y="293527"/>
                  <a:pt x="1037184" y="365411"/>
                </a:cubicBezTo>
                <a:cubicBezTo>
                  <a:pt x="1037184" y="441859"/>
                  <a:pt x="1014791" y="514884"/>
                  <a:pt x="970006" y="584486"/>
                </a:cubicBezTo>
                <a:cubicBezTo>
                  <a:pt x="925222" y="654088"/>
                  <a:pt x="843781" y="730536"/>
                  <a:pt x="725686" y="813830"/>
                </a:cubicBezTo>
                <a:cubicBezTo>
                  <a:pt x="655514" y="862323"/>
                  <a:pt x="608590" y="896268"/>
                  <a:pt x="584914" y="915666"/>
                </a:cubicBezTo>
                <a:cubicBezTo>
                  <a:pt x="561238" y="935063"/>
                  <a:pt x="533425" y="960450"/>
                  <a:pt x="501477" y="991828"/>
                </a:cubicBezTo>
                <a:lnTo>
                  <a:pt x="1045741" y="991828"/>
                </a:lnTo>
                <a:lnTo>
                  <a:pt x="1045741" y="1275941"/>
                </a:lnTo>
                <a:lnTo>
                  <a:pt x="0" y="1275941"/>
                </a:lnTo>
                <a:cubicBezTo>
                  <a:pt x="11981" y="1172679"/>
                  <a:pt x="48351" y="1075550"/>
                  <a:pt x="109110" y="984554"/>
                </a:cubicBezTo>
                <a:cubicBezTo>
                  <a:pt x="169869" y="893558"/>
                  <a:pt x="283828" y="786160"/>
                  <a:pt x="450987" y="662360"/>
                </a:cubicBezTo>
                <a:cubicBezTo>
                  <a:pt x="553108" y="586482"/>
                  <a:pt x="618431" y="528861"/>
                  <a:pt x="646956" y="489496"/>
                </a:cubicBezTo>
                <a:cubicBezTo>
                  <a:pt x="675482" y="450131"/>
                  <a:pt x="689744" y="412763"/>
                  <a:pt x="689744" y="377391"/>
                </a:cubicBezTo>
                <a:cubicBezTo>
                  <a:pt x="689744" y="339167"/>
                  <a:pt x="675624" y="306506"/>
                  <a:pt x="647384" y="279407"/>
                </a:cubicBezTo>
                <a:cubicBezTo>
                  <a:pt x="619144" y="252308"/>
                  <a:pt x="583630" y="238758"/>
                  <a:pt x="540842" y="238758"/>
                </a:cubicBezTo>
                <a:cubicBezTo>
                  <a:pt x="496342" y="238758"/>
                  <a:pt x="459972" y="252735"/>
                  <a:pt x="431732" y="280690"/>
                </a:cubicBezTo>
                <a:cubicBezTo>
                  <a:pt x="403492" y="308645"/>
                  <a:pt x="384523" y="357994"/>
                  <a:pt x="374824" y="428737"/>
                </a:cubicBezTo>
                <a:lnTo>
                  <a:pt x="25673" y="400497"/>
                </a:lnTo>
                <a:cubicBezTo>
                  <a:pt x="39366" y="302370"/>
                  <a:pt x="64468" y="225779"/>
                  <a:pt x="100980" y="170725"/>
                </a:cubicBezTo>
                <a:cubicBezTo>
                  <a:pt x="137493" y="115671"/>
                  <a:pt x="188981" y="73453"/>
                  <a:pt x="255445" y="44072"/>
                </a:cubicBezTo>
                <a:cubicBezTo>
                  <a:pt x="321909" y="14691"/>
                  <a:pt x="413904" y="0"/>
                  <a:pt x="531428" y="0"/>
                </a:cubicBezTo>
                <a:close/>
              </a:path>
            </a:pathLst>
          </a:custGeom>
        </p:spPr>
      </p:pic>
      <p:pic>
        <p:nvPicPr>
          <p:cNvPr id="16" name="Picture 15" descr="A river running through a green valley&#10;&#10;Description automatically generated">
            <a:extLst>
              <a:ext uri="{FF2B5EF4-FFF2-40B4-BE49-F238E27FC236}">
                <a16:creationId xmlns:a16="http://schemas.microsoft.com/office/drawing/2014/main" id="{A654DB74-DA48-DB9C-FFDB-1E12A8E0E48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9213" y="3843364"/>
            <a:ext cx="11525864" cy="1274326"/>
          </a:xfrm>
          <a:custGeom>
            <a:avLst/>
            <a:gdLst/>
            <a:ahLst/>
            <a:cxnLst/>
            <a:rect l="l" t="t" r="r" b="b"/>
            <a:pathLst>
              <a:path w="9910762" h="902494">
                <a:moveTo>
                  <a:pt x="7543799" y="204192"/>
                </a:moveTo>
                <a:cubicBezTo>
                  <a:pt x="7489428" y="204192"/>
                  <a:pt x="7445771" y="223441"/>
                  <a:pt x="7412831" y="261938"/>
                </a:cubicBezTo>
                <a:cubicBezTo>
                  <a:pt x="7379890" y="300435"/>
                  <a:pt x="7363420" y="364133"/>
                  <a:pt x="7363420" y="453033"/>
                </a:cubicBezTo>
                <a:cubicBezTo>
                  <a:pt x="7363420" y="541139"/>
                  <a:pt x="7379791" y="604441"/>
                  <a:pt x="7412533" y="642938"/>
                </a:cubicBezTo>
                <a:cubicBezTo>
                  <a:pt x="7445275" y="681435"/>
                  <a:pt x="7489824" y="700683"/>
                  <a:pt x="7546181" y="700683"/>
                </a:cubicBezTo>
                <a:cubicBezTo>
                  <a:pt x="7604124" y="700683"/>
                  <a:pt x="7648971" y="681831"/>
                  <a:pt x="7680721" y="644128"/>
                </a:cubicBezTo>
                <a:cubicBezTo>
                  <a:pt x="7712471" y="606425"/>
                  <a:pt x="7728346" y="538758"/>
                  <a:pt x="7728346" y="441127"/>
                </a:cubicBezTo>
                <a:cubicBezTo>
                  <a:pt x="7728346" y="358974"/>
                  <a:pt x="7711777" y="298946"/>
                  <a:pt x="7678638" y="261045"/>
                </a:cubicBezTo>
                <a:cubicBezTo>
                  <a:pt x="7645498" y="223143"/>
                  <a:pt x="7600552" y="204192"/>
                  <a:pt x="7543799" y="204192"/>
                </a:cubicBezTo>
                <a:close/>
                <a:moveTo>
                  <a:pt x="1400175" y="204192"/>
                </a:moveTo>
                <a:cubicBezTo>
                  <a:pt x="1345803" y="204192"/>
                  <a:pt x="1302147" y="223441"/>
                  <a:pt x="1269206" y="261938"/>
                </a:cubicBezTo>
                <a:cubicBezTo>
                  <a:pt x="1236265" y="300435"/>
                  <a:pt x="1219795" y="364133"/>
                  <a:pt x="1219795" y="453033"/>
                </a:cubicBezTo>
                <a:cubicBezTo>
                  <a:pt x="1219795" y="541139"/>
                  <a:pt x="1236166" y="604441"/>
                  <a:pt x="1268908" y="642938"/>
                </a:cubicBezTo>
                <a:cubicBezTo>
                  <a:pt x="1301650" y="681435"/>
                  <a:pt x="1346200" y="700683"/>
                  <a:pt x="1402556" y="700683"/>
                </a:cubicBezTo>
                <a:cubicBezTo>
                  <a:pt x="1460500" y="700683"/>
                  <a:pt x="1505347" y="681831"/>
                  <a:pt x="1537097" y="644128"/>
                </a:cubicBezTo>
                <a:cubicBezTo>
                  <a:pt x="1568847" y="606425"/>
                  <a:pt x="1584722" y="538758"/>
                  <a:pt x="1584722" y="441127"/>
                </a:cubicBezTo>
                <a:cubicBezTo>
                  <a:pt x="1584722" y="358974"/>
                  <a:pt x="1568152" y="298946"/>
                  <a:pt x="1535013" y="261045"/>
                </a:cubicBezTo>
                <a:cubicBezTo>
                  <a:pt x="1501874" y="223143"/>
                  <a:pt x="1456928" y="204192"/>
                  <a:pt x="1400175" y="204192"/>
                </a:cubicBezTo>
                <a:close/>
                <a:moveTo>
                  <a:pt x="8148637" y="14883"/>
                </a:moveTo>
                <a:lnTo>
                  <a:pt x="8400454" y="14883"/>
                </a:lnTo>
                <a:lnTo>
                  <a:pt x="8729066" y="497719"/>
                </a:lnTo>
                <a:lnTo>
                  <a:pt x="8729066" y="14883"/>
                </a:lnTo>
                <a:lnTo>
                  <a:pt x="8983265" y="14883"/>
                </a:lnTo>
                <a:lnTo>
                  <a:pt x="8983265" y="887611"/>
                </a:lnTo>
                <a:lnTo>
                  <a:pt x="8729066" y="887611"/>
                </a:lnTo>
                <a:lnTo>
                  <a:pt x="8402240" y="408422"/>
                </a:lnTo>
                <a:lnTo>
                  <a:pt x="8402240" y="887611"/>
                </a:lnTo>
                <a:lnTo>
                  <a:pt x="8148637" y="887611"/>
                </a:lnTo>
                <a:close/>
                <a:moveTo>
                  <a:pt x="6662142" y="14883"/>
                </a:moveTo>
                <a:lnTo>
                  <a:pt x="6932413" y="14883"/>
                </a:lnTo>
                <a:lnTo>
                  <a:pt x="6932413" y="887611"/>
                </a:lnTo>
                <a:lnTo>
                  <a:pt x="6662142" y="887611"/>
                </a:lnTo>
                <a:close/>
                <a:moveTo>
                  <a:pt x="4756547" y="14883"/>
                </a:moveTo>
                <a:lnTo>
                  <a:pt x="5025627" y="14883"/>
                </a:lnTo>
                <a:lnTo>
                  <a:pt x="5025627" y="547223"/>
                </a:lnTo>
                <a:cubicBezTo>
                  <a:pt x="5025627" y="594810"/>
                  <a:pt x="5038824" y="631986"/>
                  <a:pt x="5065216" y="658751"/>
                </a:cubicBezTo>
                <a:cubicBezTo>
                  <a:pt x="5091608" y="685515"/>
                  <a:pt x="5128219" y="698897"/>
                  <a:pt x="5175051" y="698897"/>
                </a:cubicBezTo>
                <a:cubicBezTo>
                  <a:pt x="5221485" y="698897"/>
                  <a:pt x="5257899" y="685712"/>
                  <a:pt x="5284291" y="659341"/>
                </a:cubicBezTo>
                <a:cubicBezTo>
                  <a:pt x="5310683" y="632971"/>
                  <a:pt x="5323879" y="595598"/>
                  <a:pt x="5323879" y="547223"/>
                </a:cubicBezTo>
                <a:lnTo>
                  <a:pt x="5323879" y="14883"/>
                </a:lnTo>
                <a:lnTo>
                  <a:pt x="5592960" y="14883"/>
                </a:lnTo>
                <a:lnTo>
                  <a:pt x="5592960" y="534842"/>
                </a:lnTo>
                <a:cubicBezTo>
                  <a:pt x="5592960" y="586399"/>
                  <a:pt x="5584924" y="635081"/>
                  <a:pt x="5568850" y="680889"/>
                </a:cubicBezTo>
                <a:cubicBezTo>
                  <a:pt x="5552777" y="726697"/>
                  <a:pt x="5527575" y="766755"/>
                  <a:pt x="5493245" y="801063"/>
                </a:cubicBezTo>
                <a:cubicBezTo>
                  <a:pt x="5458916" y="835371"/>
                  <a:pt x="5422899" y="859464"/>
                  <a:pt x="5385196" y="873342"/>
                </a:cubicBezTo>
                <a:cubicBezTo>
                  <a:pt x="5332809" y="892777"/>
                  <a:pt x="5269904" y="902494"/>
                  <a:pt x="5196482" y="902494"/>
                </a:cubicBezTo>
                <a:cubicBezTo>
                  <a:pt x="5154017" y="902494"/>
                  <a:pt x="5107681" y="899519"/>
                  <a:pt x="5057477" y="893569"/>
                </a:cubicBezTo>
                <a:cubicBezTo>
                  <a:pt x="5007272" y="887619"/>
                  <a:pt x="4965303" y="875820"/>
                  <a:pt x="4931568" y="858171"/>
                </a:cubicBezTo>
                <a:cubicBezTo>
                  <a:pt x="4897834" y="840523"/>
                  <a:pt x="4866977" y="815437"/>
                  <a:pt x="4838997" y="782915"/>
                </a:cubicBezTo>
                <a:cubicBezTo>
                  <a:pt x="4811018" y="750393"/>
                  <a:pt x="4791868" y="716880"/>
                  <a:pt x="4781550" y="682377"/>
                </a:cubicBezTo>
                <a:cubicBezTo>
                  <a:pt x="4764881" y="626852"/>
                  <a:pt x="4756547" y="577673"/>
                  <a:pt x="4756547" y="534842"/>
                </a:cubicBezTo>
                <a:close/>
                <a:moveTo>
                  <a:pt x="3974901" y="14883"/>
                </a:moveTo>
                <a:lnTo>
                  <a:pt x="4244578" y="14883"/>
                </a:lnTo>
                <a:lnTo>
                  <a:pt x="4244578" y="672703"/>
                </a:lnTo>
                <a:lnTo>
                  <a:pt x="4665464" y="672703"/>
                </a:lnTo>
                <a:lnTo>
                  <a:pt x="4665464" y="887611"/>
                </a:lnTo>
                <a:lnTo>
                  <a:pt x="3974901" y="887611"/>
                </a:lnTo>
                <a:close/>
                <a:moveTo>
                  <a:pt x="2005012" y="14883"/>
                </a:moveTo>
                <a:lnTo>
                  <a:pt x="2256830" y="14883"/>
                </a:lnTo>
                <a:lnTo>
                  <a:pt x="2585442" y="497719"/>
                </a:lnTo>
                <a:lnTo>
                  <a:pt x="2585442" y="14883"/>
                </a:lnTo>
                <a:lnTo>
                  <a:pt x="2839641" y="14883"/>
                </a:lnTo>
                <a:lnTo>
                  <a:pt x="2839641" y="887611"/>
                </a:lnTo>
                <a:lnTo>
                  <a:pt x="2585442" y="887611"/>
                </a:lnTo>
                <a:lnTo>
                  <a:pt x="2258616" y="408422"/>
                </a:lnTo>
                <a:lnTo>
                  <a:pt x="2258616" y="887611"/>
                </a:lnTo>
                <a:lnTo>
                  <a:pt x="2005012" y="887611"/>
                </a:lnTo>
                <a:close/>
                <a:moveTo>
                  <a:pt x="9522618" y="0"/>
                </a:moveTo>
                <a:cubicBezTo>
                  <a:pt x="9634140" y="0"/>
                  <a:pt x="9719170" y="20737"/>
                  <a:pt x="9777709" y="62210"/>
                </a:cubicBezTo>
                <a:cubicBezTo>
                  <a:pt x="9836249" y="103684"/>
                  <a:pt x="9871074" y="169664"/>
                  <a:pt x="9882187" y="260152"/>
                </a:cubicBezTo>
                <a:lnTo>
                  <a:pt x="9627988" y="275035"/>
                </a:lnTo>
                <a:cubicBezTo>
                  <a:pt x="9621242" y="235744"/>
                  <a:pt x="9607053" y="207169"/>
                  <a:pt x="9585423" y="189310"/>
                </a:cubicBezTo>
                <a:cubicBezTo>
                  <a:pt x="9563794" y="171450"/>
                  <a:pt x="9533929" y="162521"/>
                  <a:pt x="9495829" y="162521"/>
                </a:cubicBezTo>
                <a:cubicBezTo>
                  <a:pt x="9464475" y="162521"/>
                  <a:pt x="9440862" y="169168"/>
                  <a:pt x="9424987" y="182463"/>
                </a:cubicBezTo>
                <a:cubicBezTo>
                  <a:pt x="9409111" y="195759"/>
                  <a:pt x="9401174" y="211931"/>
                  <a:pt x="9401174" y="230981"/>
                </a:cubicBezTo>
                <a:cubicBezTo>
                  <a:pt x="9401174" y="244872"/>
                  <a:pt x="9407723" y="257374"/>
                  <a:pt x="9420819" y="268486"/>
                </a:cubicBezTo>
                <a:cubicBezTo>
                  <a:pt x="9433519" y="279996"/>
                  <a:pt x="9463682" y="290711"/>
                  <a:pt x="9511307" y="300633"/>
                </a:cubicBezTo>
                <a:cubicBezTo>
                  <a:pt x="9629179" y="326033"/>
                  <a:pt x="9713614" y="351731"/>
                  <a:pt x="9764612" y="377726"/>
                </a:cubicBezTo>
                <a:cubicBezTo>
                  <a:pt x="9815610" y="403721"/>
                  <a:pt x="9852719" y="435967"/>
                  <a:pt x="9875936" y="474464"/>
                </a:cubicBezTo>
                <a:cubicBezTo>
                  <a:pt x="9899153" y="512961"/>
                  <a:pt x="9910762" y="556022"/>
                  <a:pt x="9910762" y="603647"/>
                </a:cubicBezTo>
                <a:cubicBezTo>
                  <a:pt x="9910762" y="659606"/>
                  <a:pt x="9895283" y="711200"/>
                  <a:pt x="9864327" y="758428"/>
                </a:cubicBezTo>
                <a:cubicBezTo>
                  <a:pt x="9833371" y="805656"/>
                  <a:pt x="9790112" y="841474"/>
                  <a:pt x="9734549" y="865882"/>
                </a:cubicBezTo>
                <a:cubicBezTo>
                  <a:pt x="9678987" y="890290"/>
                  <a:pt x="9608938" y="902494"/>
                  <a:pt x="9524404" y="902494"/>
                </a:cubicBezTo>
                <a:cubicBezTo>
                  <a:pt x="9375973" y="902494"/>
                  <a:pt x="9273182" y="873919"/>
                  <a:pt x="9216032" y="816769"/>
                </a:cubicBezTo>
                <a:cubicBezTo>
                  <a:pt x="9158882" y="759619"/>
                  <a:pt x="9126537" y="686991"/>
                  <a:pt x="9118996" y="598885"/>
                </a:cubicBezTo>
                <a:lnTo>
                  <a:pt x="9375576" y="582811"/>
                </a:lnTo>
                <a:cubicBezTo>
                  <a:pt x="9381132" y="624483"/>
                  <a:pt x="9392443" y="656233"/>
                  <a:pt x="9409508" y="678061"/>
                </a:cubicBezTo>
                <a:cubicBezTo>
                  <a:pt x="9437290" y="713383"/>
                  <a:pt x="9476977" y="731044"/>
                  <a:pt x="9528571" y="731044"/>
                </a:cubicBezTo>
                <a:cubicBezTo>
                  <a:pt x="9567068" y="731044"/>
                  <a:pt x="9596734" y="722015"/>
                  <a:pt x="9617570" y="703957"/>
                </a:cubicBezTo>
                <a:cubicBezTo>
                  <a:pt x="9638406" y="685899"/>
                  <a:pt x="9648824" y="664964"/>
                  <a:pt x="9648824" y="641152"/>
                </a:cubicBezTo>
                <a:cubicBezTo>
                  <a:pt x="9648824" y="618530"/>
                  <a:pt x="9638903" y="598289"/>
                  <a:pt x="9619058" y="580430"/>
                </a:cubicBezTo>
                <a:cubicBezTo>
                  <a:pt x="9599215" y="562571"/>
                  <a:pt x="9553177" y="545703"/>
                  <a:pt x="9480946" y="529828"/>
                </a:cubicBezTo>
                <a:cubicBezTo>
                  <a:pt x="9362677" y="503238"/>
                  <a:pt x="9278341" y="467916"/>
                  <a:pt x="9227938" y="423863"/>
                </a:cubicBezTo>
                <a:cubicBezTo>
                  <a:pt x="9177138" y="379810"/>
                  <a:pt x="9151738" y="323652"/>
                  <a:pt x="9151738" y="255389"/>
                </a:cubicBezTo>
                <a:cubicBezTo>
                  <a:pt x="9151738" y="210542"/>
                  <a:pt x="9164736" y="168176"/>
                  <a:pt x="9190731" y="128290"/>
                </a:cubicBezTo>
                <a:cubicBezTo>
                  <a:pt x="9216727" y="88404"/>
                  <a:pt x="9255818" y="57051"/>
                  <a:pt x="9308008" y="34231"/>
                </a:cubicBezTo>
                <a:cubicBezTo>
                  <a:pt x="9360197" y="11410"/>
                  <a:pt x="9431733" y="0"/>
                  <a:pt x="9522618" y="0"/>
                </a:cubicBezTo>
                <a:close/>
                <a:moveTo>
                  <a:pt x="7544395" y="0"/>
                </a:moveTo>
                <a:cubicBezTo>
                  <a:pt x="7689651" y="0"/>
                  <a:pt x="7801570" y="38993"/>
                  <a:pt x="7880151" y="116979"/>
                </a:cubicBezTo>
                <a:cubicBezTo>
                  <a:pt x="7958732" y="194965"/>
                  <a:pt x="7998023" y="304205"/>
                  <a:pt x="7998023" y="444699"/>
                </a:cubicBezTo>
                <a:cubicBezTo>
                  <a:pt x="7998023" y="546696"/>
                  <a:pt x="7980858" y="630337"/>
                  <a:pt x="7946528" y="695623"/>
                </a:cubicBezTo>
                <a:cubicBezTo>
                  <a:pt x="7912198" y="760909"/>
                  <a:pt x="7862589" y="811709"/>
                  <a:pt x="7797700" y="848023"/>
                </a:cubicBezTo>
                <a:cubicBezTo>
                  <a:pt x="7732811" y="884337"/>
                  <a:pt x="7651948" y="902494"/>
                  <a:pt x="7555110" y="902494"/>
                </a:cubicBezTo>
                <a:cubicBezTo>
                  <a:pt x="7456685" y="902494"/>
                  <a:pt x="7375226" y="886817"/>
                  <a:pt x="7310734" y="855464"/>
                </a:cubicBezTo>
                <a:cubicBezTo>
                  <a:pt x="7246242" y="824111"/>
                  <a:pt x="7193954" y="774502"/>
                  <a:pt x="7153870" y="706636"/>
                </a:cubicBezTo>
                <a:cubicBezTo>
                  <a:pt x="7113785" y="638771"/>
                  <a:pt x="7093743" y="553839"/>
                  <a:pt x="7093743" y="451842"/>
                </a:cubicBezTo>
                <a:cubicBezTo>
                  <a:pt x="7093743" y="309364"/>
                  <a:pt x="7133431" y="198438"/>
                  <a:pt x="7212806" y="119063"/>
                </a:cubicBezTo>
                <a:cubicBezTo>
                  <a:pt x="7292180" y="39688"/>
                  <a:pt x="7402710" y="0"/>
                  <a:pt x="7544395" y="0"/>
                </a:cubicBezTo>
                <a:close/>
                <a:moveTo>
                  <a:pt x="6131718" y="0"/>
                </a:moveTo>
                <a:cubicBezTo>
                  <a:pt x="6243240" y="0"/>
                  <a:pt x="6328271" y="20737"/>
                  <a:pt x="6386809" y="62210"/>
                </a:cubicBezTo>
                <a:cubicBezTo>
                  <a:pt x="6445348" y="103684"/>
                  <a:pt x="6480174" y="169664"/>
                  <a:pt x="6491287" y="260152"/>
                </a:cubicBezTo>
                <a:lnTo>
                  <a:pt x="6237088" y="275035"/>
                </a:lnTo>
                <a:cubicBezTo>
                  <a:pt x="6230342" y="235744"/>
                  <a:pt x="6216153" y="207169"/>
                  <a:pt x="6194524" y="189310"/>
                </a:cubicBezTo>
                <a:cubicBezTo>
                  <a:pt x="6172894" y="171450"/>
                  <a:pt x="6143029" y="162521"/>
                  <a:pt x="6104929" y="162521"/>
                </a:cubicBezTo>
                <a:cubicBezTo>
                  <a:pt x="6073576" y="162521"/>
                  <a:pt x="6049962" y="169168"/>
                  <a:pt x="6034087" y="182463"/>
                </a:cubicBezTo>
                <a:cubicBezTo>
                  <a:pt x="6018212" y="195759"/>
                  <a:pt x="6010274" y="211931"/>
                  <a:pt x="6010274" y="230981"/>
                </a:cubicBezTo>
                <a:cubicBezTo>
                  <a:pt x="6010274" y="244872"/>
                  <a:pt x="6016823" y="257374"/>
                  <a:pt x="6029920" y="268486"/>
                </a:cubicBezTo>
                <a:cubicBezTo>
                  <a:pt x="6042619" y="279996"/>
                  <a:pt x="6072782" y="290711"/>
                  <a:pt x="6120407" y="300633"/>
                </a:cubicBezTo>
                <a:cubicBezTo>
                  <a:pt x="6238279" y="326033"/>
                  <a:pt x="6322714" y="351731"/>
                  <a:pt x="6373713" y="377726"/>
                </a:cubicBezTo>
                <a:cubicBezTo>
                  <a:pt x="6424711" y="403721"/>
                  <a:pt x="6461819" y="435967"/>
                  <a:pt x="6485036" y="474464"/>
                </a:cubicBezTo>
                <a:cubicBezTo>
                  <a:pt x="6508253" y="512961"/>
                  <a:pt x="6519862" y="556022"/>
                  <a:pt x="6519862" y="603647"/>
                </a:cubicBezTo>
                <a:cubicBezTo>
                  <a:pt x="6519862" y="659606"/>
                  <a:pt x="6504384" y="711200"/>
                  <a:pt x="6473427" y="758428"/>
                </a:cubicBezTo>
                <a:cubicBezTo>
                  <a:pt x="6442471" y="805656"/>
                  <a:pt x="6399212" y="841474"/>
                  <a:pt x="6343649" y="865882"/>
                </a:cubicBezTo>
                <a:cubicBezTo>
                  <a:pt x="6288087" y="890290"/>
                  <a:pt x="6218038" y="902494"/>
                  <a:pt x="6133504" y="902494"/>
                </a:cubicBezTo>
                <a:cubicBezTo>
                  <a:pt x="5985073" y="902494"/>
                  <a:pt x="5882282" y="873919"/>
                  <a:pt x="5825132" y="816769"/>
                </a:cubicBezTo>
                <a:cubicBezTo>
                  <a:pt x="5767982" y="759619"/>
                  <a:pt x="5735637" y="686991"/>
                  <a:pt x="5728096" y="598885"/>
                </a:cubicBezTo>
                <a:lnTo>
                  <a:pt x="5984676" y="582811"/>
                </a:lnTo>
                <a:cubicBezTo>
                  <a:pt x="5990232" y="624483"/>
                  <a:pt x="6001543" y="656233"/>
                  <a:pt x="6018609" y="678061"/>
                </a:cubicBezTo>
                <a:cubicBezTo>
                  <a:pt x="6046390" y="713383"/>
                  <a:pt x="6086077" y="731044"/>
                  <a:pt x="6137671" y="731044"/>
                </a:cubicBezTo>
                <a:cubicBezTo>
                  <a:pt x="6176168" y="731044"/>
                  <a:pt x="6205834" y="722015"/>
                  <a:pt x="6226670" y="703957"/>
                </a:cubicBezTo>
                <a:cubicBezTo>
                  <a:pt x="6247506" y="685899"/>
                  <a:pt x="6257924" y="664964"/>
                  <a:pt x="6257924" y="641152"/>
                </a:cubicBezTo>
                <a:cubicBezTo>
                  <a:pt x="6257924" y="618530"/>
                  <a:pt x="6248002" y="598289"/>
                  <a:pt x="6228159" y="580430"/>
                </a:cubicBezTo>
                <a:cubicBezTo>
                  <a:pt x="6208315" y="562571"/>
                  <a:pt x="6162277" y="545703"/>
                  <a:pt x="6090046" y="529828"/>
                </a:cubicBezTo>
                <a:cubicBezTo>
                  <a:pt x="5971777" y="503238"/>
                  <a:pt x="5887442" y="467916"/>
                  <a:pt x="5837038" y="423863"/>
                </a:cubicBezTo>
                <a:cubicBezTo>
                  <a:pt x="5786239" y="379810"/>
                  <a:pt x="5760838" y="323652"/>
                  <a:pt x="5760838" y="255389"/>
                </a:cubicBezTo>
                <a:cubicBezTo>
                  <a:pt x="5760838" y="210542"/>
                  <a:pt x="5773836" y="168176"/>
                  <a:pt x="5799831" y="128290"/>
                </a:cubicBezTo>
                <a:cubicBezTo>
                  <a:pt x="5825827" y="88404"/>
                  <a:pt x="5864919" y="57051"/>
                  <a:pt x="5917108" y="34231"/>
                </a:cubicBezTo>
                <a:cubicBezTo>
                  <a:pt x="5969297" y="11410"/>
                  <a:pt x="6040834" y="0"/>
                  <a:pt x="6131718" y="0"/>
                </a:cubicBezTo>
                <a:close/>
                <a:moveTo>
                  <a:pt x="3431976" y="0"/>
                </a:moveTo>
                <a:cubicBezTo>
                  <a:pt x="3541911" y="0"/>
                  <a:pt x="3628330" y="22225"/>
                  <a:pt x="3691235" y="66675"/>
                </a:cubicBezTo>
                <a:cubicBezTo>
                  <a:pt x="3754140" y="111125"/>
                  <a:pt x="3800872" y="179388"/>
                  <a:pt x="3831431" y="271463"/>
                </a:cubicBezTo>
                <a:lnTo>
                  <a:pt x="3593306" y="324446"/>
                </a:lnTo>
                <a:cubicBezTo>
                  <a:pt x="3584972" y="297855"/>
                  <a:pt x="3576241" y="278408"/>
                  <a:pt x="3567113" y="266105"/>
                </a:cubicBezTo>
                <a:cubicBezTo>
                  <a:pt x="3552031" y="245467"/>
                  <a:pt x="3533577" y="229592"/>
                  <a:pt x="3511748" y="218480"/>
                </a:cubicBezTo>
                <a:cubicBezTo>
                  <a:pt x="3489920" y="207367"/>
                  <a:pt x="3465512" y="201811"/>
                  <a:pt x="3438525" y="201811"/>
                </a:cubicBezTo>
                <a:cubicBezTo>
                  <a:pt x="3377406" y="201811"/>
                  <a:pt x="3330575" y="226390"/>
                  <a:pt x="3298031" y="275546"/>
                </a:cubicBezTo>
                <a:cubicBezTo>
                  <a:pt x="3273425" y="312015"/>
                  <a:pt x="3261122" y="369292"/>
                  <a:pt x="3261122" y="447378"/>
                </a:cubicBezTo>
                <a:cubicBezTo>
                  <a:pt x="3261122" y="544103"/>
                  <a:pt x="3275806" y="610403"/>
                  <a:pt x="3305175" y="646277"/>
                </a:cubicBezTo>
                <a:cubicBezTo>
                  <a:pt x="3334544" y="682151"/>
                  <a:pt x="3375819" y="700088"/>
                  <a:pt x="3429000" y="700088"/>
                </a:cubicBezTo>
                <a:cubicBezTo>
                  <a:pt x="3480594" y="700088"/>
                  <a:pt x="3519586" y="685602"/>
                  <a:pt x="3545979" y="656630"/>
                </a:cubicBezTo>
                <a:cubicBezTo>
                  <a:pt x="3572371" y="627658"/>
                  <a:pt x="3591520" y="585589"/>
                  <a:pt x="3603427" y="530424"/>
                </a:cubicBezTo>
                <a:lnTo>
                  <a:pt x="3839765" y="601861"/>
                </a:lnTo>
                <a:cubicBezTo>
                  <a:pt x="3823890" y="668139"/>
                  <a:pt x="3798887" y="723503"/>
                  <a:pt x="3764756" y="767953"/>
                </a:cubicBezTo>
                <a:cubicBezTo>
                  <a:pt x="3730625" y="812403"/>
                  <a:pt x="3688258" y="845939"/>
                  <a:pt x="3637657" y="868561"/>
                </a:cubicBezTo>
                <a:cubicBezTo>
                  <a:pt x="3587055" y="891183"/>
                  <a:pt x="3522662" y="902494"/>
                  <a:pt x="3444478" y="902494"/>
                </a:cubicBezTo>
                <a:cubicBezTo>
                  <a:pt x="3349624" y="902494"/>
                  <a:pt x="3272135" y="888712"/>
                  <a:pt x="3212009" y="861148"/>
                </a:cubicBezTo>
                <a:cubicBezTo>
                  <a:pt x="3151882" y="833583"/>
                  <a:pt x="3099991" y="785098"/>
                  <a:pt x="3056334" y="715691"/>
                </a:cubicBezTo>
                <a:cubicBezTo>
                  <a:pt x="3012678" y="646285"/>
                  <a:pt x="2990850" y="557442"/>
                  <a:pt x="2990850" y="449164"/>
                </a:cubicBezTo>
                <a:cubicBezTo>
                  <a:pt x="2990850" y="304800"/>
                  <a:pt x="3029247" y="193849"/>
                  <a:pt x="3106043" y="116309"/>
                </a:cubicBezTo>
                <a:cubicBezTo>
                  <a:pt x="3182838" y="38770"/>
                  <a:pt x="3291482" y="0"/>
                  <a:pt x="3431976" y="0"/>
                </a:cubicBezTo>
                <a:close/>
                <a:moveTo>
                  <a:pt x="1400770" y="0"/>
                </a:moveTo>
                <a:cubicBezTo>
                  <a:pt x="1546026" y="0"/>
                  <a:pt x="1657945" y="38993"/>
                  <a:pt x="1736526" y="116979"/>
                </a:cubicBezTo>
                <a:cubicBezTo>
                  <a:pt x="1815108" y="194965"/>
                  <a:pt x="1854398" y="304205"/>
                  <a:pt x="1854398" y="444699"/>
                </a:cubicBezTo>
                <a:cubicBezTo>
                  <a:pt x="1854398" y="546696"/>
                  <a:pt x="1837233" y="630337"/>
                  <a:pt x="1802904" y="695623"/>
                </a:cubicBezTo>
                <a:cubicBezTo>
                  <a:pt x="1768574" y="760909"/>
                  <a:pt x="1718965" y="811709"/>
                  <a:pt x="1654076" y="848023"/>
                </a:cubicBezTo>
                <a:cubicBezTo>
                  <a:pt x="1589187" y="884337"/>
                  <a:pt x="1508323" y="902494"/>
                  <a:pt x="1411486" y="902494"/>
                </a:cubicBezTo>
                <a:cubicBezTo>
                  <a:pt x="1313061" y="902494"/>
                  <a:pt x="1231602" y="886817"/>
                  <a:pt x="1167110" y="855464"/>
                </a:cubicBezTo>
                <a:cubicBezTo>
                  <a:pt x="1102618" y="824111"/>
                  <a:pt x="1050329" y="774502"/>
                  <a:pt x="1010245" y="706636"/>
                </a:cubicBezTo>
                <a:cubicBezTo>
                  <a:pt x="970161" y="638771"/>
                  <a:pt x="950118" y="553839"/>
                  <a:pt x="950118" y="451842"/>
                </a:cubicBezTo>
                <a:cubicBezTo>
                  <a:pt x="950118" y="309364"/>
                  <a:pt x="989806" y="198438"/>
                  <a:pt x="1069181" y="119063"/>
                </a:cubicBezTo>
                <a:cubicBezTo>
                  <a:pt x="1148556" y="39688"/>
                  <a:pt x="1259086" y="0"/>
                  <a:pt x="1400770" y="0"/>
                </a:cubicBezTo>
                <a:close/>
                <a:moveTo>
                  <a:pt x="441126" y="0"/>
                </a:moveTo>
                <a:cubicBezTo>
                  <a:pt x="551061" y="0"/>
                  <a:pt x="637480" y="22225"/>
                  <a:pt x="700385" y="66675"/>
                </a:cubicBezTo>
                <a:cubicBezTo>
                  <a:pt x="763289" y="111125"/>
                  <a:pt x="810021" y="179388"/>
                  <a:pt x="840581" y="271463"/>
                </a:cubicBezTo>
                <a:lnTo>
                  <a:pt x="602456" y="324446"/>
                </a:lnTo>
                <a:cubicBezTo>
                  <a:pt x="594122" y="297855"/>
                  <a:pt x="585390" y="278408"/>
                  <a:pt x="576262" y="266105"/>
                </a:cubicBezTo>
                <a:cubicBezTo>
                  <a:pt x="561181" y="245467"/>
                  <a:pt x="542726" y="229592"/>
                  <a:pt x="520898" y="218480"/>
                </a:cubicBezTo>
                <a:cubicBezTo>
                  <a:pt x="499070" y="207367"/>
                  <a:pt x="474662" y="201811"/>
                  <a:pt x="447675" y="201811"/>
                </a:cubicBezTo>
                <a:cubicBezTo>
                  <a:pt x="386556" y="201811"/>
                  <a:pt x="339725" y="226390"/>
                  <a:pt x="307181" y="275546"/>
                </a:cubicBezTo>
                <a:cubicBezTo>
                  <a:pt x="282575" y="312015"/>
                  <a:pt x="270272" y="369292"/>
                  <a:pt x="270272" y="447378"/>
                </a:cubicBezTo>
                <a:cubicBezTo>
                  <a:pt x="270272" y="544103"/>
                  <a:pt x="284956" y="610403"/>
                  <a:pt x="314325" y="646277"/>
                </a:cubicBezTo>
                <a:cubicBezTo>
                  <a:pt x="343693" y="682151"/>
                  <a:pt x="384968" y="700088"/>
                  <a:pt x="438150" y="700088"/>
                </a:cubicBezTo>
                <a:cubicBezTo>
                  <a:pt x="489743" y="700088"/>
                  <a:pt x="528736" y="685602"/>
                  <a:pt x="555128" y="656630"/>
                </a:cubicBezTo>
                <a:cubicBezTo>
                  <a:pt x="581521" y="627658"/>
                  <a:pt x="600670" y="585589"/>
                  <a:pt x="612576" y="530424"/>
                </a:cubicBezTo>
                <a:lnTo>
                  <a:pt x="848915" y="601861"/>
                </a:lnTo>
                <a:cubicBezTo>
                  <a:pt x="833040" y="668139"/>
                  <a:pt x="808037" y="723503"/>
                  <a:pt x="773906" y="767953"/>
                </a:cubicBezTo>
                <a:cubicBezTo>
                  <a:pt x="739775" y="812403"/>
                  <a:pt x="697408" y="845939"/>
                  <a:pt x="646807" y="868561"/>
                </a:cubicBezTo>
                <a:cubicBezTo>
                  <a:pt x="596205" y="891183"/>
                  <a:pt x="531812" y="902494"/>
                  <a:pt x="453628" y="902494"/>
                </a:cubicBezTo>
                <a:cubicBezTo>
                  <a:pt x="358775" y="902494"/>
                  <a:pt x="281285" y="888712"/>
                  <a:pt x="221158" y="861148"/>
                </a:cubicBezTo>
                <a:cubicBezTo>
                  <a:pt x="161032" y="833583"/>
                  <a:pt x="109140" y="785098"/>
                  <a:pt x="65484" y="715691"/>
                </a:cubicBezTo>
                <a:cubicBezTo>
                  <a:pt x="21828" y="646285"/>
                  <a:pt x="0" y="557442"/>
                  <a:pt x="0" y="449164"/>
                </a:cubicBezTo>
                <a:cubicBezTo>
                  <a:pt x="0" y="304800"/>
                  <a:pt x="38397" y="193849"/>
                  <a:pt x="115193" y="116309"/>
                </a:cubicBezTo>
                <a:cubicBezTo>
                  <a:pt x="191988" y="38770"/>
                  <a:pt x="300632" y="0"/>
                  <a:pt x="441126" y="0"/>
                </a:cubicBezTo>
                <a:close/>
              </a:path>
            </a:pathLst>
          </a:custGeom>
        </p:spPr>
      </p:pic>
    </p:spTree>
    <p:extLst>
      <p:ext uri="{BB962C8B-B14F-4D97-AF65-F5344CB8AC3E}">
        <p14:creationId xmlns:p14="http://schemas.microsoft.com/office/powerpoint/2010/main" val="3810463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AC3928-476D-0EEB-90D8-B0DB6D96EF8E}"/>
              </a:ext>
            </a:extLst>
          </p:cNvPr>
          <p:cNvSpPr txBox="1">
            <a:spLocks/>
          </p:cNvSpPr>
          <p:nvPr/>
        </p:nvSpPr>
        <p:spPr>
          <a:xfrm>
            <a:off x="383456" y="231048"/>
            <a:ext cx="10738200" cy="379777"/>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2800" b="1" dirty="0">
                <a:solidFill>
                  <a:srgbClr val="1C5174"/>
                </a:solidFill>
                <a:latin typeface="Arial" panose="020B0604020202020204" pitchFamily="34" charset="0"/>
                <a:ea typeface="Open Sans" panose="020B0606030504020204" pitchFamily="34" charset="0"/>
                <a:cs typeface="Arial" panose="020B0604020202020204" pitchFamily="34" charset="0"/>
              </a:rPr>
              <a:t>What is the Scientific Consensus Statement?</a:t>
            </a:r>
          </a:p>
        </p:txBody>
      </p:sp>
      <p:sp>
        <p:nvSpPr>
          <p:cNvPr id="6" name="Rectangle 5">
            <a:extLst>
              <a:ext uri="{FF2B5EF4-FFF2-40B4-BE49-F238E27FC236}">
                <a16:creationId xmlns:a16="http://schemas.microsoft.com/office/drawing/2014/main" id="{AEC5575E-AB29-9479-DCE2-FFC2C2425E14}"/>
              </a:ext>
            </a:extLst>
          </p:cNvPr>
          <p:cNvSpPr/>
          <p:nvPr/>
        </p:nvSpPr>
        <p:spPr>
          <a:xfrm>
            <a:off x="383456" y="1736481"/>
            <a:ext cx="8498216" cy="300082"/>
          </a:xfrm>
          <a:prstGeom prst="rect">
            <a:avLst/>
          </a:prstGeom>
        </p:spPr>
        <p:txBody>
          <a:bodyPr wrap="square">
            <a:spAutoFit/>
          </a:bodyPr>
          <a:lstStyle/>
          <a:p>
            <a:r>
              <a:rPr lang="en-US" sz="1350" dirty="0">
                <a:solidFill>
                  <a:schemeClr val="bg1"/>
                </a:solidFill>
                <a:latin typeface="Arial" panose="020B0604020202020204" pitchFamily="34" charset="0"/>
                <a:cs typeface="Arial" panose="020B0604020202020204" pitchFamily="34" charset="0"/>
              </a:rPr>
              <a:t>Updated regularly to ensure Reef policy remains up-to-date and based on best available evidence</a:t>
            </a:r>
          </a:p>
        </p:txBody>
      </p:sp>
      <p:sp>
        <p:nvSpPr>
          <p:cNvPr id="17" name="TextBox 16">
            <a:extLst>
              <a:ext uri="{FF2B5EF4-FFF2-40B4-BE49-F238E27FC236}">
                <a16:creationId xmlns:a16="http://schemas.microsoft.com/office/drawing/2014/main" id="{577078A3-1C4D-0181-11A7-C5137081ED95}"/>
              </a:ext>
            </a:extLst>
          </p:cNvPr>
          <p:cNvSpPr txBox="1"/>
          <p:nvPr/>
        </p:nvSpPr>
        <p:spPr>
          <a:xfrm>
            <a:off x="2767231" y="3285628"/>
            <a:ext cx="1063805" cy="300082"/>
          </a:xfrm>
          <a:prstGeom prst="rect">
            <a:avLst/>
          </a:prstGeom>
          <a:noFill/>
        </p:spPr>
        <p:txBody>
          <a:bodyPr wrap="square" rtlCol="0">
            <a:spAutoFit/>
          </a:bodyPr>
          <a:lstStyle/>
          <a:p>
            <a:r>
              <a:rPr lang="en-AU" sz="1350" dirty="0">
                <a:solidFill>
                  <a:schemeClr val="bg1"/>
                </a:solidFill>
                <a:latin typeface="Arial" panose="020B0604020202020204" pitchFamily="34" charset="0"/>
                <a:cs typeface="Arial" panose="020B0604020202020204" pitchFamily="34" charset="0"/>
              </a:rPr>
              <a:t>2008 SCS</a:t>
            </a:r>
          </a:p>
        </p:txBody>
      </p:sp>
      <p:sp>
        <p:nvSpPr>
          <p:cNvPr id="18" name="TextBox 17">
            <a:extLst>
              <a:ext uri="{FF2B5EF4-FFF2-40B4-BE49-F238E27FC236}">
                <a16:creationId xmlns:a16="http://schemas.microsoft.com/office/drawing/2014/main" id="{2CC1C4BE-8600-F49A-6DA6-A4EC29C584DF}"/>
              </a:ext>
            </a:extLst>
          </p:cNvPr>
          <p:cNvSpPr txBox="1"/>
          <p:nvPr/>
        </p:nvSpPr>
        <p:spPr>
          <a:xfrm>
            <a:off x="4535443" y="2621916"/>
            <a:ext cx="1063805" cy="300082"/>
          </a:xfrm>
          <a:prstGeom prst="rect">
            <a:avLst/>
          </a:prstGeom>
          <a:noFill/>
        </p:spPr>
        <p:txBody>
          <a:bodyPr wrap="square" rtlCol="0">
            <a:spAutoFit/>
          </a:bodyPr>
          <a:lstStyle/>
          <a:p>
            <a:r>
              <a:rPr lang="en-AU" sz="1350" dirty="0">
                <a:solidFill>
                  <a:schemeClr val="bg1"/>
                </a:solidFill>
                <a:latin typeface="Arial" panose="020B0604020202020204" pitchFamily="34" charset="0"/>
                <a:cs typeface="Arial" panose="020B0604020202020204" pitchFamily="34" charset="0"/>
              </a:rPr>
              <a:t>2013 SCS</a:t>
            </a:r>
          </a:p>
        </p:txBody>
      </p:sp>
      <p:sp>
        <p:nvSpPr>
          <p:cNvPr id="21" name="TextBox 20">
            <a:extLst>
              <a:ext uri="{FF2B5EF4-FFF2-40B4-BE49-F238E27FC236}">
                <a16:creationId xmlns:a16="http://schemas.microsoft.com/office/drawing/2014/main" id="{284F1650-B14B-B302-A354-C2A875DCED8C}"/>
              </a:ext>
            </a:extLst>
          </p:cNvPr>
          <p:cNvSpPr txBox="1"/>
          <p:nvPr/>
        </p:nvSpPr>
        <p:spPr>
          <a:xfrm>
            <a:off x="284758" y="787839"/>
            <a:ext cx="11523786" cy="3380413"/>
          </a:xfrm>
          <a:prstGeom prst="rect">
            <a:avLst/>
          </a:prstGeom>
          <a:noFill/>
        </p:spPr>
        <p:txBody>
          <a:bodyPr wrap="square">
            <a:spAutoFit/>
          </a:bodyPr>
          <a:lstStyle/>
          <a:p>
            <a:pPr marL="285750" indent="-285750">
              <a:lnSpc>
                <a:spcPts val="2400"/>
              </a:lnSpc>
              <a:spcAft>
                <a:spcPts val="600"/>
              </a:spcAft>
              <a:buClr>
                <a:srgbClr val="1C5174"/>
              </a:buClr>
              <a:buFont typeface="Arial" panose="020B0604020202020204" pitchFamily="34" charset="0"/>
              <a:buChar char="►"/>
            </a:pPr>
            <a:r>
              <a:rPr lang="en-US" i="0" dirty="0">
                <a:solidFill>
                  <a:schemeClr val="tx1">
                    <a:lumMod val="75000"/>
                    <a:lumOff val="25000"/>
                  </a:schemeClr>
                </a:solidFill>
                <a:effectLst/>
                <a:latin typeface="Arial" panose="020B0604020202020204" pitchFamily="34" charset="0"/>
                <a:ea typeface="Open Sans" panose="020B0606030504020204" pitchFamily="34" charset="0"/>
                <a:cs typeface="Arial" panose="020B0604020202020204" pitchFamily="34" charset="0"/>
              </a:rPr>
              <a:t>The </a:t>
            </a:r>
            <a:r>
              <a:rPr lang="en-US" b="1" i="0" dirty="0">
                <a:solidFill>
                  <a:srgbClr val="1C5174"/>
                </a:solidFill>
                <a:effectLst/>
                <a:latin typeface="Arial" panose="020B0604020202020204" pitchFamily="34" charset="0"/>
                <a:ea typeface="Open Sans" panose="020B0606030504020204" pitchFamily="34" charset="0"/>
                <a:cs typeface="Arial" panose="020B0604020202020204" pitchFamily="34" charset="0"/>
              </a:rPr>
              <a:t>Scientific Consensus Statement (SCS) </a:t>
            </a:r>
            <a:r>
              <a:rPr lang="en-US" i="0" dirty="0">
                <a:solidFill>
                  <a:schemeClr val="tx1">
                    <a:lumMod val="75000"/>
                    <a:lumOff val="25000"/>
                  </a:schemeClr>
                </a:solidFill>
                <a:effectLst/>
                <a:latin typeface="Arial" panose="020B0604020202020204" pitchFamily="34" charset="0"/>
                <a:ea typeface="Open Sans" panose="020B0606030504020204" pitchFamily="34" charset="0"/>
                <a:cs typeface="Arial" panose="020B0604020202020204" pitchFamily="34" charset="0"/>
              </a:rPr>
              <a:t>brings together </a:t>
            </a:r>
            <a:r>
              <a:rPr lang="en-US" b="1" i="0" dirty="0">
                <a:solidFill>
                  <a:srgbClr val="1C5174"/>
                </a:solidFill>
                <a:effectLst/>
                <a:latin typeface="Arial" panose="020B0604020202020204" pitchFamily="34" charset="0"/>
                <a:ea typeface="Open Sans" panose="020B0606030504020204" pitchFamily="34" charset="0"/>
                <a:cs typeface="Arial" panose="020B0604020202020204" pitchFamily="34" charset="0"/>
              </a:rPr>
              <a:t>peer reviewed scientific evidence</a:t>
            </a:r>
            <a:r>
              <a:rPr lang="en-US" i="0" dirty="0">
                <a:solidFill>
                  <a:srgbClr val="1C5174"/>
                </a:solidFill>
                <a:effectLst/>
                <a:latin typeface="Arial" panose="020B0604020202020204" pitchFamily="34" charset="0"/>
                <a:ea typeface="Open Sans" panose="020B0606030504020204" pitchFamily="34" charset="0"/>
                <a:cs typeface="Arial" panose="020B0604020202020204" pitchFamily="34" charset="0"/>
              </a:rPr>
              <a:t> </a:t>
            </a:r>
            <a:r>
              <a:rPr lang="en-US" i="0" dirty="0">
                <a:solidFill>
                  <a:schemeClr val="tx1">
                    <a:lumMod val="75000"/>
                    <a:lumOff val="25000"/>
                  </a:schemeClr>
                </a:solidFill>
                <a:effectLst/>
                <a:latin typeface="Arial" panose="020B0604020202020204" pitchFamily="34" charset="0"/>
                <a:ea typeface="Open Sans" panose="020B0606030504020204" pitchFamily="34" charset="0"/>
                <a:cs typeface="Arial" panose="020B0604020202020204" pitchFamily="34" charset="0"/>
              </a:rPr>
              <a:t>on how land-based activities can impact water quality on the Great Barrier Reef.</a:t>
            </a:r>
          </a:p>
          <a:p>
            <a:pPr marL="285750" indent="-285750">
              <a:lnSpc>
                <a:spcPts val="2400"/>
              </a:lnSpc>
              <a:spcAft>
                <a:spcPts val="600"/>
              </a:spcAft>
              <a:buClr>
                <a:srgbClr val="1C5174"/>
              </a:buClr>
              <a:buFont typeface="Arial" panose="020B0604020202020204" pitchFamily="34" charset="0"/>
              <a:buChar char="►"/>
            </a:pPr>
            <a:r>
              <a:rPr lang="en-US" i="0" dirty="0">
                <a:solidFill>
                  <a:schemeClr val="tx1">
                    <a:lumMod val="75000"/>
                    <a:lumOff val="25000"/>
                  </a:schemeClr>
                </a:solidFill>
                <a:effectLst/>
                <a:latin typeface="Arial" panose="020B0604020202020204" pitchFamily="34" charset="0"/>
                <a:ea typeface="Open Sans" panose="020B0606030504020204" pitchFamily="34" charset="0"/>
                <a:cs typeface="Arial" panose="020B0604020202020204" pitchFamily="34" charset="0"/>
              </a:rPr>
              <a:t>It helps to </a:t>
            </a:r>
            <a:r>
              <a:rPr lang="en-US" b="1" i="0" dirty="0">
                <a:solidFill>
                  <a:srgbClr val="1C5174"/>
                </a:solidFill>
                <a:effectLst/>
                <a:latin typeface="Arial" panose="020B0604020202020204" pitchFamily="34" charset="0"/>
                <a:ea typeface="Open Sans" panose="020B0606030504020204" pitchFamily="34" charset="0"/>
                <a:cs typeface="Arial" panose="020B0604020202020204" pitchFamily="34" charset="0"/>
              </a:rPr>
              <a:t>create a common understanding </a:t>
            </a:r>
            <a:r>
              <a:rPr lang="en-US" i="0" dirty="0">
                <a:solidFill>
                  <a:schemeClr val="tx1">
                    <a:lumMod val="75000"/>
                    <a:lumOff val="25000"/>
                  </a:schemeClr>
                </a:solidFill>
                <a:effectLst/>
                <a:latin typeface="Arial" panose="020B0604020202020204" pitchFamily="34" charset="0"/>
                <a:ea typeface="Open Sans" panose="020B0606030504020204" pitchFamily="34" charset="0"/>
                <a:cs typeface="Arial" panose="020B0604020202020204" pitchFamily="34" charset="0"/>
              </a:rPr>
              <a:t>about Reef water quality and ecosystem condition. </a:t>
            </a:r>
          </a:p>
          <a:p>
            <a:pPr marL="285750" indent="-285750">
              <a:lnSpc>
                <a:spcPts val="2400"/>
              </a:lnSpc>
              <a:spcAft>
                <a:spcPts val="600"/>
              </a:spcAft>
              <a:buClr>
                <a:srgbClr val="1C5174"/>
              </a:buClr>
              <a:buFont typeface="Arial" panose="020B0604020202020204" pitchFamily="34" charset="0"/>
              <a:buChar char="►"/>
            </a:pPr>
            <a:r>
              <a:rPr lang="en-AU"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The </a:t>
            </a:r>
            <a:r>
              <a:rPr lang="en-AU" b="1" dirty="0">
                <a:solidFill>
                  <a:srgbClr val="1C5174"/>
                </a:solidFill>
                <a:latin typeface="Arial" panose="020B0604020202020204" pitchFamily="34" charset="0"/>
                <a:ea typeface="Open Sans" panose="020B0606030504020204" pitchFamily="34" charset="0"/>
                <a:cs typeface="Arial" panose="020B0604020202020204" pitchFamily="34" charset="0"/>
              </a:rPr>
              <a:t>2022 SCS </a:t>
            </a:r>
            <a:r>
              <a:rPr lang="en-AU"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typically includes evidence from </a:t>
            </a:r>
            <a:r>
              <a:rPr lang="en-AU" b="1" dirty="0">
                <a:solidFill>
                  <a:srgbClr val="1C5174"/>
                </a:solidFill>
                <a:latin typeface="Arial" panose="020B0604020202020204" pitchFamily="34" charset="0"/>
                <a:ea typeface="Open Sans" panose="020B0606030504020204" pitchFamily="34" charset="0"/>
                <a:cs typeface="Arial" panose="020B0604020202020204" pitchFamily="34" charset="0"/>
              </a:rPr>
              <a:t>1990 to end of 2022</a:t>
            </a:r>
            <a:r>
              <a:rPr lang="en-AU"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a:t>
            </a:r>
          </a:p>
          <a:p>
            <a:pPr marL="285750" indent="-285750">
              <a:lnSpc>
                <a:spcPts val="2400"/>
              </a:lnSpc>
              <a:spcAft>
                <a:spcPts val="600"/>
              </a:spcAft>
              <a:buClr>
                <a:srgbClr val="1C5174"/>
              </a:buClr>
              <a:buFont typeface="Arial" panose="020B0604020202020204" pitchFamily="34" charset="0"/>
              <a:buChar char="►"/>
            </a:pPr>
            <a:r>
              <a:rPr lang="en-AU"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It presents the </a:t>
            </a:r>
            <a:r>
              <a:rPr lang="en-AU" b="1" dirty="0">
                <a:solidFill>
                  <a:srgbClr val="1C5174"/>
                </a:solidFill>
                <a:latin typeface="Arial" panose="020B0604020202020204" pitchFamily="34" charset="0"/>
                <a:ea typeface="Open Sans" panose="020B0606030504020204" pitchFamily="34" charset="0"/>
                <a:cs typeface="Arial" panose="020B0604020202020204" pitchFamily="34" charset="0"/>
              </a:rPr>
              <a:t>evidence based on the science </a:t>
            </a:r>
            <a:r>
              <a:rPr lang="en-AU"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and </a:t>
            </a:r>
            <a:r>
              <a:rPr lang="en-AU" b="1" dirty="0">
                <a:solidFill>
                  <a:srgbClr val="1C5174"/>
                </a:solidFill>
                <a:latin typeface="Arial" panose="020B0604020202020204" pitchFamily="34" charset="0"/>
                <a:ea typeface="Open Sans" panose="020B0606030504020204" pitchFamily="34" charset="0"/>
                <a:cs typeface="Arial" panose="020B0604020202020204" pitchFamily="34" charset="0"/>
              </a:rPr>
              <a:t>does not </a:t>
            </a:r>
            <a:r>
              <a:rPr lang="en-AU"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make recommendations.</a:t>
            </a:r>
          </a:p>
          <a:p>
            <a:pPr marL="285750" indent="-285750">
              <a:lnSpc>
                <a:spcPts val="2400"/>
              </a:lnSpc>
              <a:spcAft>
                <a:spcPts val="600"/>
              </a:spcAft>
              <a:buClr>
                <a:srgbClr val="1C5174"/>
              </a:buClr>
              <a:buFont typeface="Arial" panose="020B0604020202020204" pitchFamily="34" charset="0"/>
              <a:buChar char="►"/>
            </a:pPr>
            <a:r>
              <a:rPr lang="en-AU"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Others can then </a:t>
            </a:r>
            <a:r>
              <a:rPr lang="en-AU" b="1" dirty="0">
                <a:solidFill>
                  <a:srgbClr val="1C5174"/>
                </a:solidFill>
                <a:latin typeface="Arial" panose="020B0604020202020204" pitchFamily="34" charset="0"/>
                <a:ea typeface="Open Sans" panose="020B0606030504020204" pitchFamily="34" charset="0"/>
                <a:cs typeface="Arial" panose="020B0604020202020204" pitchFamily="34" charset="0"/>
              </a:rPr>
              <a:t>use the evidence to inform their work </a:t>
            </a:r>
            <a:r>
              <a:rPr lang="en-AU"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(e.g. policy, management, agricultural industry, conservation organisations).</a:t>
            </a:r>
          </a:p>
          <a:p>
            <a:pPr marL="285750" indent="-285750">
              <a:lnSpc>
                <a:spcPts val="2400"/>
              </a:lnSpc>
              <a:spcAft>
                <a:spcPts val="600"/>
              </a:spcAft>
              <a:buClr>
                <a:srgbClr val="1C5174"/>
              </a:buClr>
              <a:buFont typeface="Arial" panose="020B0604020202020204" pitchFamily="34" charset="0"/>
              <a:buChar char="►"/>
            </a:pPr>
            <a:endParaRPr lang="en-AU"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en-US" i="0" dirty="0">
              <a:solidFill>
                <a:schemeClr val="tx1">
                  <a:lumMod val="75000"/>
                  <a:lumOff val="25000"/>
                </a:schemeClr>
              </a:solidFill>
              <a:effectLst/>
              <a:latin typeface="Arial" panose="020B0604020202020204" pitchFamily="34" charset="0"/>
              <a:ea typeface="Open Sans" panose="020B0606030504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DA466E9A-4FE4-708E-B101-22795406E8BD}"/>
              </a:ext>
            </a:extLst>
          </p:cNvPr>
          <p:cNvSpPr txBox="1"/>
          <p:nvPr/>
        </p:nvSpPr>
        <p:spPr>
          <a:xfrm>
            <a:off x="784856" y="5695044"/>
            <a:ext cx="697627" cy="369332"/>
          </a:xfrm>
          <a:prstGeom prst="rect">
            <a:avLst/>
          </a:prstGeom>
          <a:noFill/>
        </p:spPr>
        <p:txBody>
          <a:bodyPr wrap="none" rtlCol="0">
            <a:spAutoFit/>
          </a:bodyPr>
          <a:lstStyle/>
          <a:p>
            <a:r>
              <a:rPr lang="en-AU" b="1" dirty="0">
                <a:solidFill>
                  <a:schemeClr val="accent2">
                    <a:lumMod val="75000"/>
                  </a:schemeClr>
                </a:solidFill>
                <a:latin typeface="Arial" panose="020B0604020202020204" pitchFamily="34" charset="0"/>
                <a:cs typeface="Arial" panose="020B0604020202020204" pitchFamily="34" charset="0"/>
              </a:rPr>
              <a:t>2003</a:t>
            </a:r>
          </a:p>
        </p:txBody>
      </p:sp>
      <p:sp>
        <p:nvSpPr>
          <p:cNvPr id="27" name="TextBox 26">
            <a:extLst>
              <a:ext uri="{FF2B5EF4-FFF2-40B4-BE49-F238E27FC236}">
                <a16:creationId xmlns:a16="http://schemas.microsoft.com/office/drawing/2014/main" id="{A57242EE-B1B2-7CD8-EA74-D85E00D55FD5}"/>
              </a:ext>
            </a:extLst>
          </p:cNvPr>
          <p:cNvSpPr txBox="1"/>
          <p:nvPr/>
        </p:nvSpPr>
        <p:spPr>
          <a:xfrm>
            <a:off x="3152991" y="5687683"/>
            <a:ext cx="697627" cy="369332"/>
          </a:xfrm>
          <a:prstGeom prst="rect">
            <a:avLst/>
          </a:prstGeom>
          <a:noFill/>
        </p:spPr>
        <p:txBody>
          <a:bodyPr wrap="none" rtlCol="0">
            <a:spAutoFit/>
          </a:bodyPr>
          <a:lstStyle/>
          <a:p>
            <a:r>
              <a:rPr lang="en-AU" b="1" dirty="0">
                <a:solidFill>
                  <a:schemeClr val="accent2">
                    <a:lumMod val="75000"/>
                  </a:schemeClr>
                </a:solidFill>
                <a:latin typeface="Arial" panose="020B0604020202020204" pitchFamily="34" charset="0"/>
                <a:cs typeface="Arial" panose="020B0604020202020204" pitchFamily="34" charset="0"/>
              </a:rPr>
              <a:t>2008</a:t>
            </a:r>
          </a:p>
        </p:txBody>
      </p:sp>
      <p:sp>
        <p:nvSpPr>
          <p:cNvPr id="28" name="TextBox 27">
            <a:extLst>
              <a:ext uri="{FF2B5EF4-FFF2-40B4-BE49-F238E27FC236}">
                <a16:creationId xmlns:a16="http://schemas.microsoft.com/office/drawing/2014/main" id="{77C895C8-3198-3D49-CAA2-662B733CB53A}"/>
              </a:ext>
            </a:extLst>
          </p:cNvPr>
          <p:cNvSpPr txBox="1"/>
          <p:nvPr/>
        </p:nvSpPr>
        <p:spPr>
          <a:xfrm>
            <a:off x="5534407" y="5685766"/>
            <a:ext cx="697627" cy="369332"/>
          </a:xfrm>
          <a:prstGeom prst="rect">
            <a:avLst/>
          </a:prstGeom>
          <a:noFill/>
        </p:spPr>
        <p:txBody>
          <a:bodyPr wrap="none" rtlCol="0">
            <a:spAutoFit/>
          </a:bodyPr>
          <a:lstStyle/>
          <a:p>
            <a:r>
              <a:rPr lang="en-AU" b="1" dirty="0">
                <a:solidFill>
                  <a:schemeClr val="accent2">
                    <a:lumMod val="75000"/>
                  </a:schemeClr>
                </a:solidFill>
                <a:latin typeface="Arial" panose="020B0604020202020204" pitchFamily="34" charset="0"/>
                <a:cs typeface="Arial" panose="020B0604020202020204" pitchFamily="34" charset="0"/>
              </a:rPr>
              <a:t>2013</a:t>
            </a:r>
          </a:p>
        </p:txBody>
      </p:sp>
      <p:sp>
        <p:nvSpPr>
          <p:cNvPr id="29" name="TextBox 28">
            <a:extLst>
              <a:ext uri="{FF2B5EF4-FFF2-40B4-BE49-F238E27FC236}">
                <a16:creationId xmlns:a16="http://schemas.microsoft.com/office/drawing/2014/main" id="{E6365442-E78B-37B9-D333-72D08BEEE382}"/>
              </a:ext>
            </a:extLst>
          </p:cNvPr>
          <p:cNvSpPr txBox="1"/>
          <p:nvPr/>
        </p:nvSpPr>
        <p:spPr>
          <a:xfrm>
            <a:off x="8058765" y="5685766"/>
            <a:ext cx="697627" cy="369332"/>
          </a:xfrm>
          <a:prstGeom prst="rect">
            <a:avLst/>
          </a:prstGeom>
          <a:noFill/>
        </p:spPr>
        <p:txBody>
          <a:bodyPr wrap="none" rtlCol="0">
            <a:spAutoFit/>
          </a:bodyPr>
          <a:lstStyle/>
          <a:p>
            <a:r>
              <a:rPr lang="en-AU" b="1" dirty="0">
                <a:solidFill>
                  <a:schemeClr val="accent2">
                    <a:lumMod val="75000"/>
                  </a:schemeClr>
                </a:solidFill>
                <a:latin typeface="Arial" panose="020B0604020202020204" pitchFamily="34" charset="0"/>
                <a:cs typeface="Arial" panose="020B0604020202020204" pitchFamily="34" charset="0"/>
              </a:rPr>
              <a:t>2017</a:t>
            </a:r>
          </a:p>
        </p:txBody>
      </p:sp>
      <p:sp>
        <p:nvSpPr>
          <p:cNvPr id="30" name="Rectangle 29">
            <a:extLst>
              <a:ext uri="{FF2B5EF4-FFF2-40B4-BE49-F238E27FC236}">
                <a16:creationId xmlns:a16="http://schemas.microsoft.com/office/drawing/2014/main" id="{6000D9A4-96EB-0299-0DF9-B07B5CC54D2A}"/>
              </a:ext>
            </a:extLst>
          </p:cNvPr>
          <p:cNvSpPr/>
          <p:nvPr/>
        </p:nvSpPr>
        <p:spPr>
          <a:xfrm>
            <a:off x="0" y="6137996"/>
            <a:ext cx="12192000" cy="720001"/>
          </a:xfrm>
          <a:prstGeom prst="rect">
            <a:avLst/>
          </a:prstGeom>
          <a:solidFill>
            <a:srgbClr val="1C517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id="{9EA0F53E-83F0-2EDB-1B1D-881A0B54E4EC}"/>
              </a:ext>
            </a:extLst>
          </p:cNvPr>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0878796" y="6224753"/>
            <a:ext cx="1188707" cy="546486"/>
          </a:xfrm>
          <a:prstGeom prst="rect">
            <a:avLst/>
          </a:prstGeom>
        </p:spPr>
      </p:pic>
      <p:sp>
        <p:nvSpPr>
          <p:cNvPr id="8" name="TextBox 7">
            <a:extLst>
              <a:ext uri="{FF2B5EF4-FFF2-40B4-BE49-F238E27FC236}">
                <a16:creationId xmlns:a16="http://schemas.microsoft.com/office/drawing/2014/main" id="{8625F1DF-F2AF-04FC-B052-32DF822AE526}"/>
              </a:ext>
            </a:extLst>
          </p:cNvPr>
          <p:cNvSpPr txBox="1"/>
          <p:nvPr/>
        </p:nvSpPr>
        <p:spPr>
          <a:xfrm>
            <a:off x="10385808" y="5686539"/>
            <a:ext cx="697627" cy="369332"/>
          </a:xfrm>
          <a:prstGeom prst="rect">
            <a:avLst/>
          </a:prstGeom>
          <a:noFill/>
        </p:spPr>
        <p:txBody>
          <a:bodyPr wrap="none" rtlCol="0">
            <a:spAutoFit/>
          </a:bodyPr>
          <a:lstStyle/>
          <a:p>
            <a:r>
              <a:rPr lang="en-AU" b="1" dirty="0">
                <a:solidFill>
                  <a:schemeClr val="accent2">
                    <a:lumMod val="75000"/>
                  </a:schemeClr>
                </a:solidFill>
                <a:latin typeface="Arial" panose="020B0604020202020204" pitchFamily="34" charset="0"/>
                <a:cs typeface="Arial" panose="020B0604020202020204" pitchFamily="34" charset="0"/>
              </a:rPr>
              <a:t>2022</a:t>
            </a:r>
          </a:p>
        </p:txBody>
      </p:sp>
      <p:pic>
        <p:nvPicPr>
          <p:cNvPr id="2" name="Picture 1">
            <a:extLst>
              <a:ext uri="{FF2B5EF4-FFF2-40B4-BE49-F238E27FC236}">
                <a16:creationId xmlns:a16="http://schemas.microsoft.com/office/drawing/2014/main" id="{9B0DF4BF-AC4E-8A08-0A6E-5806471342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8037" y="3455545"/>
            <a:ext cx="1533170" cy="2160000"/>
          </a:xfrm>
          <a:prstGeom prst="rect">
            <a:avLst/>
          </a:prstGeom>
          <a:ln w="3175" cap="sq">
            <a:solidFill>
              <a:srgbClr val="000000"/>
            </a:solidFill>
            <a:prstDash val="solid"/>
            <a:miter lim="800000"/>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329B52E8-3C98-27E8-5530-A516979A77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44401" y="3462642"/>
            <a:ext cx="1526356" cy="2160000"/>
          </a:xfrm>
          <a:prstGeom prst="rect">
            <a:avLst/>
          </a:prstGeom>
          <a:ln w="3175" cap="sq">
            <a:solidFill>
              <a:srgbClr val="000000"/>
            </a:solidFill>
            <a:prstDash val="solid"/>
            <a:miter lim="800000"/>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4FDD4731-06CD-6E61-30E6-61D1FAFBFA7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21511" y="3456580"/>
            <a:ext cx="1523421" cy="2160000"/>
          </a:xfrm>
          <a:prstGeom prst="rect">
            <a:avLst/>
          </a:prstGeom>
          <a:ln w="3175" cap="sq">
            <a:solidFill>
              <a:srgbClr val="000000"/>
            </a:solidFill>
            <a:prstDash val="solid"/>
            <a:miter lim="800000"/>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A1ECB0F3-D27F-7DC9-36F4-FE832C10D40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737575" y="3462642"/>
            <a:ext cx="1528461" cy="2160000"/>
          </a:xfrm>
          <a:prstGeom prst="rect">
            <a:avLst/>
          </a:prstGeom>
          <a:ln w="3175" cap="sq">
            <a:solidFill>
              <a:srgbClr val="000000"/>
            </a:solidFill>
            <a:prstDash val="solid"/>
            <a:miter lim="800000"/>
          </a:ln>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13D1D209-D95A-E7DE-B3B4-3544619D423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1368" y="3455546"/>
            <a:ext cx="1528382" cy="2160000"/>
          </a:xfrm>
          <a:prstGeom prst="rect">
            <a:avLst/>
          </a:prstGeom>
          <a:ln w="3175" cap="sq">
            <a:solidFill>
              <a:srgbClr val="000000"/>
            </a:solidFill>
            <a:prstDash val="solid"/>
            <a:miter lim="800000"/>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16701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een fields and a city&#10;&#10;Description automatically generated with medium confidence">
            <a:extLst>
              <a:ext uri="{FF2B5EF4-FFF2-40B4-BE49-F238E27FC236}">
                <a16:creationId xmlns:a16="http://schemas.microsoft.com/office/drawing/2014/main" id="{DAA7A3F1-59AC-08BB-90D7-BAB240F21CF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5" name="Rectangle 4">
            <a:extLst>
              <a:ext uri="{FF2B5EF4-FFF2-40B4-BE49-F238E27FC236}">
                <a16:creationId xmlns:a16="http://schemas.microsoft.com/office/drawing/2014/main" id="{9D1F25BF-7479-321B-1703-E964E9F551F8}"/>
              </a:ext>
            </a:extLst>
          </p:cNvPr>
          <p:cNvSpPr/>
          <p:nvPr/>
        </p:nvSpPr>
        <p:spPr>
          <a:xfrm>
            <a:off x="0" y="2133599"/>
            <a:ext cx="12192000" cy="2419351"/>
          </a:xfrm>
          <a:prstGeom prst="rect">
            <a:avLst/>
          </a:prstGeom>
          <a:solidFill>
            <a:srgbClr val="009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6C999374-A06C-F7AC-8052-70093A05240B}"/>
              </a:ext>
            </a:extLst>
          </p:cNvPr>
          <p:cNvSpPr txBox="1"/>
          <p:nvPr/>
        </p:nvSpPr>
        <p:spPr>
          <a:xfrm>
            <a:off x="1743074" y="2558443"/>
            <a:ext cx="10161844" cy="1569660"/>
          </a:xfrm>
          <a:prstGeom prst="rect">
            <a:avLst/>
          </a:prstGeom>
          <a:noFill/>
        </p:spPr>
        <p:txBody>
          <a:bodyPr wrap="square">
            <a:spAutoFit/>
          </a:bodyPr>
          <a:lstStyle/>
          <a:p>
            <a:r>
              <a:rPr lang="en-US" sz="2400" b="0" i="0" u="none" strike="noStrike" baseline="0" dirty="0">
                <a:solidFill>
                  <a:schemeClr val="bg1"/>
                </a:solidFill>
                <a:latin typeface="Arial" panose="020B0604020202020204" pitchFamily="34" charset="0"/>
                <a:cs typeface="Arial" panose="020B0604020202020204" pitchFamily="34" charset="0"/>
              </a:rPr>
              <a:t>Historical and continuing land management and catchment modification impair Great Barrier Reef water quality through extensive vegetation degradation, changed hydrology, increased erosion, and expansion of </a:t>
            </a:r>
            <a:r>
              <a:rPr lang="en-US" sz="2400" b="0" i="0" u="none" strike="noStrike" baseline="0" dirty="0" err="1">
                <a:solidFill>
                  <a:schemeClr val="bg1"/>
                </a:solidFill>
                <a:latin typeface="Arial" panose="020B0604020202020204" pitchFamily="34" charset="0"/>
                <a:cs typeface="Arial" panose="020B0604020202020204" pitchFamily="34" charset="0"/>
              </a:rPr>
              <a:t>fertilised</a:t>
            </a:r>
            <a:r>
              <a:rPr lang="en-US" sz="2400" b="0" i="0" u="none" strike="noStrike" baseline="0" dirty="0">
                <a:solidFill>
                  <a:schemeClr val="bg1"/>
                </a:solidFill>
                <a:latin typeface="Arial" panose="020B0604020202020204" pitchFamily="34" charset="0"/>
                <a:cs typeface="Arial" panose="020B0604020202020204" pitchFamily="34" charset="0"/>
              </a:rPr>
              <a:t> land uses, urban </a:t>
            </a:r>
            <a:r>
              <a:rPr lang="en-US" sz="2400" b="0" i="0" u="none" strike="noStrike" baseline="0" dirty="0" err="1">
                <a:solidFill>
                  <a:schemeClr val="bg1"/>
                </a:solidFill>
                <a:latin typeface="Arial" panose="020B0604020202020204" pitchFamily="34" charset="0"/>
                <a:cs typeface="Arial" panose="020B0604020202020204" pitchFamily="34" charset="0"/>
              </a:rPr>
              <a:t>centres</a:t>
            </a:r>
            <a:r>
              <a:rPr lang="en-US" sz="2400" b="0" i="0" u="none" strike="noStrike" baseline="0" dirty="0">
                <a:solidFill>
                  <a:schemeClr val="bg1"/>
                </a:solidFill>
                <a:latin typeface="Arial" panose="020B0604020202020204" pitchFamily="34" charset="0"/>
                <a:cs typeface="Arial" panose="020B0604020202020204" pitchFamily="34" charset="0"/>
              </a:rPr>
              <a:t> and coastal developments. </a:t>
            </a:r>
            <a:endParaRPr lang="en-AU" sz="24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315A6CD-4C66-01EE-10EE-DEFC5AC18D9B}"/>
              </a:ext>
            </a:extLst>
          </p:cNvPr>
          <p:cNvSpPr txBox="1"/>
          <p:nvPr/>
        </p:nvSpPr>
        <p:spPr>
          <a:xfrm>
            <a:off x="287082" y="2235278"/>
            <a:ext cx="1168910" cy="2215991"/>
          </a:xfrm>
          <a:prstGeom prst="rect">
            <a:avLst/>
          </a:prstGeom>
          <a:noFill/>
        </p:spPr>
        <p:txBody>
          <a:bodyPr wrap="none" rtlCol="0">
            <a:spAutoFit/>
          </a:bodyPr>
          <a:lstStyle/>
          <a:p>
            <a:r>
              <a:rPr lang="en-AU" sz="13800" b="1" dirty="0">
                <a:solidFill>
                  <a:schemeClr val="accent1">
                    <a:lumMod val="20000"/>
                    <a:lumOff val="80000"/>
                  </a:schemeClr>
                </a:solidFill>
                <a:latin typeface="Arial" panose="020B0604020202020204" pitchFamily="34" charset="0"/>
                <a:cs typeface="Arial" panose="020B0604020202020204" pitchFamily="34" charset="0"/>
              </a:rPr>
              <a:t>1</a:t>
            </a:r>
          </a:p>
        </p:txBody>
      </p:sp>
      <p:sp>
        <p:nvSpPr>
          <p:cNvPr id="9" name="TextBox 8">
            <a:extLst>
              <a:ext uri="{FF2B5EF4-FFF2-40B4-BE49-F238E27FC236}">
                <a16:creationId xmlns:a16="http://schemas.microsoft.com/office/drawing/2014/main" id="{FCEC8A5F-E9D3-E2C1-D2BD-1BEB5318C84A}"/>
              </a:ext>
            </a:extLst>
          </p:cNvPr>
          <p:cNvSpPr txBox="1"/>
          <p:nvPr/>
        </p:nvSpPr>
        <p:spPr>
          <a:xfrm>
            <a:off x="10936527" y="6581001"/>
            <a:ext cx="1164101" cy="261610"/>
          </a:xfrm>
          <a:prstGeom prst="rect">
            <a:avLst/>
          </a:prstGeom>
          <a:noFill/>
        </p:spPr>
        <p:txBody>
          <a:bodyPr wrap="none" rtlCol="0">
            <a:spAutoFit/>
          </a:bodyPr>
          <a:lstStyle/>
          <a:p>
            <a:r>
              <a:rPr lang="en-AU" sz="1050" dirty="0">
                <a:solidFill>
                  <a:schemeClr val="bg1"/>
                </a:solidFill>
                <a:latin typeface="Arial" panose="020B0604020202020204" pitchFamily="34" charset="0"/>
                <a:cs typeface="Arial" panose="020B0604020202020204" pitchFamily="34" charset="0"/>
              </a:rPr>
              <a:t>© Matt Curnock</a:t>
            </a:r>
          </a:p>
        </p:txBody>
      </p:sp>
    </p:spTree>
    <p:extLst>
      <p:ext uri="{BB962C8B-B14F-4D97-AF65-F5344CB8AC3E}">
        <p14:creationId xmlns:p14="http://schemas.microsoft.com/office/powerpoint/2010/main" val="1525781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erial view of a green field&#10;&#10;Description automatically generated">
            <a:extLst>
              <a:ext uri="{FF2B5EF4-FFF2-40B4-BE49-F238E27FC236}">
                <a16:creationId xmlns:a16="http://schemas.microsoft.com/office/drawing/2014/main" id="{828E15BE-D9CB-33F2-AED9-FC272AD15F1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4" name="Rectangle 3">
            <a:extLst>
              <a:ext uri="{FF2B5EF4-FFF2-40B4-BE49-F238E27FC236}">
                <a16:creationId xmlns:a16="http://schemas.microsoft.com/office/drawing/2014/main" id="{39420158-86C4-18FC-FA92-A4DB4195EC58}"/>
              </a:ext>
            </a:extLst>
          </p:cNvPr>
          <p:cNvSpPr/>
          <p:nvPr/>
        </p:nvSpPr>
        <p:spPr>
          <a:xfrm>
            <a:off x="0" y="2133599"/>
            <a:ext cx="12192000" cy="2419351"/>
          </a:xfrm>
          <a:prstGeom prst="rect">
            <a:avLst/>
          </a:prstGeom>
          <a:solidFill>
            <a:srgbClr val="FFC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18C4D23C-A3F2-69F6-378B-90C3F361F9B8}"/>
              </a:ext>
            </a:extLst>
          </p:cNvPr>
          <p:cNvSpPr txBox="1"/>
          <p:nvPr/>
        </p:nvSpPr>
        <p:spPr>
          <a:xfrm>
            <a:off x="1781174" y="2644169"/>
            <a:ext cx="10076117" cy="1569660"/>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Pollutant loads from the catchment area to the Great Barrier Reef have increased from pre-development loads by 1.4 to 5 times for fine sediments, and 1.5 to 3 times for dissolved inorganic nitrogen (with variations depending on basins). </a:t>
            </a:r>
            <a:endParaRPr lang="en-AU"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C364D88-E40E-725D-E233-01C02DCA22EA}"/>
              </a:ext>
            </a:extLst>
          </p:cNvPr>
          <p:cNvSpPr txBox="1"/>
          <p:nvPr/>
        </p:nvSpPr>
        <p:spPr>
          <a:xfrm>
            <a:off x="334708" y="2162174"/>
            <a:ext cx="1168910" cy="2215991"/>
          </a:xfrm>
          <a:prstGeom prst="rect">
            <a:avLst/>
          </a:prstGeom>
          <a:noFill/>
        </p:spPr>
        <p:txBody>
          <a:bodyPr wrap="none" rtlCol="0">
            <a:spAutoFit/>
          </a:bodyPr>
          <a:lstStyle/>
          <a:p>
            <a:r>
              <a:rPr lang="en-AU" sz="13800" b="1" dirty="0">
                <a:latin typeface="Arial" panose="020B0604020202020204" pitchFamily="34" charset="0"/>
                <a:cs typeface="Arial" panose="020B0604020202020204" pitchFamily="34" charset="0"/>
              </a:rPr>
              <a:t>2</a:t>
            </a:r>
          </a:p>
        </p:txBody>
      </p:sp>
      <p:sp>
        <p:nvSpPr>
          <p:cNvPr id="9" name="TextBox 8">
            <a:extLst>
              <a:ext uri="{FF2B5EF4-FFF2-40B4-BE49-F238E27FC236}">
                <a16:creationId xmlns:a16="http://schemas.microsoft.com/office/drawing/2014/main" id="{D06B1ED2-77A3-6ECC-C0C6-A516B40039F0}"/>
              </a:ext>
            </a:extLst>
          </p:cNvPr>
          <p:cNvSpPr txBox="1"/>
          <p:nvPr/>
        </p:nvSpPr>
        <p:spPr>
          <a:xfrm>
            <a:off x="7374" y="6588886"/>
            <a:ext cx="1130438" cy="253916"/>
          </a:xfrm>
          <a:prstGeom prst="rect">
            <a:avLst/>
          </a:prstGeom>
          <a:noFill/>
        </p:spPr>
        <p:txBody>
          <a:bodyPr wrap="none" rtlCol="0">
            <a:spAutoFit/>
          </a:bodyPr>
          <a:lstStyle/>
          <a:p>
            <a:r>
              <a:rPr lang="en-AU" sz="1050" dirty="0">
                <a:solidFill>
                  <a:schemeClr val="bg1"/>
                </a:solidFill>
                <a:latin typeface="Arial" panose="020B0604020202020204" pitchFamily="34" charset="0"/>
                <a:cs typeface="Arial" panose="020B0604020202020204" pitchFamily="34" charset="0"/>
              </a:rPr>
              <a:t>© Dieter Tracey</a:t>
            </a:r>
          </a:p>
        </p:txBody>
      </p:sp>
    </p:spTree>
    <p:extLst>
      <p:ext uri="{BB962C8B-B14F-4D97-AF65-F5344CB8AC3E}">
        <p14:creationId xmlns:p14="http://schemas.microsoft.com/office/powerpoint/2010/main" val="1311622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river running through a green field&#10;&#10;Description automatically generated">
            <a:extLst>
              <a:ext uri="{FF2B5EF4-FFF2-40B4-BE49-F238E27FC236}">
                <a16:creationId xmlns:a16="http://schemas.microsoft.com/office/drawing/2014/main" id="{83AC6E1B-307F-229C-EB8C-A41AF25EAC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056CA99-ABCE-466E-1394-7002CC031596}"/>
              </a:ext>
            </a:extLst>
          </p:cNvPr>
          <p:cNvSpPr/>
          <p:nvPr/>
        </p:nvSpPr>
        <p:spPr>
          <a:xfrm>
            <a:off x="0" y="2812024"/>
            <a:ext cx="12192000" cy="2419351"/>
          </a:xfrm>
          <a:prstGeom prst="rect">
            <a:avLst/>
          </a:prstGeom>
          <a:solidFill>
            <a:srgbClr val="AD14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D5E86796-BCF1-27B9-EBF6-8A3915C2F799}"/>
              </a:ext>
            </a:extLst>
          </p:cNvPr>
          <p:cNvSpPr txBox="1"/>
          <p:nvPr/>
        </p:nvSpPr>
        <p:spPr>
          <a:xfrm>
            <a:off x="1762125" y="3294019"/>
            <a:ext cx="10095167" cy="1569660"/>
          </a:xfrm>
          <a:prstGeom prst="rect">
            <a:avLst/>
          </a:prstGeom>
          <a:noFill/>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Poor water quality, particularly elevated levels of fine sediments, nutrients and pesticides, continues to have detrimental impacts on Great Barrier Reef ecosystems. The greatest impacts are on freshwater, estuarine, coastal and inshore marine ecosystems. </a:t>
            </a:r>
            <a:endParaRPr lang="en-AU" sz="240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19FEB2A-8F49-825E-824B-50780D1C6420}"/>
              </a:ext>
            </a:extLst>
          </p:cNvPr>
          <p:cNvSpPr txBox="1"/>
          <p:nvPr/>
        </p:nvSpPr>
        <p:spPr>
          <a:xfrm>
            <a:off x="334708" y="2926324"/>
            <a:ext cx="1168910" cy="2215991"/>
          </a:xfrm>
          <a:prstGeom prst="rect">
            <a:avLst/>
          </a:prstGeom>
          <a:noFill/>
        </p:spPr>
        <p:txBody>
          <a:bodyPr wrap="none" rtlCol="0">
            <a:spAutoFit/>
          </a:bodyPr>
          <a:lstStyle/>
          <a:p>
            <a:r>
              <a:rPr lang="en-AU" sz="13800" b="1" dirty="0">
                <a:solidFill>
                  <a:schemeClr val="bg1"/>
                </a:solidFill>
                <a:latin typeface="Arial" panose="020B0604020202020204" pitchFamily="34" charset="0"/>
                <a:cs typeface="Arial" panose="020B0604020202020204" pitchFamily="34" charset="0"/>
              </a:rPr>
              <a:t>3</a:t>
            </a:r>
          </a:p>
        </p:txBody>
      </p:sp>
      <p:sp>
        <p:nvSpPr>
          <p:cNvPr id="8" name="TextBox 7">
            <a:extLst>
              <a:ext uri="{FF2B5EF4-FFF2-40B4-BE49-F238E27FC236}">
                <a16:creationId xmlns:a16="http://schemas.microsoft.com/office/drawing/2014/main" id="{D4B74145-0DC8-3D69-9834-5EA237929AEA}"/>
              </a:ext>
            </a:extLst>
          </p:cNvPr>
          <p:cNvSpPr txBox="1"/>
          <p:nvPr/>
        </p:nvSpPr>
        <p:spPr>
          <a:xfrm>
            <a:off x="0" y="6588886"/>
            <a:ext cx="1130438" cy="253916"/>
          </a:xfrm>
          <a:prstGeom prst="rect">
            <a:avLst/>
          </a:prstGeom>
          <a:noFill/>
        </p:spPr>
        <p:txBody>
          <a:bodyPr wrap="none" rtlCol="0">
            <a:spAutoFit/>
          </a:bodyPr>
          <a:lstStyle/>
          <a:p>
            <a:r>
              <a:rPr lang="en-AU" sz="1050" dirty="0">
                <a:solidFill>
                  <a:schemeClr val="bg1"/>
                </a:solidFill>
                <a:latin typeface="Arial" panose="020B0604020202020204" pitchFamily="34" charset="0"/>
                <a:cs typeface="Arial" panose="020B0604020202020204" pitchFamily="34" charset="0"/>
              </a:rPr>
              <a:t>© Dieter Tracey</a:t>
            </a:r>
          </a:p>
        </p:txBody>
      </p:sp>
    </p:spTree>
    <p:extLst>
      <p:ext uri="{BB962C8B-B14F-4D97-AF65-F5344CB8AC3E}">
        <p14:creationId xmlns:p14="http://schemas.microsoft.com/office/powerpoint/2010/main" val="2235446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lose-up of corals in the water&#10;&#10;Description automatically generated">
            <a:extLst>
              <a:ext uri="{FF2B5EF4-FFF2-40B4-BE49-F238E27FC236}">
                <a16:creationId xmlns:a16="http://schemas.microsoft.com/office/drawing/2014/main" id="{C7344BE8-6312-4C89-CECF-4F774AEDBDF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F62F4683-6CFF-2C00-EB30-C7EF212BE0DD}"/>
              </a:ext>
            </a:extLst>
          </p:cNvPr>
          <p:cNvSpPr/>
          <p:nvPr/>
        </p:nvSpPr>
        <p:spPr>
          <a:xfrm>
            <a:off x="0" y="1914525"/>
            <a:ext cx="12192000" cy="2919945"/>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45010FED-B83F-D6A0-7D86-2A89749A8C0D}"/>
              </a:ext>
            </a:extLst>
          </p:cNvPr>
          <p:cNvSpPr txBox="1"/>
          <p:nvPr/>
        </p:nvSpPr>
        <p:spPr>
          <a:xfrm>
            <a:off x="1762125" y="2276531"/>
            <a:ext cx="10095167" cy="2308324"/>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Human-induced climate change is the primary threat to the Great Barrier Reef and poor water quality can exacerbate climate-related impacts. Good water quality is critical for healthy and resilient ecosystems and supports recovery from disturbances such as mass bleaching and extreme weather events. Meeting water quality improvement targets within the next ten years is imperative. </a:t>
            </a:r>
            <a:endParaRPr lang="en-AU"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6D1E9D2-7A4E-99F4-9028-59BE66717BE0}"/>
              </a:ext>
            </a:extLst>
          </p:cNvPr>
          <p:cNvSpPr txBox="1"/>
          <p:nvPr/>
        </p:nvSpPr>
        <p:spPr>
          <a:xfrm>
            <a:off x="1305348" y="5767920"/>
            <a:ext cx="10153227" cy="954107"/>
          </a:xfrm>
          <a:prstGeom prst="rect">
            <a:avLst/>
          </a:prstGeom>
          <a:solidFill>
            <a:srgbClr val="FFAB00">
              <a:alpha val="70000"/>
            </a:srgbClr>
          </a:solidFill>
        </p:spPr>
        <p:txBody>
          <a:bodyPr wrap="square">
            <a:spAutoFit/>
          </a:bodyPr>
          <a:lstStyle/>
          <a:p>
            <a:r>
              <a:rPr lang="en-US" sz="1400" b="0" i="0" u="none" strike="noStrike" baseline="0" dirty="0">
                <a:latin typeface="Arial" panose="020B0604020202020204" pitchFamily="34" charset="0"/>
                <a:cs typeface="Arial" panose="020B0604020202020204" pitchFamily="34" charset="0"/>
              </a:rPr>
              <a:t>The 2025 targets defined in the Reef 2050 Water Quality Improvement Plan [currently under review] require a 25% reduction in the 2009 anthropogenic end-of-catchment fine sediment loads, 20% reduction of particulate nutrients, and a 60% reduction of dissolved inorganic nitrogen loads. The target for pesticides is to protect at least 99% of aquatic species at end-of-catchments by 2025.</a:t>
            </a:r>
            <a:endParaRPr lang="en-AU" sz="1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877E5FB-8AA5-3473-E597-50A338650DD3}"/>
              </a:ext>
            </a:extLst>
          </p:cNvPr>
          <p:cNvSpPr txBox="1"/>
          <p:nvPr/>
        </p:nvSpPr>
        <p:spPr>
          <a:xfrm>
            <a:off x="334708" y="2247899"/>
            <a:ext cx="1168910" cy="2215991"/>
          </a:xfrm>
          <a:prstGeom prst="rect">
            <a:avLst/>
          </a:prstGeom>
          <a:noFill/>
        </p:spPr>
        <p:txBody>
          <a:bodyPr wrap="none" rtlCol="0">
            <a:spAutoFit/>
          </a:bodyPr>
          <a:lstStyle/>
          <a:p>
            <a:r>
              <a:rPr lang="en-AU" sz="13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505800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people standing in a forest&#10;&#10;Description automatically generated">
            <a:extLst>
              <a:ext uri="{FF2B5EF4-FFF2-40B4-BE49-F238E27FC236}">
                <a16:creationId xmlns:a16="http://schemas.microsoft.com/office/drawing/2014/main" id="{025322EB-8590-8BF8-C602-84EE92223BD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FF9A6380-C8EB-ADAB-9A01-237752A0A6CA}"/>
              </a:ext>
            </a:extLst>
          </p:cNvPr>
          <p:cNvSpPr/>
          <p:nvPr/>
        </p:nvSpPr>
        <p:spPr>
          <a:xfrm>
            <a:off x="0" y="691332"/>
            <a:ext cx="12192000" cy="2724150"/>
          </a:xfrm>
          <a:prstGeom prst="rect">
            <a:avLst/>
          </a:prstGeom>
          <a:solidFill>
            <a:srgbClr val="1F79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F4B5C239-1F0F-760B-4684-D90E36F77AD8}"/>
              </a:ext>
            </a:extLst>
          </p:cNvPr>
          <p:cNvSpPr txBox="1"/>
          <p:nvPr/>
        </p:nvSpPr>
        <p:spPr>
          <a:xfrm>
            <a:off x="1752600" y="960947"/>
            <a:ext cx="10104692" cy="2308324"/>
          </a:xfrm>
          <a:prstGeom prst="rect">
            <a:avLst/>
          </a:prstGeom>
          <a:noFill/>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While several land management practices and remediation actions are proven to be cost-effective in improving water quality, translating these into more substantial pollutant reductions will require significant scaling up of the adoption of these actions, </a:t>
            </a:r>
            <a:r>
              <a:rPr lang="en-US" sz="2400" dirty="0" err="1">
                <a:solidFill>
                  <a:schemeClr val="bg1"/>
                </a:solidFill>
                <a:latin typeface="Arial" panose="020B0604020202020204" pitchFamily="34" charset="0"/>
                <a:cs typeface="Arial" panose="020B0604020202020204" pitchFamily="34" charset="0"/>
              </a:rPr>
              <a:t>prioritisation</a:t>
            </a:r>
            <a:r>
              <a:rPr lang="en-US" sz="2400" dirty="0">
                <a:solidFill>
                  <a:schemeClr val="bg1"/>
                </a:solidFill>
                <a:latin typeface="Arial" panose="020B0604020202020204" pitchFamily="34" charset="0"/>
                <a:cs typeface="Arial" panose="020B0604020202020204" pitchFamily="34" charset="0"/>
              </a:rPr>
              <a:t> of pollutant hotspots, and greater knowledge of the costs and potential co-benefits of practice adoption. </a:t>
            </a:r>
            <a:endParaRPr lang="en-AU" sz="24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574B906-5352-994D-7E3E-ACEB2E7979A2}"/>
              </a:ext>
            </a:extLst>
          </p:cNvPr>
          <p:cNvSpPr txBox="1"/>
          <p:nvPr/>
        </p:nvSpPr>
        <p:spPr>
          <a:xfrm>
            <a:off x="334708" y="960947"/>
            <a:ext cx="1168910" cy="2215991"/>
          </a:xfrm>
          <a:prstGeom prst="rect">
            <a:avLst/>
          </a:prstGeom>
          <a:noFill/>
        </p:spPr>
        <p:txBody>
          <a:bodyPr wrap="none" rtlCol="0">
            <a:spAutoFit/>
          </a:bodyPr>
          <a:lstStyle/>
          <a:p>
            <a:r>
              <a:rPr lang="en-AU" sz="13800" b="1" dirty="0">
                <a:solidFill>
                  <a:schemeClr val="bg1"/>
                </a:solidFill>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3220381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aerial view of a field with cows&#10;&#10;Description automatically generated">
            <a:extLst>
              <a:ext uri="{FF2B5EF4-FFF2-40B4-BE49-F238E27FC236}">
                <a16:creationId xmlns:a16="http://schemas.microsoft.com/office/drawing/2014/main" id="{835CB50B-4BB8-B5C3-010F-4D8EAB10C71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E3581431-E780-E50F-96D0-8E21521C7DB7}"/>
              </a:ext>
            </a:extLst>
          </p:cNvPr>
          <p:cNvSpPr/>
          <p:nvPr/>
        </p:nvSpPr>
        <p:spPr>
          <a:xfrm>
            <a:off x="0" y="194186"/>
            <a:ext cx="12192000" cy="2419351"/>
          </a:xfrm>
          <a:prstGeom prst="rect">
            <a:avLst/>
          </a:prstGeom>
          <a:solidFill>
            <a:srgbClr val="009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7C8FBAA9-00BA-BDC0-2D6A-AD0D1CA417B3}"/>
              </a:ext>
            </a:extLst>
          </p:cNvPr>
          <p:cNvSpPr txBox="1"/>
          <p:nvPr/>
        </p:nvSpPr>
        <p:spPr>
          <a:xfrm>
            <a:off x="1876425" y="619031"/>
            <a:ext cx="9942767" cy="1569660"/>
          </a:xfrm>
          <a:prstGeom prst="rect">
            <a:avLst/>
          </a:prstGeom>
          <a:noFill/>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Greater focus on locally effective management solutions can encourage faster adoption, especially when designed and delivered using collaborative approaches involving landholders, Indigenous communities, the broader community, policy makers and scientists. </a:t>
            </a:r>
            <a:endParaRPr lang="en-AU" sz="240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E3AFF5B-6294-9C06-8518-76D6D93BFD59}"/>
              </a:ext>
            </a:extLst>
          </p:cNvPr>
          <p:cNvSpPr txBox="1"/>
          <p:nvPr/>
        </p:nvSpPr>
        <p:spPr>
          <a:xfrm>
            <a:off x="334708" y="308486"/>
            <a:ext cx="1168910" cy="2215991"/>
          </a:xfrm>
          <a:prstGeom prst="rect">
            <a:avLst/>
          </a:prstGeom>
          <a:noFill/>
        </p:spPr>
        <p:txBody>
          <a:bodyPr wrap="none" rtlCol="0">
            <a:spAutoFit/>
          </a:bodyPr>
          <a:lstStyle/>
          <a:p>
            <a:r>
              <a:rPr lang="en-AU" sz="13800" b="1" dirty="0">
                <a:solidFill>
                  <a:schemeClr val="bg1"/>
                </a:solidFill>
                <a:latin typeface="Arial" panose="020B0604020202020204" pitchFamily="34" charset="0"/>
                <a:cs typeface="Arial" panose="020B0604020202020204" pitchFamily="34" charset="0"/>
              </a:rPr>
              <a:t>6</a:t>
            </a:r>
          </a:p>
        </p:txBody>
      </p:sp>
      <p:sp>
        <p:nvSpPr>
          <p:cNvPr id="9" name="TextBox 8">
            <a:extLst>
              <a:ext uri="{FF2B5EF4-FFF2-40B4-BE49-F238E27FC236}">
                <a16:creationId xmlns:a16="http://schemas.microsoft.com/office/drawing/2014/main" id="{7FCF6369-B09F-E578-0E11-237F52E205E1}"/>
              </a:ext>
            </a:extLst>
          </p:cNvPr>
          <p:cNvSpPr txBox="1"/>
          <p:nvPr/>
        </p:nvSpPr>
        <p:spPr>
          <a:xfrm>
            <a:off x="10988146" y="6567482"/>
            <a:ext cx="1164101" cy="261610"/>
          </a:xfrm>
          <a:prstGeom prst="rect">
            <a:avLst/>
          </a:prstGeom>
          <a:noFill/>
        </p:spPr>
        <p:txBody>
          <a:bodyPr wrap="none" rtlCol="0">
            <a:spAutoFit/>
          </a:bodyPr>
          <a:lstStyle/>
          <a:p>
            <a:r>
              <a:rPr lang="en-AU" sz="1050" dirty="0">
                <a:solidFill>
                  <a:schemeClr val="bg1"/>
                </a:solidFill>
                <a:latin typeface="Arial" panose="020B0604020202020204" pitchFamily="34" charset="0"/>
                <a:cs typeface="Arial" panose="020B0604020202020204" pitchFamily="34" charset="0"/>
              </a:rPr>
              <a:t>© Matt Curnock</a:t>
            </a:r>
          </a:p>
        </p:txBody>
      </p:sp>
    </p:spTree>
    <p:extLst>
      <p:ext uri="{BB962C8B-B14F-4D97-AF65-F5344CB8AC3E}">
        <p14:creationId xmlns:p14="http://schemas.microsoft.com/office/powerpoint/2010/main" val="3620914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each with trees and water&#10;&#10;Description automatically generated">
            <a:extLst>
              <a:ext uri="{FF2B5EF4-FFF2-40B4-BE49-F238E27FC236}">
                <a16:creationId xmlns:a16="http://schemas.microsoft.com/office/drawing/2014/main" id="{55825F62-AE25-6560-A42E-4F473272622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4" name="Rectangle 3">
            <a:extLst>
              <a:ext uri="{FF2B5EF4-FFF2-40B4-BE49-F238E27FC236}">
                <a16:creationId xmlns:a16="http://schemas.microsoft.com/office/drawing/2014/main" id="{4DA6DAA2-DF5F-3DA5-5214-B4046BF6B27A}"/>
              </a:ext>
            </a:extLst>
          </p:cNvPr>
          <p:cNvSpPr/>
          <p:nvPr/>
        </p:nvSpPr>
        <p:spPr>
          <a:xfrm>
            <a:off x="0" y="1885951"/>
            <a:ext cx="12192000" cy="3095624"/>
          </a:xfrm>
          <a:prstGeom prst="rect">
            <a:avLst/>
          </a:prstGeom>
          <a:solidFill>
            <a:srgbClr val="FFA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A6EA37AD-71B9-B274-D5CA-5F13D1D30392}"/>
              </a:ext>
            </a:extLst>
          </p:cNvPr>
          <p:cNvSpPr txBox="1"/>
          <p:nvPr/>
        </p:nvSpPr>
        <p:spPr>
          <a:xfrm>
            <a:off x="1771650" y="2138032"/>
            <a:ext cx="10085642" cy="2677656"/>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World-leading monitoring, modelling and reporting programs underpin the Great Barrier Reef ecosystems and provide essential knowledge to inform water quality improvement strategies. These programs could be strengthened and refined by increasing their spatial and temporal coverage to capture regional and local differences, provide more balanced coverage across land uses and ecosystems, improve trend analysis and quantify uncertainties. </a:t>
            </a:r>
            <a:endParaRPr lang="en-AU"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1D92864-43FB-BBCE-E22D-5D3ADCA60245}"/>
              </a:ext>
            </a:extLst>
          </p:cNvPr>
          <p:cNvSpPr txBox="1"/>
          <p:nvPr/>
        </p:nvSpPr>
        <p:spPr>
          <a:xfrm>
            <a:off x="334708" y="2336541"/>
            <a:ext cx="1168910" cy="2215991"/>
          </a:xfrm>
          <a:prstGeom prst="rect">
            <a:avLst/>
          </a:prstGeom>
          <a:noFill/>
        </p:spPr>
        <p:txBody>
          <a:bodyPr wrap="none" rtlCol="0">
            <a:spAutoFit/>
          </a:bodyPr>
          <a:lstStyle/>
          <a:p>
            <a:r>
              <a:rPr lang="en-AU" sz="138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2925947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tatue of a person under water&#10;&#10;Description automatically generated">
            <a:extLst>
              <a:ext uri="{FF2B5EF4-FFF2-40B4-BE49-F238E27FC236}">
                <a16:creationId xmlns:a16="http://schemas.microsoft.com/office/drawing/2014/main" id="{A3AB128B-73DB-412A-53CE-A27B644D4CD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334B61F3-5A9D-2388-E245-32221AC89479}"/>
              </a:ext>
            </a:extLst>
          </p:cNvPr>
          <p:cNvSpPr/>
          <p:nvPr/>
        </p:nvSpPr>
        <p:spPr>
          <a:xfrm>
            <a:off x="0" y="3758990"/>
            <a:ext cx="12192000" cy="3095624"/>
          </a:xfrm>
          <a:prstGeom prst="rect">
            <a:avLst/>
          </a:prstGeom>
          <a:solidFill>
            <a:srgbClr val="AD14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0FC55BA9-CC8D-A158-1FB5-29D915192C8D}"/>
              </a:ext>
            </a:extLst>
          </p:cNvPr>
          <p:cNvSpPr txBox="1"/>
          <p:nvPr/>
        </p:nvSpPr>
        <p:spPr>
          <a:xfrm>
            <a:off x="1771650" y="4149570"/>
            <a:ext cx="10085642" cy="2308324"/>
          </a:xfrm>
          <a:prstGeom prst="rect">
            <a:avLst/>
          </a:prstGeom>
          <a:noFill/>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Expanded research effort and more consistent methods are urgently needed to adequately assess 1) the co-benefits and efficiency (including costs) of management solutions across different landscape and climate conditions, 2) the effectiveness of water quality improvement programs and instruments including assessment beyond the life of programs, and 3) ecosystem risks from a wider range of pollutants. </a:t>
            </a:r>
            <a:endParaRPr lang="en-AU" sz="240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0364A82-5FEF-49CE-5A9D-BBA66940C59A}"/>
              </a:ext>
            </a:extLst>
          </p:cNvPr>
          <p:cNvSpPr txBox="1"/>
          <p:nvPr/>
        </p:nvSpPr>
        <p:spPr>
          <a:xfrm>
            <a:off x="334708" y="4209580"/>
            <a:ext cx="1168910" cy="2215991"/>
          </a:xfrm>
          <a:prstGeom prst="rect">
            <a:avLst/>
          </a:prstGeom>
          <a:noFill/>
        </p:spPr>
        <p:txBody>
          <a:bodyPr wrap="none" rtlCol="0">
            <a:spAutoFit/>
          </a:bodyPr>
          <a:lstStyle/>
          <a:p>
            <a:r>
              <a:rPr lang="en-AU" sz="13800" b="1" dirty="0">
                <a:solidFill>
                  <a:schemeClr val="bg1"/>
                </a:solidFill>
                <a:latin typeface="Arial" panose="020B0604020202020204" pitchFamily="34" charset="0"/>
                <a:cs typeface="Arial" panose="020B0604020202020204" pitchFamily="34" charset="0"/>
              </a:rPr>
              <a:t>8</a:t>
            </a:r>
          </a:p>
        </p:txBody>
      </p:sp>
      <p:sp>
        <p:nvSpPr>
          <p:cNvPr id="8" name="TextBox 7">
            <a:extLst>
              <a:ext uri="{FF2B5EF4-FFF2-40B4-BE49-F238E27FC236}">
                <a16:creationId xmlns:a16="http://schemas.microsoft.com/office/drawing/2014/main" id="{A26E0028-8667-4E61-06B3-9ED87E64A75E}"/>
              </a:ext>
            </a:extLst>
          </p:cNvPr>
          <p:cNvSpPr txBox="1"/>
          <p:nvPr/>
        </p:nvSpPr>
        <p:spPr>
          <a:xfrm>
            <a:off x="11010268" y="3493985"/>
            <a:ext cx="1164101" cy="261610"/>
          </a:xfrm>
          <a:prstGeom prst="rect">
            <a:avLst/>
          </a:prstGeom>
          <a:noFill/>
        </p:spPr>
        <p:txBody>
          <a:bodyPr wrap="none" rtlCol="0">
            <a:spAutoFit/>
          </a:bodyPr>
          <a:lstStyle/>
          <a:p>
            <a:r>
              <a:rPr lang="en-AU" sz="1050" dirty="0">
                <a:solidFill>
                  <a:schemeClr val="bg1"/>
                </a:solidFill>
                <a:latin typeface="Arial" panose="020B0604020202020204" pitchFamily="34" charset="0"/>
                <a:cs typeface="Arial" panose="020B0604020202020204" pitchFamily="34" charset="0"/>
              </a:rPr>
              <a:t>© Matt Curnock</a:t>
            </a:r>
          </a:p>
        </p:txBody>
      </p:sp>
    </p:spTree>
    <p:extLst>
      <p:ext uri="{BB962C8B-B14F-4D97-AF65-F5344CB8AC3E}">
        <p14:creationId xmlns:p14="http://schemas.microsoft.com/office/powerpoint/2010/main" val="2295303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8D7A946-498A-B4D8-1444-D2BF75240C7D}"/>
              </a:ext>
            </a:extLst>
          </p:cNvPr>
          <p:cNvSpPr txBox="1">
            <a:spLocks/>
          </p:cNvSpPr>
          <p:nvPr/>
        </p:nvSpPr>
        <p:spPr>
          <a:xfrm>
            <a:off x="383456" y="219710"/>
            <a:ext cx="11503744" cy="524998"/>
          </a:xfrm>
          <a:prstGeom prst="rect">
            <a:avLst/>
          </a:prstGeom>
        </p:spPr>
        <p:txBody>
          <a:bodyPr vert="horz" lIns="0" tIns="0" rIns="0" bIns="0" rtlCol="0" anchor="t">
            <a:noAutofit/>
          </a:bodyPr>
          <a:lstStyle>
            <a:defPPr>
              <a:defRPr lang="en-US"/>
            </a:defPPr>
            <a:lvl1pPr marR="0" lvl="0" indent="0" defTabSz="914400" fontAlgn="auto">
              <a:lnSpc>
                <a:spcPct val="90000"/>
              </a:lnSpc>
              <a:spcBef>
                <a:spcPct val="0"/>
              </a:spcBef>
              <a:spcAft>
                <a:spcPts val="0"/>
              </a:spcAft>
              <a:buClrTx/>
              <a:buSzTx/>
              <a:buFontTx/>
              <a:buNone/>
              <a:tabLst/>
              <a:defRPr kumimoji="0" sz="3200" b="0" i="0" u="none" strike="noStrike" cap="all" spc="0" normalizeH="0" baseline="0">
                <a:ln>
                  <a:noFill/>
                </a:ln>
                <a:solidFill>
                  <a:schemeClr val="accent2">
                    <a:lumMod val="75000"/>
                  </a:schemeClr>
                </a:solidFill>
                <a:effectLst/>
                <a:uLnTx/>
                <a:uFillTx/>
                <a:latin typeface="Bebas Neue" panose="020B0606020202050201"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b="1" cap="none" dirty="0">
                <a:solidFill>
                  <a:srgbClr val="1C5174"/>
                </a:solidFill>
                <a:latin typeface="Arial" panose="020B0604020202020204" pitchFamily="34" charset="0"/>
                <a:ea typeface="Open Sans" panose="020B0606030504020204" pitchFamily="34" charset="0"/>
                <a:cs typeface="Arial" panose="020B0604020202020204" pitchFamily="34" charset="0"/>
              </a:rPr>
              <a:t>Strength of evidence</a:t>
            </a:r>
            <a:endParaRPr kumimoji="0" lang="en-US" sz="1800" b="1" i="0" u="none" strike="noStrike" kern="1200" cap="none" spc="0" normalizeH="0" baseline="0" noProof="0" dirty="0">
              <a:ln>
                <a:noFill/>
              </a:ln>
              <a:solidFill>
                <a:srgbClr val="1C5174"/>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25D98C6-8E88-6197-1372-BED8461043E3}"/>
              </a:ext>
            </a:extLst>
          </p:cNvPr>
          <p:cNvSpPr txBox="1"/>
          <p:nvPr/>
        </p:nvSpPr>
        <p:spPr>
          <a:xfrm>
            <a:off x="10072665" y="297543"/>
            <a:ext cx="1633781" cy="369332"/>
          </a:xfrm>
          <a:prstGeom prst="rect">
            <a:avLst/>
          </a:prstGeom>
          <a:noFill/>
        </p:spPr>
        <p:txBody>
          <a:bodyPr wrap="none" rtlCol="0">
            <a:spAutoFit/>
          </a:bodyPr>
          <a:lstStyle/>
          <a:p>
            <a:r>
              <a:rPr lang="en-AU" b="1" dirty="0">
                <a:solidFill>
                  <a:schemeClr val="tx2"/>
                </a:solidFill>
                <a:latin typeface="Arial" panose="020B0604020202020204" pitchFamily="34" charset="0"/>
                <a:cs typeface="Arial" panose="020B0604020202020204" pitchFamily="34" charset="0"/>
              </a:rPr>
              <a:t>4,480 studies</a:t>
            </a:r>
          </a:p>
        </p:txBody>
      </p:sp>
      <p:sp>
        <p:nvSpPr>
          <p:cNvPr id="8" name="Rectangle 7">
            <a:extLst>
              <a:ext uri="{FF2B5EF4-FFF2-40B4-BE49-F238E27FC236}">
                <a16:creationId xmlns:a16="http://schemas.microsoft.com/office/drawing/2014/main" id="{B7EC0781-9ECF-2DD9-484C-9E7B789BF11F}"/>
              </a:ext>
            </a:extLst>
          </p:cNvPr>
          <p:cNvSpPr/>
          <p:nvPr/>
        </p:nvSpPr>
        <p:spPr>
          <a:xfrm>
            <a:off x="0" y="6137996"/>
            <a:ext cx="12192000" cy="720001"/>
          </a:xfrm>
          <a:prstGeom prst="rect">
            <a:avLst/>
          </a:prstGeom>
          <a:solidFill>
            <a:srgbClr val="1C517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957A10C-F868-EF27-6C2D-56CAF5CA65AC}"/>
              </a:ext>
            </a:extLst>
          </p:cNvPr>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10878796" y="6224753"/>
            <a:ext cx="1188707" cy="546486"/>
          </a:xfrm>
          <a:prstGeom prst="rect">
            <a:avLst/>
          </a:prstGeom>
        </p:spPr>
      </p:pic>
      <p:sp>
        <p:nvSpPr>
          <p:cNvPr id="10" name="TextBox 9">
            <a:extLst>
              <a:ext uri="{FF2B5EF4-FFF2-40B4-BE49-F238E27FC236}">
                <a16:creationId xmlns:a16="http://schemas.microsoft.com/office/drawing/2014/main" id="{8C6837DD-0D6D-D6EC-105C-985E8F3DCBCE}"/>
              </a:ext>
            </a:extLst>
          </p:cNvPr>
          <p:cNvSpPr txBox="1"/>
          <p:nvPr/>
        </p:nvSpPr>
        <p:spPr>
          <a:xfrm>
            <a:off x="5294495" y="277958"/>
            <a:ext cx="3826690" cy="369332"/>
          </a:xfrm>
          <a:prstGeom prst="rect">
            <a:avLst/>
          </a:prstGeom>
          <a:noFill/>
        </p:spPr>
        <p:txBody>
          <a:bodyPr wrap="none" rtlCol="0">
            <a:spAutoFit/>
          </a:bodyPr>
          <a:lstStyle/>
          <a:p>
            <a:pPr algn="ctr"/>
            <a:r>
              <a:rPr lang="en-AU" b="1" dirty="0">
                <a:solidFill>
                  <a:schemeClr val="accent6">
                    <a:lumMod val="75000"/>
                  </a:schemeClr>
                </a:solidFill>
                <a:latin typeface="Arial" panose="020B0604020202020204" pitchFamily="34" charset="0"/>
                <a:cs typeface="Arial" panose="020B0604020202020204" pitchFamily="34" charset="0"/>
              </a:rPr>
              <a:t>Confidence - Quantity -  Diversity</a:t>
            </a:r>
          </a:p>
        </p:txBody>
      </p:sp>
      <p:graphicFrame>
        <p:nvGraphicFramePr>
          <p:cNvPr id="11" name="Table 10">
            <a:extLst>
              <a:ext uri="{FF2B5EF4-FFF2-40B4-BE49-F238E27FC236}">
                <a16:creationId xmlns:a16="http://schemas.microsoft.com/office/drawing/2014/main" id="{9C7CF2CA-269B-C34B-F4A6-29DBDCC792B1}"/>
              </a:ext>
            </a:extLst>
          </p:cNvPr>
          <p:cNvGraphicFramePr>
            <a:graphicFrameLocks noGrp="1"/>
          </p:cNvGraphicFramePr>
          <p:nvPr/>
        </p:nvGraphicFramePr>
        <p:xfrm>
          <a:off x="383455" y="745663"/>
          <a:ext cx="11503744" cy="5302798"/>
        </p:xfrm>
        <a:graphic>
          <a:graphicData uri="http://schemas.openxmlformats.org/drawingml/2006/table">
            <a:tbl>
              <a:tblPr firstRow="1" bandRow="1">
                <a:tableStyleId>{912C8C85-51F0-491E-9774-3900AFEF0FD7}</a:tableStyleId>
              </a:tblPr>
              <a:tblGrid>
                <a:gridCol w="1261974">
                  <a:extLst>
                    <a:ext uri="{9D8B030D-6E8A-4147-A177-3AD203B41FA5}">
                      <a16:colId xmlns:a16="http://schemas.microsoft.com/office/drawing/2014/main" val="4247693395"/>
                    </a:ext>
                  </a:extLst>
                </a:gridCol>
                <a:gridCol w="10241770">
                  <a:extLst>
                    <a:ext uri="{9D8B030D-6E8A-4147-A177-3AD203B41FA5}">
                      <a16:colId xmlns:a16="http://schemas.microsoft.com/office/drawing/2014/main" val="63560856"/>
                    </a:ext>
                  </a:extLst>
                </a:gridCol>
              </a:tblGrid>
              <a:tr h="1492266">
                <a:tc>
                  <a:txBody>
                    <a:bodyPr/>
                    <a:lstStyle/>
                    <a:p>
                      <a:r>
                        <a:rPr lang="en-AU" b="1" dirty="0">
                          <a:solidFill>
                            <a:schemeClr val="tx2"/>
                          </a:solidFill>
                          <a:latin typeface="Arial" panose="020B0604020202020204" pitchFamily="34" charset="0"/>
                          <a:cs typeface="Arial" panose="020B0604020202020204" pitchFamily="34" charset="0"/>
                        </a:rPr>
                        <a:t>High</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marL="285750" indent="-285750">
                        <a:spcAft>
                          <a:spcPts val="1000"/>
                        </a:spcAft>
                        <a:buFont typeface="Arial" panose="020B0604020202020204" pitchFamily="34" charset="0"/>
                        <a:buChar char="•"/>
                      </a:pPr>
                      <a:r>
                        <a:rPr lang="en-AU" sz="1800" b="0" dirty="0">
                          <a:solidFill>
                            <a:schemeClr val="tx1"/>
                          </a:solidFill>
                          <a:effectLst/>
                          <a:latin typeface="Arial" panose="020B0604020202020204" pitchFamily="34" charset="0"/>
                          <a:cs typeface="Arial" panose="020B0604020202020204" pitchFamily="34" charset="0"/>
                        </a:rPr>
                        <a:t>Value and connectivity of GBR ecosystems</a:t>
                      </a:r>
                    </a:p>
                    <a:p>
                      <a:pPr marL="285750" indent="-285750">
                        <a:spcAft>
                          <a:spcPts val="1000"/>
                        </a:spcAft>
                        <a:buFont typeface="Arial" panose="020B0604020202020204" pitchFamily="34" charset="0"/>
                        <a:buChar char="•"/>
                      </a:pPr>
                      <a:r>
                        <a:rPr lang="en-AU" sz="1800" b="0" dirty="0">
                          <a:solidFill>
                            <a:schemeClr val="tx1"/>
                          </a:solidFill>
                          <a:effectLst/>
                          <a:latin typeface="Arial" panose="020B0604020202020204" pitchFamily="34" charset="0"/>
                          <a:cs typeface="Arial" panose="020B0604020202020204" pitchFamily="34" charset="0"/>
                        </a:rPr>
                        <a:t>Spatial and temporal distribution of sediments, nutrients and pesticides</a:t>
                      </a:r>
                    </a:p>
                    <a:p>
                      <a:pPr marL="285750" indent="-285750">
                        <a:spcAft>
                          <a:spcPts val="1000"/>
                        </a:spcAft>
                        <a:buFont typeface="Arial" panose="020B0604020202020204" pitchFamily="34" charset="0"/>
                        <a:buChar char="•"/>
                      </a:pPr>
                      <a:r>
                        <a:rPr lang="en-AU" sz="1800" b="0" dirty="0">
                          <a:solidFill>
                            <a:schemeClr val="tx1"/>
                          </a:solidFill>
                          <a:effectLst/>
                          <a:latin typeface="Arial" panose="020B0604020202020204" pitchFamily="34" charset="0"/>
                          <a:cs typeface="Arial" panose="020B0604020202020204" pitchFamily="34" charset="0"/>
                        </a:rPr>
                        <a:t>Drivers and sources</a:t>
                      </a:r>
                    </a:p>
                    <a:p>
                      <a:pPr marL="285750" indent="-285750">
                        <a:spcAft>
                          <a:spcPts val="1000"/>
                        </a:spcAft>
                        <a:buFont typeface="Arial" panose="020B0604020202020204" pitchFamily="34" charset="0"/>
                        <a:buChar char="•"/>
                      </a:pPr>
                      <a:r>
                        <a:rPr lang="en-AU" sz="1800" b="0" dirty="0">
                          <a:solidFill>
                            <a:schemeClr val="tx1"/>
                          </a:solidFill>
                          <a:effectLst/>
                          <a:latin typeface="Arial" panose="020B0604020202020204" pitchFamily="34" charset="0"/>
                          <a:cs typeface="Arial" panose="020B0604020202020204" pitchFamily="34" charset="0"/>
                        </a:rPr>
                        <a:t>Impacts on some GBR ecosystems with some exceptions such as wetlands, other pollutants </a:t>
                      </a:r>
                      <a:endParaRPr lang="en-AU" b="0" dirty="0">
                        <a:solidFill>
                          <a:schemeClr val="tx1"/>
                        </a:solidFill>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71203344"/>
                  </a:ext>
                </a:extLst>
              </a:tr>
              <a:tr h="1250799">
                <a:tc>
                  <a:txBody>
                    <a:bodyPr/>
                    <a:lstStyle/>
                    <a:p>
                      <a:r>
                        <a:rPr lang="en-AU" b="1" dirty="0">
                          <a:solidFill>
                            <a:schemeClr val="tx2"/>
                          </a:solidFill>
                          <a:latin typeface="Arial" panose="020B0604020202020204" pitchFamily="34" charset="0"/>
                          <a:cs typeface="Arial" panose="020B0604020202020204" pitchFamily="34" charset="0"/>
                        </a:rPr>
                        <a:t>Moderate</a:t>
                      </a:r>
                    </a:p>
                  </a:txBody>
                  <a:tcPr>
                    <a:lnL w="12700" cap="flat" cmpd="sng" algn="ctr">
                      <a:solidFill>
                        <a:schemeClr val="tx1"/>
                      </a:solidFill>
                      <a:prstDash val="solid"/>
                      <a:round/>
                      <a:headEnd type="none" w="med" len="med"/>
                      <a:tailEnd type="none" w="med" len="med"/>
                    </a:lnL>
                  </a:tcPr>
                </a:tc>
                <a:tc>
                  <a:txBody>
                    <a:bodyPr/>
                    <a:lstStyle/>
                    <a:p>
                      <a:pPr marL="285750" indent="-285750">
                        <a:spcAft>
                          <a:spcPts val="1000"/>
                        </a:spcAft>
                        <a:buFont typeface="Arial" panose="020B0604020202020204" pitchFamily="34" charset="0"/>
                        <a:buChar char="•"/>
                      </a:pPr>
                      <a:r>
                        <a:rPr lang="en-AU" sz="1800" dirty="0">
                          <a:effectLst/>
                          <a:latin typeface="Arial" panose="020B0604020202020204" pitchFamily="34" charset="0"/>
                          <a:cs typeface="Arial" panose="020B0604020202020204" pitchFamily="34" charset="0"/>
                        </a:rPr>
                        <a:t>Effectiveness of management practices – limited information on certain land uses (e.g. bananas/horticulture, urban, and roads)</a:t>
                      </a:r>
                    </a:p>
                    <a:p>
                      <a:pPr marL="285750" indent="-285750">
                        <a:spcAft>
                          <a:spcPts val="1000"/>
                        </a:spcAft>
                        <a:buFont typeface="Arial" panose="020B0604020202020204" pitchFamily="34" charset="0"/>
                        <a:buChar char="•"/>
                      </a:pPr>
                      <a:r>
                        <a:rPr lang="en-AU" sz="1800" dirty="0">
                          <a:effectLst/>
                          <a:latin typeface="Arial" panose="020B0604020202020204" pitchFamily="34" charset="0"/>
                          <a:cs typeface="Arial" panose="020B0604020202020204" pitchFamily="34" charset="0"/>
                        </a:rPr>
                        <a:t>Certain management practices in the GBR context (e.g., streambank rehabilitation, wetland treatment systems)</a:t>
                      </a:r>
                      <a:endParaRPr lang="en-AU"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48701025"/>
                  </a:ext>
                </a:extLst>
              </a:tr>
              <a:tr h="990014">
                <a:tc>
                  <a:txBody>
                    <a:bodyPr/>
                    <a:lstStyle/>
                    <a:p>
                      <a:r>
                        <a:rPr lang="en-AU" b="1" dirty="0">
                          <a:solidFill>
                            <a:schemeClr val="tx2"/>
                          </a:solidFill>
                          <a:latin typeface="Arial" panose="020B0604020202020204" pitchFamily="34" charset="0"/>
                          <a:cs typeface="Arial" panose="020B0604020202020204" pitchFamily="34" charset="0"/>
                        </a:rPr>
                        <a:t>Limited to Moderate</a:t>
                      </a:r>
                    </a:p>
                  </a:txBody>
                  <a:tcPr>
                    <a:lnL w="12700" cap="flat" cmpd="sng" algn="ctr">
                      <a:solidFill>
                        <a:schemeClr val="tx1"/>
                      </a:solidFill>
                      <a:prstDash val="solid"/>
                      <a:round/>
                      <a:headEnd type="none" w="med" len="med"/>
                      <a:tailEnd type="none" w="med" len="med"/>
                    </a:lnL>
                  </a:tcPr>
                </a:tc>
                <a:tc>
                  <a:txBody>
                    <a:bodyPr/>
                    <a:lstStyle/>
                    <a:p>
                      <a:pPr marL="285750" indent="-285750">
                        <a:spcAft>
                          <a:spcPts val="1000"/>
                        </a:spcAft>
                        <a:buFont typeface="Arial" panose="020B0604020202020204" pitchFamily="34" charset="0"/>
                        <a:buChar char="•"/>
                      </a:pPr>
                      <a:r>
                        <a:rPr lang="en-AU" sz="1800" dirty="0">
                          <a:effectLst/>
                          <a:latin typeface="Arial" panose="020B0604020202020204" pitchFamily="34" charset="0"/>
                          <a:cs typeface="Arial" panose="020B0604020202020204" pitchFamily="34" charset="0"/>
                        </a:rPr>
                        <a:t>Effectiveness of programs and instruments aimed at management practice adoption</a:t>
                      </a:r>
                    </a:p>
                    <a:p>
                      <a:pPr marL="285750" indent="-285750">
                        <a:spcAft>
                          <a:spcPts val="1000"/>
                        </a:spcAft>
                        <a:buFont typeface="Arial" panose="020B0604020202020204" pitchFamily="34" charset="0"/>
                        <a:buChar char="•"/>
                      </a:pPr>
                      <a:r>
                        <a:rPr lang="en-AU" sz="1800" dirty="0">
                          <a:effectLst/>
                          <a:latin typeface="Arial" panose="020B0604020202020204" pitchFamily="34" charset="0"/>
                          <a:cs typeface="Arial" panose="020B0604020202020204" pitchFamily="34" charset="0"/>
                        </a:rPr>
                        <a:t>Factors influencing adoption of practices that improve water quality - limited published and peer reviewed information</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70487649"/>
                  </a:ext>
                </a:extLst>
              </a:tr>
              <a:tr h="1375958">
                <a:tc>
                  <a:txBody>
                    <a:bodyPr/>
                    <a:lstStyle/>
                    <a:p>
                      <a:r>
                        <a:rPr lang="en-AU" b="1" dirty="0">
                          <a:solidFill>
                            <a:schemeClr val="tx2"/>
                          </a:solidFill>
                          <a:latin typeface="Arial" panose="020B0604020202020204" pitchFamily="34" charset="0"/>
                          <a:cs typeface="Arial" panose="020B0604020202020204" pitchFamily="34" charset="0"/>
                        </a:rPr>
                        <a:t>Lowest</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lang="en-AU" sz="1800" dirty="0">
                          <a:effectLst/>
                          <a:latin typeface="Arial" panose="020B0604020202020204" pitchFamily="34" charset="0"/>
                          <a:cs typeface="Arial" panose="020B0604020202020204" pitchFamily="34" charset="0"/>
                        </a:rPr>
                        <a:t>‘Other pollutants’ (such as per- and poly-fluoroalkyl substances, pharmaceutical, veterinary, and personal health care products, coal dust and fly ash, and sunscreen) - limited local evidence on many pollutant types, especially ecological risk</a:t>
                      </a:r>
                    </a:p>
                    <a:p>
                      <a:pPr marL="285750" marR="0" lvl="0" indent="-285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lang="en-AU" sz="1800" dirty="0">
                          <a:effectLst/>
                          <a:latin typeface="Arial" panose="020B0604020202020204" pitchFamily="34" charset="0"/>
                          <a:cs typeface="Arial" panose="020B0604020202020204" pitchFamily="34" charset="0"/>
                        </a:rPr>
                        <a:t>Factors of success in Indigenous involvement in water quality management and decision making</a:t>
                      </a:r>
                      <a:endParaRPr lang="en-AU"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0798043"/>
                  </a:ext>
                </a:extLst>
              </a:tr>
            </a:tbl>
          </a:graphicData>
        </a:graphic>
      </p:graphicFrame>
    </p:spTree>
    <p:extLst>
      <p:ext uri="{BB962C8B-B14F-4D97-AF65-F5344CB8AC3E}">
        <p14:creationId xmlns:p14="http://schemas.microsoft.com/office/powerpoint/2010/main" val="4022573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6D05F01-07AD-5FC5-0099-8F4B29DBD0BC}"/>
              </a:ext>
            </a:extLst>
          </p:cNvPr>
          <p:cNvSpPr/>
          <p:nvPr/>
        </p:nvSpPr>
        <p:spPr>
          <a:xfrm>
            <a:off x="6096000" y="2586581"/>
            <a:ext cx="5790666" cy="2112010"/>
          </a:xfrm>
          <a:prstGeom prst="rect">
            <a:avLst/>
          </a:prstGeom>
          <a:solidFill>
            <a:schemeClr val="accent4">
              <a:lumMod val="20000"/>
              <a:lumOff val="80000"/>
            </a:scheme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22">
            <a:extLst>
              <a:ext uri="{FF2B5EF4-FFF2-40B4-BE49-F238E27FC236}">
                <a16:creationId xmlns:a16="http://schemas.microsoft.com/office/drawing/2014/main" id="{648A0A11-66B4-E414-8E48-B7A3583A2A97}"/>
              </a:ext>
            </a:extLst>
          </p:cNvPr>
          <p:cNvSpPr/>
          <p:nvPr/>
        </p:nvSpPr>
        <p:spPr>
          <a:xfrm>
            <a:off x="6089588" y="839668"/>
            <a:ext cx="5797078" cy="2060626"/>
          </a:xfrm>
          <a:prstGeom prst="rect">
            <a:avLst/>
          </a:prstGeom>
          <a:solidFill>
            <a:schemeClr val="accent3">
              <a:lumMod val="20000"/>
              <a:lumOff val="80000"/>
            </a:scheme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a:extLst>
              <a:ext uri="{FF2B5EF4-FFF2-40B4-BE49-F238E27FC236}">
                <a16:creationId xmlns:a16="http://schemas.microsoft.com/office/drawing/2014/main" id="{BA1FE254-1CD6-E4C8-8550-134F09523B7A}"/>
              </a:ext>
            </a:extLst>
          </p:cNvPr>
          <p:cNvSpPr/>
          <p:nvPr/>
        </p:nvSpPr>
        <p:spPr>
          <a:xfrm>
            <a:off x="292510" y="847141"/>
            <a:ext cx="5803490" cy="3110566"/>
          </a:xfrm>
          <a:prstGeom prst="rect">
            <a:avLst/>
          </a:prstGeom>
          <a:solidFill>
            <a:schemeClr val="accent2">
              <a:lumMod val="20000"/>
              <a:lumOff val="80000"/>
            </a:scheme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3E9E7FEF-B507-F3B2-F60E-D03BF2B8CA2A}"/>
              </a:ext>
            </a:extLst>
          </p:cNvPr>
          <p:cNvSpPr/>
          <p:nvPr/>
        </p:nvSpPr>
        <p:spPr>
          <a:xfrm>
            <a:off x="7069017" y="4698591"/>
            <a:ext cx="4817650" cy="1352647"/>
          </a:xfrm>
          <a:prstGeom prst="rect">
            <a:avLst/>
          </a:prstGeom>
          <a:solidFill>
            <a:schemeClr val="accent2">
              <a:lumMod val="20000"/>
              <a:lumOff val="80000"/>
            </a:scheme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4B9C518C-2D83-7644-3976-A1A4050750BA}"/>
              </a:ext>
            </a:extLst>
          </p:cNvPr>
          <p:cNvSpPr/>
          <p:nvPr/>
        </p:nvSpPr>
        <p:spPr>
          <a:xfrm>
            <a:off x="292510" y="3945380"/>
            <a:ext cx="6792804" cy="2112010"/>
          </a:xfrm>
          <a:prstGeom prst="rect">
            <a:avLst/>
          </a:prstGeom>
          <a:solidFill>
            <a:schemeClr val="accent5">
              <a:lumMod val="20000"/>
              <a:lumOff val="80000"/>
            </a:scheme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E8756C9B-8A18-8E39-2345-2DDAD6AB12B3}"/>
              </a:ext>
            </a:extLst>
          </p:cNvPr>
          <p:cNvSpPr txBox="1"/>
          <p:nvPr/>
        </p:nvSpPr>
        <p:spPr>
          <a:xfrm>
            <a:off x="360283" y="4019285"/>
            <a:ext cx="6488061" cy="1985159"/>
          </a:xfrm>
          <a:prstGeom prst="rect">
            <a:avLst/>
          </a:prstGeom>
          <a:noFill/>
          <a:ln w="76200">
            <a:noFill/>
          </a:ln>
        </p:spPr>
        <p:txBody>
          <a:bodyPr wrap="square">
            <a:spAutoFit/>
          </a:bodyPr>
          <a:lstStyle/>
          <a:p>
            <a:pPr>
              <a:spcAft>
                <a:spcPts val="600"/>
              </a:spcAft>
            </a:pPr>
            <a:r>
              <a:rPr lang="en-AU" b="1" dirty="0">
                <a:latin typeface="Arial" panose="020B0604020202020204" pitchFamily="34" charset="0"/>
                <a:cs typeface="Arial" panose="020B0604020202020204" pitchFamily="34" charset="0"/>
              </a:rPr>
              <a:t>New findings on human dimensions</a:t>
            </a:r>
          </a:p>
          <a:p>
            <a:pPr marL="285750" indent="-285750">
              <a:spcAft>
                <a:spcPts val="600"/>
              </a:spcAft>
              <a:buClr>
                <a:schemeClr val="accent5">
                  <a:lumMod val="75000"/>
                </a:schemeClr>
              </a:buClr>
              <a:buFont typeface="Courier New" panose="02070309020205020404" pitchFamily="49" charset="0"/>
              <a:buChar char="o"/>
            </a:pPr>
            <a:r>
              <a:rPr lang="en-AU" dirty="0">
                <a:solidFill>
                  <a:schemeClr val="tx1">
                    <a:lumMod val="85000"/>
                    <a:lumOff val="15000"/>
                  </a:schemeClr>
                </a:solidFill>
                <a:latin typeface="Arial" panose="020B0604020202020204" pitchFamily="34" charset="0"/>
                <a:cs typeface="Arial" panose="020B0604020202020204" pitchFamily="34" charset="0"/>
              </a:rPr>
              <a:t>Greater emphasis on social values</a:t>
            </a:r>
          </a:p>
          <a:p>
            <a:pPr marL="285750" indent="-285750">
              <a:spcAft>
                <a:spcPts val="600"/>
              </a:spcAft>
              <a:buClr>
                <a:schemeClr val="accent5">
                  <a:lumMod val="75000"/>
                </a:schemeClr>
              </a:buClr>
              <a:buFont typeface="Courier New" panose="02070309020205020404" pitchFamily="49" charset="0"/>
              <a:buChar char="o"/>
            </a:pPr>
            <a:r>
              <a:rPr lang="en-AU" dirty="0">
                <a:solidFill>
                  <a:schemeClr val="tx1">
                    <a:lumMod val="85000"/>
                    <a:lumOff val="15000"/>
                  </a:schemeClr>
                </a:solidFill>
                <a:latin typeface="Arial" panose="020B0604020202020204" pitchFamily="34" charset="0"/>
                <a:cs typeface="Arial" panose="020B0604020202020204" pitchFamily="34" charset="0"/>
              </a:rPr>
              <a:t>Importance of landholder trust in government, scientists and program delivery organisations to support management practice change</a:t>
            </a:r>
          </a:p>
          <a:p>
            <a:pPr marL="285750" indent="-285750">
              <a:spcAft>
                <a:spcPts val="600"/>
              </a:spcAft>
              <a:buClr>
                <a:schemeClr val="accent5">
                  <a:lumMod val="75000"/>
                </a:schemeClr>
              </a:buClr>
              <a:buFont typeface="Courier New" panose="02070309020205020404" pitchFamily="49" charset="0"/>
              <a:buChar char="o"/>
            </a:pPr>
            <a:r>
              <a:rPr lang="en-AU" dirty="0">
                <a:solidFill>
                  <a:schemeClr val="tx1">
                    <a:lumMod val="85000"/>
                    <a:lumOff val="15000"/>
                  </a:schemeClr>
                </a:solidFill>
                <a:latin typeface="Arial" panose="020B0604020202020204" pitchFamily="34" charset="0"/>
                <a:cs typeface="Arial" panose="020B0604020202020204" pitchFamily="34" charset="0"/>
              </a:rPr>
              <a:t>Greater collaboration in design and delivery at local scales</a:t>
            </a:r>
          </a:p>
        </p:txBody>
      </p:sp>
      <p:sp>
        <p:nvSpPr>
          <p:cNvPr id="14" name="TextBox 13">
            <a:extLst>
              <a:ext uri="{FF2B5EF4-FFF2-40B4-BE49-F238E27FC236}">
                <a16:creationId xmlns:a16="http://schemas.microsoft.com/office/drawing/2014/main" id="{CBCD7951-39A9-DD8C-E724-AA0E2EC5EE5B}"/>
              </a:ext>
            </a:extLst>
          </p:cNvPr>
          <p:cNvSpPr txBox="1"/>
          <p:nvPr/>
        </p:nvSpPr>
        <p:spPr>
          <a:xfrm>
            <a:off x="340519" y="945873"/>
            <a:ext cx="6067915" cy="2874505"/>
          </a:xfrm>
          <a:prstGeom prst="rect">
            <a:avLst/>
          </a:prstGeom>
          <a:noFill/>
          <a:ln>
            <a:noFill/>
          </a:ln>
        </p:spPr>
        <p:txBody>
          <a:bodyPr wrap="square" rtlCol="0">
            <a:spAutoFit/>
          </a:bodyPr>
          <a:lstStyle/>
          <a:p>
            <a:pPr>
              <a:spcAft>
                <a:spcPts val="600"/>
              </a:spcAft>
            </a:pPr>
            <a:r>
              <a:rPr lang="en-AU" b="1" dirty="0">
                <a:latin typeface="Arial" panose="020B0604020202020204" pitchFamily="34" charset="0"/>
                <a:cs typeface="Arial" panose="020B0604020202020204" pitchFamily="34" charset="0"/>
              </a:rPr>
              <a:t>Improved knowledge</a:t>
            </a:r>
          </a:p>
          <a:p>
            <a:pPr marL="285750" indent="-285750">
              <a:lnSpc>
                <a:spcPts val="2300"/>
              </a:lnSpc>
              <a:spcAft>
                <a:spcPts val="600"/>
              </a:spcAft>
              <a:buClr>
                <a:schemeClr val="accent2"/>
              </a:buClr>
              <a:buFont typeface="Courier New" panose="02070309020205020404" pitchFamily="49" charset="0"/>
              <a:buChar char="o"/>
            </a:pPr>
            <a:r>
              <a:rPr lang="en-AU" dirty="0">
                <a:solidFill>
                  <a:schemeClr val="tx1">
                    <a:lumMod val="85000"/>
                    <a:lumOff val="15000"/>
                  </a:schemeClr>
                </a:solidFill>
                <a:latin typeface="Arial" panose="020B0604020202020204" pitchFamily="34" charset="0"/>
                <a:cs typeface="Arial" panose="020B0604020202020204" pitchFamily="34" charset="0"/>
              </a:rPr>
              <a:t>Role of water quality in context of climate change</a:t>
            </a:r>
          </a:p>
          <a:p>
            <a:pPr marL="285750" indent="-285750">
              <a:lnSpc>
                <a:spcPts val="2300"/>
              </a:lnSpc>
              <a:spcAft>
                <a:spcPts val="600"/>
              </a:spcAft>
              <a:buClr>
                <a:schemeClr val="accent2"/>
              </a:buClr>
              <a:buFont typeface="Courier New" panose="02070309020205020404" pitchFamily="49" charset="0"/>
              <a:buChar char="o"/>
            </a:pPr>
            <a:r>
              <a:rPr lang="en-AU" dirty="0">
                <a:solidFill>
                  <a:schemeClr val="tx1">
                    <a:lumMod val="85000"/>
                    <a:lumOff val="15000"/>
                  </a:schemeClr>
                </a:solidFill>
                <a:latin typeface="Arial" panose="020B0604020202020204" pitchFamily="34" charset="0"/>
                <a:cs typeface="Arial" panose="020B0604020202020204" pitchFamily="34" charset="0"/>
              </a:rPr>
              <a:t>Water quality and crown-of-thorns-starfish outbreaks</a:t>
            </a:r>
          </a:p>
          <a:p>
            <a:pPr marL="285750" indent="-285750">
              <a:lnSpc>
                <a:spcPts val="2300"/>
              </a:lnSpc>
              <a:spcAft>
                <a:spcPts val="600"/>
              </a:spcAft>
              <a:buClr>
                <a:schemeClr val="accent2"/>
              </a:buClr>
              <a:buFont typeface="Courier New" panose="02070309020205020404" pitchFamily="49" charset="0"/>
              <a:buChar char="o"/>
            </a:pPr>
            <a:r>
              <a:rPr lang="en-AU" dirty="0">
                <a:solidFill>
                  <a:schemeClr val="tx1">
                    <a:lumMod val="85000"/>
                    <a:lumOff val="15000"/>
                  </a:schemeClr>
                </a:solidFill>
                <a:latin typeface="Arial" panose="020B0604020202020204" pitchFamily="34" charset="0"/>
                <a:cs typeface="Arial" panose="020B0604020202020204" pitchFamily="34" charset="0"/>
              </a:rPr>
              <a:t>Distribution and impacts of pesticide mixtures</a:t>
            </a:r>
          </a:p>
          <a:p>
            <a:pPr marL="285750" indent="-285750">
              <a:lnSpc>
                <a:spcPts val="2300"/>
              </a:lnSpc>
              <a:spcAft>
                <a:spcPts val="600"/>
              </a:spcAft>
              <a:buClr>
                <a:schemeClr val="accent2"/>
              </a:buClr>
              <a:buFont typeface="Courier New" panose="02070309020205020404" pitchFamily="49" charset="0"/>
              <a:buChar char="o"/>
            </a:pPr>
            <a:r>
              <a:rPr lang="en-AU" dirty="0">
                <a:solidFill>
                  <a:schemeClr val="tx1">
                    <a:lumMod val="85000"/>
                    <a:lumOff val="15000"/>
                  </a:schemeClr>
                </a:solidFill>
                <a:latin typeface="Arial" panose="020B0604020202020204" pitchFamily="34" charset="0"/>
                <a:cs typeface="Arial" panose="020B0604020202020204" pitchFamily="34" charset="0"/>
              </a:rPr>
              <a:t>Hotspots for pesticide management</a:t>
            </a:r>
          </a:p>
          <a:p>
            <a:pPr marL="285750" indent="-285750">
              <a:lnSpc>
                <a:spcPts val="2300"/>
              </a:lnSpc>
              <a:spcAft>
                <a:spcPts val="600"/>
              </a:spcAft>
              <a:buClr>
                <a:schemeClr val="accent2"/>
              </a:buClr>
              <a:buFont typeface="Courier New" panose="02070309020205020404" pitchFamily="49" charset="0"/>
              <a:buChar char="o"/>
            </a:pPr>
            <a:r>
              <a:rPr lang="en-AU" dirty="0">
                <a:solidFill>
                  <a:schemeClr val="tx1">
                    <a:lumMod val="85000"/>
                    <a:lumOff val="15000"/>
                  </a:schemeClr>
                </a:solidFill>
                <a:latin typeface="Arial" panose="020B0604020202020204" pitchFamily="34" charset="0"/>
                <a:cs typeface="Arial" panose="020B0604020202020204" pitchFamily="34" charset="0"/>
              </a:rPr>
              <a:t>Other pollutants</a:t>
            </a:r>
          </a:p>
          <a:p>
            <a:pPr marL="285750" indent="-285750">
              <a:lnSpc>
                <a:spcPts val="2300"/>
              </a:lnSpc>
              <a:spcAft>
                <a:spcPts val="600"/>
              </a:spcAft>
              <a:buClr>
                <a:schemeClr val="accent2"/>
              </a:buClr>
              <a:buFont typeface="Courier New" panose="02070309020205020404" pitchFamily="49" charset="0"/>
              <a:buChar char="o"/>
            </a:pPr>
            <a:r>
              <a:rPr lang="en-AU" dirty="0">
                <a:solidFill>
                  <a:schemeClr val="tx1">
                    <a:lumMod val="85000"/>
                    <a:lumOff val="15000"/>
                  </a:schemeClr>
                </a:solidFill>
                <a:latin typeface="Arial" panose="020B0604020202020204" pitchFamily="34" charset="0"/>
                <a:cs typeface="Arial" panose="020B0604020202020204" pitchFamily="34" charset="0"/>
              </a:rPr>
              <a:t>Enhanced Efficiency Fertiliser application      in sugarcane</a:t>
            </a:r>
            <a:endParaRPr lang="en-AU"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AEBA4235-72CB-8198-DCEE-F54100FA8419}"/>
              </a:ext>
            </a:extLst>
          </p:cNvPr>
          <p:cNvSpPr txBox="1">
            <a:spLocks/>
          </p:cNvSpPr>
          <p:nvPr/>
        </p:nvSpPr>
        <p:spPr>
          <a:xfrm>
            <a:off x="383456" y="245752"/>
            <a:ext cx="11503744" cy="524998"/>
          </a:xfrm>
          <a:prstGeom prst="rect">
            <a:avLst/>
          </a:prstGeom>
        </p:spPr>
        <p:txBody>
          <a:bodyPr vert="horz" lIns="0" tIns="0" rIns="0" bIns="0" rtlCol="0" anchor="t">
            <a:noAutofit/>
          </a:bodyPr>
          <a:lstStyle>
            <a:defPPr>
              <a:defRPr lang="en-US"/>
            </a:defPPr>
            <a:lvl1pPr marR="0" lvl="0" indent="0" defTabSz="914400" fontAlgn="auto">
              <a:lnSpc>
                <a:spcPct val="90000"/>
              </a:lnSpc>
              <a:spcBef>
                <a:spcPct val="0"/>
              </a:spcBef>
              <a:spcAft>
                <a:spcPts val="0"/>
              </a:spcAft>
              <a:buClrTx/>
              <a:buSzTx/>
              <a:buFontTx/>
              <a:buNone/>
              <a:tabLst/>
              <a:defRPr kumimoji="0" sz="3200" b="0" i="0" u="none" strike="noStrike" cap="all" spc="0" normalizeH="0" baseline="0">
                <a:ln>
                  <a:noFill/>
                </a:ln>
                <a:solidFill>
                  <a:schemeClr val="accent2">
                    <a:lumMod val="75000"/>
                  </a:schemeClr>
                </a:solidFill>
                <a:effectLst/>
                <a:uLnTx/>
                <a:uFillTx/>
                <a:latin typeface="Bebas Neue" panose="020B0606020202050201"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b="1" cap="none" dirty="0">
                <a:solidFill>
                  <a:srgbClr val="1C5174"/>
                </a:solidFill>
                <a:latin typeface="Arial" panose="020B0604020202020204" pitchFamily="34" charset="0"/>
                <a:ea typeface="Open Sans" panose="020B0606030504020204" pitchFamily="34" charset="0"/>
                <a:cs typeface="Arial" panose="020B0604020202020204" pitchFamily="34" charset="0"/>
              </a:rPr>
              <a:t>Recent findings since the 2017 Scientific Consensus Statement</a:t>
            </a:r>
            <a:endParaRPr kumimoji="0" lang="en-US" sz="1800" b="1" i="0" u="none" strike="noStrike" kern="1200" cap="none" spc="0" normalizeH="0" baseline="0" noProof="0" dirty="0">
              <a:ln>
                <a:noFill/>
              </a:ln>
              <a:solidFill>
                <a:srgbClr val="1C5174"/>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899C8BC-C905-A676-C364-0F17756FB127}"/>
              </a:ext>
            </a:extLst>
          </p:cNvPr>
          <p:cNvSpPr txBox="1"/>
          <p:nvPr/>
        </p:nvSpPr>
        <p:spPr>
          <a:xfrm>
            <a:off x="6182534" y="945873"/>
            <a:ext cx="5512347" cy="1785104"/>
          </a:xfrm>
          <a:prstGeom prst="rect">
            <a:avLst/>
          </a:prstGeom>
          <a:noFill/>
          <a:ln>
            <a:noFill/>
          </a:ln>
        </p:spPr>
        <p:txBody>
          <a:bodyPr wrap="square" rtlCol="0">
            <a:spAutoFit/>
          </a:bodyPr>
          <a:lstStyle/>
          <a:p>
            <a:pPr algn="ctr">
              <a:spcAft>
                <a:spcPts val="600"/>
              </a:spcAft>
            </a:pPr>
            <a:r>
              <a:rPr lang="en-AU" b="1" dirty="0">
                <a:latin typeface="Arial" panose="020B0604020202020204" pitchFamily="34" charset="0"/>
                <a:cs typeface="Arial" panose="020B0604020202020204" pitchFamily="34" charset="0"/>
              </a:rPr>
              <a:t>Reinforced findings</a:t>
            </a:r>
          </a:p>
          <a:p>
            <a:pPr marL="285750" indent="-285750" algn="ctr">
              <a:spcAft>
                <a:spcPts val="600"/>
              </a:spcAft>
              <a:buClr>
                <a:schemeClr val="accent3">
                  <a:lumMod val="75000"/>
                </a:schemeClr>
              </a:buClr>
              <a:buFont typeface="Courier New" panose="02070309020205020404" pitchFamily="49" charset="0"/>
              <a:buChar char="o"/>
            </a:pPr>
            <a:r>
              <a:rPr lang="en-AU" dirty="0">
                <a:solidFill>
                  <a:schemeClr val="tx1">
                    <a:lumMod val="85000"/>
                    <a:lumOff val="15000"/>
                  </a:schemeClr>
                </a:solidFill>
                <a:latin typeface="Arial" panose="020B0604020202020204" pitchFamily="34" charset="0"/>
                <a:cs typeface="Arial" panose="020B0604020202020204" pitchFamily="34" charset="0"/>
              </a:rPr>
              <a:t>Loads well above pre-development rates</a:t>
            </a:r>
          </a:p>
          <a:p>
            <a:pPr marL="285750" indent="-285750" algn="ctr">
              <a:spcAft>
                <a:spcPts val="600"/>
              </a:spcAft>
              <a:buClr>
                <a:schemeClr val="accent3">
                  <a:lumMod val="75000"/>
                </a:schemeClr>
              </a:buClr>
              <a:buFont typeface="Courier New" panose="02070309020205020404" pitchFamily="49" charset="0"/>
              <a:buChar char="o"/>
            </a:pPr>
            <a:r>
              <a:rPr lang="en-AU" dirty="0">
                <a:solidFill>
                  <a:schemeClr val="tx1">
                    <a:lumMod val="85000"/>
                    <a:lumOff val="15000"/>
                  </a:schemeClr>
                </a:solidFill>
                <a:latin typeface="Arial" panose="020B0604020202020204" pitchFamily="34" charset="0"/>
                <a:cs typeface="Arial" panose="020B0604020202020204" pitchFamily="34" charset="0"/>
              </a:rPr>
              <a:t>Contributions from land uses</a:t>
            </a:r>
          </a:p>
          <a:p>
            <a:pPr marL="285750" indent="-285750" algn="ctr">
              <a:spcAft>
                <a:spcPts val="600"/>
              </a:spcAft>
              <a:buClr>
                <a:schemeClr val="accent3">
                  <a:lumMod val="75000"/>
                </a:schemeClr>
              </a:buClr>
              <a:buFont typeface="Courier New" panose="02070309020205020404" pitchFamily="49" charset="0"/>
              <a:buChar char="o"/>
            </a:pPr>
            <a:r>
              <a:rPr lang="en-AU" dirty="0">
                <a:solidFill>
                  <a:schemeClr val="tx1">
                    <a:lumMod val="85000"/>
                    <a:lumOff val="15000"/>
                  </a:schemeClr>
                </a:solidFill>
                <a:latin typeface="Arial" panose="020B0604020202020204" pitchFamily="34" charset="0"/>
                <a:cs typeface="Arial" panose="020B0604020202020204" pitchFamily="34" charset="0"/>
              </a:rPr>
              <a:t>Biophysical drivers </a:t>
            </a:r>
          </a:p>
          <a:p>
            <a:pPr marL="285750" indent="-285750" algn="ctr">
              <a:spcAft>
                <a:spcPts val="600"/>
              </a:spcAft>
              <a:buClr>
                <a:schemeClr val="accent3">
                  <a:lumMod val="75000"/>
                </a:schemeClr>
              </a:buClr>
              <a:buFont typeface="Courier New" panose="02070309020205020404" pitchFamily="49" charset="0"/>
              <a:buChar char="o"/>
            </a:pPr>
            <a:r>
              <a:rPr lang="en-AU" dirty="0">
                <a:solidFill>
                  <a:schemeClr val="tx1">
                    <a:lumMod val="85000"/>
                    <a:lumOff val="15000"/>
                  </a:schemeClr>
                </a:solidFill>
                <a:latin typeface="Arial" panose="020B0604020202020204" pitchFamily="34" charset="0"/>
                <a:cs typeface="Arial" panose="020B0604020202020204" pitchFamily="34" charset="0"/>
              </a:rPr>
              <a:t>Some management practices</a:t>
            </a:r>
          </a:p>
        </p:txBody>
      </p:sp>
      <p:sp>
        <p:nvSpPr>
          <p:cNvPr id="12" name="Oval 11">
            <a:extLst>
              <a:ext uri="{FF2B5EF4-FFF2-40B4-BE49-F238E27FC236}">
                <a16:creationId xmlns:a16="http://schemas.microsoft.com/office/drawing/2014/main" id="{7AC50AC7-476D-76CB-BEBE-A9A9F935FD45}"/>
              </a:ext>
            </a:extLst>
          </p:cNvPr>
          <p:cNvSpPr>
            <a:spLocks noChangeAspect="1"/>
          </p:cNvSpPr>
          <p:nvPr/>
        </p:nvSpPr>
        <p:spPr>
          <a:xfrm>
            <a:off x="5009588" y="2514985"/>
            <a:ext cx="2160000" cy="2160000"/>
          </a:xfrm>
          <a:prstGeom prst="ellipse">
            <a:avLst/>
          </a:prstGeom>
          <a:solidFill>
            <a:schemeClr val="accent1">
              <a:lumMod val="50000"/>
            </a:scheme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a:extLst>
              <a:ext uri="{FF2B5EF4-FFF2-40B4-BE49-F238E27FC236}">
                <a16:creationId xmlns:a16="http://schemas.microsoft.com/office/drawing/2014/main" id="{FC495EDC-7EE4-04DA-F986-121637E50A39}"/>
              </a:ext>
            </a:extLst>
          </p:cNvPr>
          <p:cNvSpPr txBox="1"/>
          <p:nvPr/>
        </p:nvSpPr>
        <p:spPr>
          <a:xfrm>
            <a:off x="6700348" y="3110531"/>
            <a:ext cx="5036352" cy="1354217"/>
          </a:xfrm>
          <a:prstGeom prst="rect">
            <a:avLst/>
          </a:prstGeom>
          <a:noFill/>
        </p:spPr>
        <p:txBody>
          <a:bodyPr wrap="square" rtlCol="0">
            <a:spAutoFit/>
          </a:bodyPr>
          <a:lstStyle/>
          <a:p>
            <a:pPr algn="r">
              <a:spcAft>
                <a:spcPts val="600"/>
              </a:spcAft>
            </a:pPr>
            <a:r>
              <a:rPr lang="en-AU" b="1" dirty="0">
                <a:latin typeface="Arial" panose="020B0604020202020204" pitchFamily="34" charset="0"/>
                <a:cs typeface="Arial" panose="020B0604020202020204" pitchFamily="34" charset="0"/>
              </a:rPr>
              <a:t>New knowledge</a:t>
            </a:r>
          </a:p>
          <a:p>
            <a:pPr marL="285750" indent="-285750" algn="r">
              <a:spcAft>
                <a:spcPts val="600"/>
              </a:spcAft>
              <a:buClr>
                <a:schemeClr val="accent4">
                  <a:lumMod val="75000"/>
                </a:schemeClr>
              </a:buClr>
              <a:buFont typeface="Courier New" panose="02070309020205020404" pitchFamily="49" charset="0"/>
              <a:buChar char="o"/>
            </a:pPr>
            <a:r>
              <a:rPr lang="en-AU" dirty="0">
                <a:latin typeface="Arial" panose="020B0604020202020204" pitchFamily="34" charset="0"/>
                <a:cs typeface="Arial" panose="020B0604020202020204" pitchFamily="34" charset="0"/>
              </a:rPr>
              <a:t>Effectiveness of large-scale gully remediation</a:t>
            </a:r>
          </a:p>
          <a:p>
            <a:pPr marL="285750" indent="-285750" algn="r">
              <a:spcAft>
                <a:spcPts val="600"/>
              </a:spcAft>
              <a:buClr>
                <a:schemeClr val="accent4">
                  <a:lumMod val="75000"/>
                </a:schemeClr>
              </a:buClr>
              <a:buFont typeface="Courier New" panose="02070309020205020404" pitchFamily="49" charset="0"/>
              <a:buChar char="o"/>
            </a:pPr>
            <a:r>
              <a:rPr lang="en-AU" dirty="0">
                <a:latin typeface="Arial" panose="020B0604020202020204" pitchFamily="34" charset="0"/>
                <a:cs typeface="Arial" panose="020B0604020202020204" pitchFamily="34" charset="0"/>
              </a:rPr>
              <a:t>Role of particulate nutrients</a:t>
            </a:r>
          </a:p>
        </p:txBody>
      </p:sp>
      <p:sp>
        <p:nvSpPr>
          <p:cNvPr id="16" name="TextBox 15">
            <a:extLst>
              <a:ext uri="{FF2B5EF4-FFF2-40B4-BE49-F238E27FC236}">
                <a16:creationId xmlns:a16="http://schemas.microsoft.com/office/drawing/2014/main" id="{2AA684B2-38AD-A69F-3052-C98545A7647F}"/>
              </a:ext>
            </a:extLst>
          </p:cNvPr>
          <p:cNvSpPr txBox="1"/>
          <p:nvPr/>
        </p:nvSpPr>
        <p:spPr>
          <a:xfrm>
            <a:off x="7277100" y="4785348"/>
            <a:ext cx="4417781" cy="1000274"/>
          </a:xfrm>
          <a:prstGeom prst="rect">
            <a:avLst/>
          </a:prstGeom>
          <a:noFill/>
        </p:spPr>
        <p:txBody>
          <a:bodyPr wrap="square" rtlCol="0">
            <a:spAutoFit/>
          </a:bodyPr>
          <a:lstStyle/>
          <a:p>
            <a:pPr>
              <a:spcAft>
                <a:spcPts val="600"/>
              </a:spcAft>
            </a:pPr>
            <a:r>
              <a:rPr lang="en-AU" b="1" dirty="0">
                <a:latin typeface="Arial" panose="020B0604020202020204" pitchFamily="34" charset="0"/>
                <a:cs typeface="Arial" panose="020B0604020202020204" pitchFamily="34" charset="0"/>
              </a:rPr>
              <a:t>Emerging research</a:t>
            </a:r>
          </a:p>
          <a:p>
            <a:pPr marL="285750" indent="-285750">
              <a:buClr>
                <a:schemeClr val="accent2">
                  <a:lumMod val="75000"/>
                </a:schemeClr>
              </a:buClr>
              <a:buFont typeface="Courier New" panose="02070309020205020404" pitchFamily="49" charset="0"/>
              <a:buChar char="o"/>
            </a:pPr>
            <a:r>
              <a:rPr lang="en-AU" dirty="0">
                <a:latin typeface="Arial" panose="020B0604020202020204" pitchFamily="34" charset="0"/>
                <a:cs typeface="Arial" panose="020B0604020202020204" pitchFamily="34" charset="0"/>
              </a:rPr>
              <a:t>Effectiveness of wetland treatment systems for water quality improvement</a:t>
            </a:r>
          </a:p>
        </p:txBody>
      </p:sp>
      <p:sp>
        <p:nvSpPr>
          <p:cNvPr id="21" name="TextBox 20">
            <a:extLst>
              <a:ext uri="{FF2B5EF4-FFF2-40B4-BE49-F238E27FC236}">
                <a16:creationId xmlns:a16="http://schemas.microsoft.com/office/drawing/2014/main" id="{0100C427-8E22-701A-B6B0-93E2D5B1C536}"/>
              </a:ext>
            </a:extLst>
          </p:cNvPr>
          <p:cNvSpPr txBox="1"/>
          <p:nvPr/>
        </p:nvSpPr>
        <p:spPr>
          <a:xfrm>
            <a:off x="5384653" y="3065178"/>
            <a:ext cx="1684364" cy="954107"/>
          </a:xfrm>
          <a:prstGeom prst="rect">
            <a:avLst/>
          </a:prstGeom>
          <a:noFill/>
        </p:spPr>
        <p:txBody>
          <a:bodyPr wrap="square" rtlCol="0">
            <a:spAutoFit/>
          </a:bodyPr>
          <a:lstStyle/>
          <a:p>
            <a:r>
              <a:rPr lang="en-AU" sz="2800" b="1" dirty="0">
                <a:solidFill>
                  <a:schemeClr val="bg1"/>
                </a:solidFill>
                <a:latin typeface="Arial" panose="020B0604020202020204" pitchFamily="34" charset="0"/>
                <a:cs typeface="Arial" panose="020B0604020202020204" pitchFamily="34" charset="0"/>
              </a:rPr>
              <a:t>Recent findings</a:t>
            </a:r>
          </a:p>
        </p:txBody>
      </p:sp>
      <p:sp>
        <p:nvSpPr>
          <p:cNvPr id="25" name="Rectangle 24">
            <a:extLst>
              <a:ext uri="{FF2B5EF4-FFF2-40B4-BE49-F238E27FC236}">
                <a16:creationId xmlns:a16="http://schemas.microsoft.com/office/drawing/2014/main" id="{B5D14AEE-EC54-78DD-1F22-E3C5CD54744F}"/>
              </a:ext>
            </a:extLst>
          </p:cNvPr>
          <p:cNvSpPr/>
          <p:nvPr/>
        </p:nvSpPr>
        <p:spPr>
          <a:xfrm>
            <a:off x="0" y="6137996"/>
            <a:ext cx="12192000" cy="720001"/>
          </a:xfrm>
          <a:prstGeom prst="rect">
            <a:avLst/>
          </a:prstGeom>
          <a:solidFill>
            <a:srgbClr val="1C517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latin typeface="Arial" panose="020B060402020202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D3DB02BF-10E2-7D5D-C796-C7CF2AF9D3AF}"/>
              </a:ext>
            </a:extLst>
          </p:cNvPr>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0878796" y="6224753"/>
            <a:ext cx="1188707" cy="546486"/>
          </a:xfrm>
          <a:prstGeom prst="rect">
            <a:avLst/>
          </a:prstGeom>
        </p:spPr>
      </p:pic>
    </p:spTree>
    <p:extLst>
      <p:ext uri="{BB962C8B-B14F-4D97-AF65-F5344CB8AC3E}">
        <p14:creationId xmlns:p14="http://schemas.microsoft.com/office/powerpoint/2010/main" val="3123845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DD926C-B850-0EAC-457F-610D436A706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282"/>
            <a:ext cx="7644495" cy="6856718"/>
          </a:xfrm>
          <a:prstGeom prst="rect">
            <a:avLst/>
          </a:prstGeom>
        </p:spPr>
      </p:pic>
      <p:sp>
        <p:nvSpPr>
          <p:cNvPr id="3" name="TextBox 2">
            <a:extLst>
              <a:ext uri="{FF2B5EF4-FFF2-40B4-BE49-F238E27FC236}">
                <a16:creationId xmlns:a16="http://schemas.microsoft.com/office/drawing/2014/main" id="{A0EBDB39-2C7C-573C-3CC5-961B0C7B6470}"/>
              </a:ext>
            </a:extLst>
          </p:cNvPr>
          <p:cNvSpPr txBox="1"/>
          <p:nvPr/>
        </p:nvSpPr>
        <p:spPr>
          <a:xfrm>
            <a:off x="4565514" y="721443"/>
            <a:ext cx="2052082" cy="923330"/>
          </a:xfrm>
          <a:prstGeom prst="rect">
            <a:avLst/>
          </a:prstGeom>
          <a:noFill/>
        </p:spPr>
        <p:txBody>
          <a:bodyPr wrap="square" rtlCol="0">
            <a:spAutoFit/>
          </a:bodyPr>
          <a:lstStyle/>
          <a:p>
            <a:pPr algn="ctr"/>
            <a:r>
              <a:rPr lang="en-AU" b="1" dirty="0">
                <a:solidFill>
                  <a:schemeClr val="bg1"/>
                </a:solidFill>
                <a:latin typeface="Arial" panose="020B0604020202020204" pitchFamily="34" charset="0"/>
                <a:cs typeface="Arial" panose="020B0604020202020204" pitchFamily="34" charset="0"/>
              </a:rPr>
              <a:t>Scientific Consensus Statement</a:t>
            </a:r>
          </a:p>
        </p:txBody>
      </p:sp>
      <p:sp>
        <p:nvSpPr>
          <p:cNvPr id="4" name="TextBox 3">
            <a:extLst>
              <a:ext uri="{FF2B5EF4-FFF2-40B4-BE49-F238E27FC236}">
                <a16:creationId xmlns:a16="http://schemas.microsoft.com/office/drawing/2014/main" id="{DE8B7DAF-F44B-3FFE-1F50-6EC02D3B5426}"/>
              </a:ext>
            </a:extLst>
          </p:cNvPr>
          <p:cNvSpPr txBox="1"/>
          <p:nvPr/>
        </p:nvSpPr>
        <p:spPr>
          <a:xfrm>
            <a:off x="1908882" y="3867765"/>
            <a:ext cx="1592396" cy="923330"/>
          </a:xfrm>
          <a:prstGeom prst="rect">
            <a:avLst/>
          </a:prstGeom>
          <a:noFill/>
        </p:spPr>
        <p:txBody>
          <a:bodyPr wrap="square" rtlCol="0">
            <a:spAutoFit/>
          </a:bodyPr>
          <a:lstStyle/>
          <a:p>
            <a:pPr algn="ctr"/>
            <a:r>
              <a:rPr lang="en-AU" b="1" dirty="0">
                <a:latin typeface="Arial" panose="020B0604020202020204" pitchFamily="34" charset="0"/>
                <a:cs typeface="Arial" panose="020B0604020202020204" pitchFamily="34" charset="0"/>
              </a:rPr>
              <a:t>Engagement with other audiences</a:t>
            </a:r>
          </a:p>
        </p:txBody>
      </p:sp>
      <p:sp>
        <p:nvSpPr>
          <p:cNvPr id="5" name="TextBox 4">
            <a:extLst>
              <a:ext uri="{FF2B5EF4-FFF2-40B4-BE49-F238E27FC236}">
                <a16:creationId xmlns:a16="http://schemas.microsoft.com/office/drawing/2014/main" id="{7611CC5B-5D2E-DD7F-ACE9-3BF94C2BB034}"/>
              </a:ext>
            </a:extLst>
          </p:cNvPr>
          <p:cNvSpPr txBox="1"/>
          <p:nvPr/>
        </p:nvSpPr>
        <p:spPr>
          <a:xfrm>
            <a:off x="4640869" y="3818679"/>
            <a:ext cx="1315912" cy="1200329"/>
          </a:xfrm>
          <a:prstGeom prst="rect">
            <a:avLst/>
          </a:prstGeom>
          <a:noFill/>
        </p:spPr>
        <p:txBody>
          <a:bodyPr wrap="square" rtlCol="0">
            <a:spAutoFit/>
          </a:bodyPr>
          <a:lstStyle/>
          <a:p>
            <a:pPr algn="ctr"/>
            <a:r>
              <a:rPr lang="en-AU" b="1" dirty="0">
                <a:latin typeface="Arial" panose="020B0604020202020204" pitchFamily="34" charset="0"/>
                <a:cs typeface="Arial" panose="020B0604020202020204" pitchFamily="34" charset="0"/>
              </a:rPr>
              <a:t>Review of Water Quality Targets</a:t>
            </a:r>
          </a:p>
        </p:txBody>
      </p:sp>
      <p:sp>
        <p:nvSpPr>
          <p:cNvPr id="6" name="TextBox 5">
            <a:extLst>
              <a:ext uri="{FF2B5EF4-FFF2-40B4-BE49-F238E27FC236}">
                <a16:creationId xmlns:a16="http://schemas.microsoft.com/office/drawing/2014/main" id="{09A675AE-CE04-C555-1F7E-E8B4F47C8145}"/>
              </a:ext>
            </a:extLst>
          </p:cNvPr>
          <p:cNvSpPr txBox="1"/>
          <p:nvPr/>
        </p:nvSpPr>
        <p:spPr>
          <a:xfrm>
            <a:off x="1811372" y="1200695"/>
            <a:ext cx="1727223" cy="1200329"/>
          </a:xfrm>
          <a:prstGeom prst="rect">
            <a:avLst/>
          </a:prstGeom>
          <a:noFill/>
        </p:spPr>
        <p:txBody>
          <a:bodyPr wrap="square" rtlCol="0">
            <a:spAutoFit/>
          </a:bodyPr>
          <a:lstStyle/>
          <a:p>
            <a:pPr algn="ctr"/>
            <a:r>
              <a:rPr lang="en-AU" b="1" dirty="0">
                <a:latin typeface="Arial" panose="020B0604020202020204" pitchFamily="34" charset="0"/>
                <a:cs typeface="Arial" panose="020B0604020202020204" pitchFamily="34" charset="0"/>
              </a:rPr>
              <a:t>Management practice adoption targets</a:t>
            </a:r>
          </a:p>
        </p:txBody>
      </p:sp>
      <p:sp>
        <p:nvSpPr>
          <p:cNvPr id="8" name="Title 1">
            <a:extLst>
              <a:ext uri="{FF2B5EF4-FFF2-40B4-BE49-F238E27FC236}">
                <a16:creationId xmlns:a16="http://schemas.microsoft.com/office/drawing/2014/main" id="{9B9EE64C-33B6-A9F8-A4EA-E4BADC9D7220}"/>
              </a:ext>
            </a:extLst>
          </p:cNvPr>
          <p:cNvSpPr txBox="1">
            <a:spLocks/>
          </p:cNvSpPr>
          <p:nvPr/>
        </p:nvSpPr>
        <p:spPr>
          <a:xfrm>
            <a:off x="8126969" y="240165"/>
            <a:ext cx="3866557" cy="2360627"/>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4000"/>
              </a:lnSpc>
            </a:pPr>
            <a:r>
              <a:rPr lang="en-AU" sz="1800"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It is </a:t>
            </a:r>
            <a:r>
              <a:rPr lang="en-AU" sz="1800" b="1"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one of several sources </a:t>
            </a:r>
            <a:r>
              <a:rPr lang="en-AU" sz="1800"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that provides supporting information for the design, delivery and implementation of the Australian and Queensland government’s </a:t>
            </a:r>
            <a:r>
              <a:rPr lang="en-AU" sz="1800" b="1"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Reef 2050 Water Quality Improvement Plan.</a:t>
            </a:r>
          </a:p>
        </p:txBody>
      </p:sp>
      <p:pic>
        <p:nvPicPr>
          <p:cNvPr id="11" name="Picture 10">
            <a:extLst>
              <a:ext uri="{FF2B5EF4-FFF2-40B4-BE49-F238E27FC236}">
                <a16:creationId xmlns:a16="http://schemas.microsoft.com/office/drawing/2014/main" id="{0AE4329E-12CD-1280-6394-2981B35E91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54037" y="2727542"/>
            <a:ext cx="2523652" cy="3566931"/>
          </a:xfrm>
          <a:prstGeom prst="rect">
            <a:avLst/>
          </a:prstGeom>
          <a:ln w="3175" cap="sq">
            <a:solidFill>
              <a:srgbClr val="000000"/>
            </a:solidFill>
            <a:prstDash val="solid"/>
            <a:miter lim="800000"/>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57980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26CDFD-0877-971E-B217-DF7990A8756F}"/>
              </a:ext>
            </a:extLst>
          </p:cNvPr>
          <p:cNvSpPr/>
          <p:nvPr/>
        </p:nvSpPr>
        <p:spPr>
          <a:xfrm>
            <a:off x="0" y="6137996"/>
            <a:ext cx="12192000" cy="720001"/>
          </a:xfrm>
          <a:prstGeom prst="rect">
            <a:avLst/>
          </a:prstGeom>
          <a:solidFill>
            <a:srgbClr val="1C517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D89CC3C-FAE7-628B-9948-55FC4D3589DF}"/>
              </a:ext>
            </a:extLst>
          </p:cNvPr>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0878796" y="6224753"/>
            <a:ext cx="1188707" cy="546486"/>
          </a:xfrm>
          <a:prstGeom prst="rect">
            <a:avLst/>
          </a:prstGeom>
        </p:spPr>
      </p:pic>
      <p:sp>
        <p:nvSpPr>
          <p:cNvPr id="5" name="TextBox 4">
            <a:extLst>
              <a:ext uri="{FF2B5EF4-FFF2-40B4-BE49-F238E27FC236}">
                <a16:creationId xmlns:a16="http://schemas.microsoft.com/office/drawing/2014/main" id="{E6B2FBCA-2832-9B44-5E22-90A4211D3D0D}"/>
              </a:ext>
            </a:extLst>
          </p:cNvPr>
          <p:cNvSpPr txBox="1"/>
          <p:nvPr/>
        </p:nvSpPr>
        <p:spPr>
          <a:xfrm>
            <a:off x="296932" y="134216"/>
            <a:ext cx="1563248" cy="523220"/>
          </a:xfrm>
          <a:prstGeom prst="rect">
            <a:avLst/>
          </a:prstGeom>
          <a:noFill/>
        </p:spPr>
        <p:txBody>
          <a:bodyPr wrap="none" rtlCol="0">
            <a:spAutoFit/>
          </a:bodyPr>
          <a:lstStyle/>
          <a:p>
            <a:r>
              <a:rPr lang="en-US" sz="2800" b="1" dirty="0">
                <a:solidFill>
                  <a:srgbClr val="1C5174"/>
                </a:solidFill>
                <a:latin typeface="Arial" panose="020B0604020202020204" pitchFamily="34" charset="0"/>
                <a:cs typeface="Arial" panose="020B0604020202020204" pitchFamily="34" charset="0"/>
              </a:rPr>
              <a:t>Outputs</a:t>
            </a:r>
            <a:endParaRPr lang="en-AU" sz="2800" b="1" dirty="0">
              <a:solidFill>
                <a:srgbClr val="1C5174"/>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DAF91D-CB25-B053-AB4B-E415DAFF03FD}"/>
              </a:ext>
            </a:extLst>
          </p:cNvPr>
          <p:cNvSpPr txBox="1"/>
          <p:nvPr/>
        </p:nvSpPr>
        <p:spPr>
          <a:xfrm>
            <a:off x="297138" y="789309"/>
            <a:ext cx="5798862" cy="5216813"/>
          </a:xfrm>
          <a:prstGeom prst="rect">
            <a:avLst/>
          </a:prstGeom>
          <a:noFill/>
        </p:spPr>
        <p:txBody>
          <a:bodyPr wrap="square" rtlCol="0">
            <a:spAutoFit/>
          </a:bodyPr>
          <a:lstStyle/>
          <a:p>
            <a:pPr>
              <a:spcAft>
                <a:spcPts val="600"/>
              </a:spcAft>
            </a:pPr>
            <a:r>
              <a:rPr lang="en-US" b="1" dirty="0">
                <a:latin typeface="Arial" panose="020B0604020202020204" pitchFamily="34" charset="0"/>
                <a:cs typeface="Arial" panose="020B0604020202020204" pitchFamily="34" charset="0"/>
              </a:rPr>
              <a:t>Conclusions</a:t>
            </a:r>
          </a:p>
          <a:p>
            <a:pPr marL="285750" indent="-285750">
              <a:spcAft>
                <a:spcPts val="600"/>
              </a:spcAft>
              <a:buClr>
                <a:srgbClr val="1C5174"/>
              </a:buClr>
              <a:buFont typeface="Arial" panose="020B0604020202020204" pitchFamily="34" charset="0"/>
              <a:buChar char="■"/>
            </a:pPr>
            <a:r>
              <a:rPr lang="en-US" dirty="0">
                <a:solidFill>
                  <a:schemeClr val="tx1">
                    <a:lumMod val="85000"/>
                    <a:lumOff val="15000"/>
                  </a:schemeClr>
                </a:solidFill>
                <a:latin typeface="Arial" panose="020B0604020202020204" pitchFamily="34" charset="0"/>
                <a:cs typeface="Arial" panose="020B0604020202020204" pitchFamily="34" charset="0"/>
              </a:rPr>
              <a:t>Overarching Conclusions</a:t>
            </a:r>
          </a:p>
          <a:p>
            <a:pPr marL="285750" indent="-285750">
              <a:spcAft>
                <a:spcPts val="600"/>
              </a:spcAft>
              <a:buClr>
                <a:srgbClr val="1C5174"/>
              </a:buClr>
              <a:buFont typeface="Arial" panose="020B0604020202020204" pitchFamily="34" charset="0"/>
              <a:buChar char="■"/>
            </a:pPr>
            <a:r>
              <a:rPr lang="en-US" dirty="0">
                <a:solidFill>
                  <a:schemeClr val="tx1">
                    <a:lumMod val="85000"/>
                    <a:lumOff val="15000"/>
                  </a:schemeClr>
                </a:solidFill>
                <a:latin typeface="Arial" panose="020B0604020202020204" pitchFamily="34" charset="0"/>
                <a:cs typeface="Arial" panose="020B0604020202020204" pitchFamily="34" charset="0"/>
              </a:rPr>
              <a:t>Theme ‘Headline statement’ followed by Concluding Statements.</a:t>
            </a:r>
          </a:p>
          <a:p>
            <a:pPr>
              <a:spcAft>
                <a:spcPts val="600"/>
              </a:spcAft>
            </a:pPr>
            <a:r>
              <a:rPr lang="en-US" b="1" dirty="0">
                <a:latin typeface="Arial" panose="020B0604020202020204" pitchFamily="34" charset="0"/>
                <a:cs typeface="Arial" panose="020B0604020202020204" pitchFamily="34" charset="0"/>
              </a:rPr>
              <a:t>Summary</a:t>
            </a:r>
          </a:p>
          <a:p>
            <a:pPr marL="285750" indent="-285750">
              <a:spcAft>
                <a:spcPts val="600"/>
              </a:spcAft>
              <a:buClr>
                <a:srgbClr val="1C5174"/>
              </a:buClr>
              <a:buFont typeface="Arial" panose="020B0604020202020204" pitchFamily="34" charset="0"/>
              <a:buChar char="■"/>
            </a:pPr>
            <a:r>
              <a:rPr lang="en-US" dirty="0">
                <a:solidFill>
                  <a:schemeClr val="tx1">
                    <a:lumMod val="85000"/>
                    <a:lumOff val="15000"/>
                  </a:schemeClr>
                </a:solidFill>
                <a:latin typeface="Arial" panose="020B0604020202020204" pitchFamily="34" charset="0"/>
                <a:cs typeface="Arial" panose="020B0604020202020204" pitchFamily="34" charset="0"/>
              </a:rPr>
              <a:t>Presented by Themes: Summary Statement, Question summary, strength of evidence, recent findings, uncertainties, knowledge gaps.</a:t>
            </a:r>
          </a:p>
          <a:p>
            <a:pPr>
              <a:spcAft>
                <a:spcPts val="600"/>
              </a:spcAft>
            </a:pPr>
            <a:r>
              <a:rPr lang="en-US" b="1" dirty="0">
                <a:latin typeface="Arial" panose="020B0604020202020204" pitchFamily="34" charset="0"/>
                <a:cs typeface="Arial" panose="020B0604020202020204" pitchFamily="34" charset="0"/>
              </a:rPr>
              <a:t>Questions</a:t>
            </a:r>
          </a:p>
          <a:p>
            <a:pPr marL="285750" indent="-285750">
              <a:spcAft>
                <a:spcPts val="600"/>
              </a:spcAft>
              <a:buClr>
                <a:srgbClr val="1C5174"/>
              </a:buClr>
              <a:buFont typeface="Arial" panose="020B0604020202020204" pitchFamily="34" charset="0"/>
              <a:buChar char="■"/>
            </a:pPr>
            <a:r>
              <a:rPr lang="en-US" dirty="0">
                <a:solidFill>
                  <a:schemeClr val="tx1">
                    <a:lumMod val="85000"/>
                    <a:lumOff val="15000"/>
                  </a:schemeClr>
                </a:solidFill>
                <a:latin typeface="Arial" panose="020B0604020202020204" pitchFamily="34" charset="0"/>
                <a:cs typeface="Arial" panose="020B0604020202020204" pitchFamily="34" charset="0"/>
              </a:rPr>
              <a:t>Evidence Statement</a:t>
            </a:r>
          </a:p>
          <a:p>
            <a:pPr marL="285750" indent="-285750">
              <a:spcAft>
                <a:spcPts val="600"/>
              </a:spcAft>
              <a:buClr>
                <a:srgbClr val="1C5174"/>
              </a:buClr>
              <a:buFont typeface="Arial" panose="020B0604020202020204" pitchFamily="34" charset="0"/>
              <a:buChar char="■"/>
            </a:pPr>
            <a:r>
              <a:rPr lang="en-US" dirty="0">
                <a:solidFill>
                  <a:schemeClr val="tx1">
                    <a:lumMod val="85000"/>
                    <a:lumOff val="15000"/>
                  </a:schemeClr>
                </a:solidFill>
                <a:latin typeface="Arial" panose="020B0604020202020204" pitchFamily="34" charset="0"/>
                <a:cs typeface="Arial" panose="020B0604020202020204" pitchFamily="34" charset="0"/>
              </a:rPr>
              <a:t>Evidence Appraisal: R</a:t>
            </a:r>
            <a:r>
              <a:rPr lang="en-AU" dirty="0" err="1">
                <a:solidFill>
                  <a:schemeClr val="tx1">
                    <a:lumMod val="85000"/>
                    <a:lumOff val="15000"/>
                  </a:schemeClr>
                </a:solidFill>
                <a:latin typeface="Arial" panose="020B0604020202020204" pitchFamily="34" charset="0"/>
                <a:cs typeface="Arial" panose="020B0604020202020204" pitchFamily="34" charset="0"/>
              </a:rPr>
              <a:t>elevance</a:t>
            </a:r>
            <a:r>
              <a:rPr lang="en-AU" dirty="0">
                <a:solidFill>
                  <a:schemeClr val="tx1">
                    <a:lumMod val="85000"/>
                    <a:lumOff val="15000"/>
                  </a:schemeClr>
                </a:solidFill>
                <a:latin typeface="Arial" panose="020B0604020202020204" pitchFamily="34" charset="0"/>
                <a:cs typeface="Arial" panose="020B0604020202020204" pitchFamily="34" charset="0"/>
              </a:rPr>
              <a:t>, consistency, quantity, quality.</a:t>
            </a:r>
          </a:p>
          <a:p>
            <a:pPr marL="285750" indent="-285750">
              <a:spcAft>
                <a:spcPts val="600"/>
              </a:spcAft>
              <a:buClr>
                <a:srgbClr val="1C5174"/>
              </a:buClr>
              <a:buFont typeface="Arial" panose="020B0604020202020204" pitchFamily="34" charset="0"/>
              <a:buChar char="■"/>
            </a:pPr>
            <a:r>
              <a:rPr lang="en-AU" dirty="0">
                <a:solidFill>
                  <a:schemeClr val="tx1">
                    <a:lumMod val="85000"/>
                    <a:lumOff val="15000"/>
                  </a:schemeClr>
                </a:solidFill>
                <a:latin typeface="Arial" panose="020B0604020202020204" pitchFamily="34" charset="0"/>
                <a:cs typeface="Arial" panose="020B0604020202020204" pitchFamily="34" charset="0"/>
              </a:rPr>
              <a:t>Key findings, conclusions, uncertainties, limitations, new findings, gaps, contextual drivers, Traditional Owner contributions to evidence base.</a:t>
            </a:r>
          </a:p>
          <a:p>
            <a:pPr>
              <a:spcAft>
                <a:spcPts val="600"/>
              </a:spcAft>
            </a:pPr>
            <a:r>
              <a:rPr lang="en-US" b="1" dirty="0">
                <a:latin typeface="Arial" panose="020B0604020202020204" pitchFamily="34" charset="0"/>
                <a:cs typeface="Arial" panose="020B0604020202020204" pitchFamily="34" charset="0"/>
              </a:rPr>
              <a:t>FAQs, Topic Summaries, Website</a:t>
            </a:r>
            <a:endParaRPr lang="en-AU"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3BE6062F-BCDB-0F35-A9A9-C736F258FD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95286" y="3188767"/>
            <a:ext cx="1756077" cy="2474816"/>
          </a:xfrm>
          <a:prstGeom prst="rect">
            <a:avLst/>
          </a:prstGeom>
          <a:ln>
            <a:solidFill>
              <a:schemeClr val="accent2">
                <a:lumMod val="50000"/>
              </a:schemeClr>
            </a:solidFill>
          </a:ln>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BB0628BA-F109-C82A-85B6-1699E32408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77899" y="3188766"/>
            <a:ext cx="1748057" cy="2474992"/>
          </a:xfrm>
          <a:prstGeom prst="rect">
            <a:avLst/>
          </a:prstGeom>
          <a:ln>
            <a:solidFill>
              <a:schemeClr val="accent2">
                <a:lumMod val="50000"/>
              </a:schemeClr>
            </a:solidFill>
          </a:ln>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5E62CA62-8ADA-9992-7AA8-2037027D3B6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05274" y="3188766"/>
            <a:ext cx="1753375" cy="2485724"/>
          </a:xfrm>
          <a:prstGeom prst="rect">
            <a:avLst/>
          </a:prstGeom>
          <a:ln>
            <a:solidFill>
              <a:schemeClr val="accent2">
                <a:lumMod val="50000"/>
              </a:schemeClr>
            </a:solidFill>
          </a:ln>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38EFBE5F-699C-6B55-50D9-703AA299EDA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14367" y="561170"/>
            <a:ext cx="1756626" cy="2474815"/>
          </a:xfrm>
          <a:prstGeom prst="rect">
            <a:avLst/>
          </a:prstGeom>
          <a:ln>
            <a:solidFill>
              <a:schemeClr val="accent2">
                <a:lumMod val="50000"/>
              </a:schemeClr>
            </a:solidFill>
          </a:ln>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9D0E6F73-35E0-C693-B54E-C587C736E13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95285" y="561168"/>
            <a:ext cx="1747151" cy="2474815"/>
          </a:xfrm>
          <a:prstGeom prst="rect">
            <a:avLst/>
          </a:prstGeom>
          <a:ln>
            <a:solidFill>
              <a:schemeClr val="accent2">
                <a:lumMod val="50000"/>
              </a:schemeClr>
            </a:solidFill>
          </a:ln>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7CEF67B1-F062-3F58-9F24-5F9D0EEA35E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077899" y="560990"/>
            <a:ext cx="1748057" cy="2482583"/>
          </a:xfrm>
          <a:prstGeom prst="rect">
            <a:avLst/>
          </a:prstGeom>
          <a:ln>
            <a:solidFill>
              <a:schemeClr val="accent2">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05604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river running through a green valley&#10;&#10;Description automatically generated">
            <a:extLst>
              <a:ext uri="{FF2B5EF4-FFF2-40B4-BE49-F238E27FC236}">
                <a16:creationId xmlns:a16="http://schemas.microsoft.com/office/drawing/2014/main" id="{83C7690A-668F-087A-5628-8E997B4B789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45141" y="-3"/>
            <a:ext cx="5844209" cy="6858000"/>
          </a:xfrm>
          <a:prstGeom prst="rect">
            <a:avLst/>
          </a:prstGeom>
        </p:spPr>
      </p:pic>
      <p:sp>
        <p:nvSpPr>
          <p:cNvPr id="2" name="TextBox 1">
            <a:extLst>
              <a:ext uri="{FF2B5EF4-FFF2-40B4-BE49-F238E27FC236}">
                <a16:creationId xmlns:a16="http://schemas.microsoft.com/office/drawing/2014/main" id="{5B573DB4-F465-10A6-224B-6EE1FFB5F9F0}"/>
              </a:ext>
            </a:extLst>
          </p:cNvPr>
          <p:cNvSpPr txBox="1"/>
          <p:nvPr/>
        </p:nvSpPr>
        <p:spPr>
          <a:xfrm>
            <a:off x="277083" y="859680"/>
            <a:ext cx="5844210" cy="5316199"/>
          </a:xfrm>
          <a:prstGeom prst="rect">
            <a:avLst/>
          </a:prstGeom>
          <a:noFill/>
        </p:spPr>
        <p:txBody>
          <a:bodyPr wrap="square" rtlCol="0">
            <a:spAutoFit/>
          </a:bodyPr>
          <a:lstStyle/>
          <a:p>
            <a:pPr marL="285750" indent="-285750">
              <a:lnSpc>
                <a:spcPts val="2300"/>
              </a:lnSpc>
              <a:spcAft>
                <a:spcPts val="600"/>
              </a:spcAft>
              <a:buClr>
                <a:schemeClr val="accent2">
                  <a:lumMod val="75000"/>
                </a:schemeClr>
              </a:buClr>
              <a:buFont typeface="Arial" panose="020B0604020202020204" pitchFamily="34" charset="0"/>
              <a:buChar char="■"/>
            </a:pPr>
            <a:r>
              <a:rPr lang="en-AU" dirty="0">
                <a:solidFill>
                  <a:schemeClr val="tx1">
                    <a:lumMod val="75000"/>
                    <a:lumOff val="25000"/>
                  </a:schemeClr>
                </a:solidFill>
                <a:latin typeface="Arial" panose="020B0604020202020204" pitchFamily="34" charset="0"/>
                <a:cs typeface="Arial" panose="020B0604020202020204" pitchFamily="34" charset="0"/>
              </a:rPr>
              <a:t>The 2022 Scientific Consensus Statement </a:t>
            </a:r>
            <a:r>
              <a:rPr lang="en-AU" b="1" dirty="0">
                <a:solidFill>
                  <a:schemeClr val="tx1">
                    <a:lumMod val="75000"/>
                    <a:lumOff val="25000"/>
                  </a:schemeClr>
                </a:solidFill>
                <a:latin typeface="Arial" panose="020B0604020202020204" pitchFamily="34" charset="0"/>
                <a:cs typeface="Arial" panose="020B0604020202020204" pitchFamily="34" charset="0"/>
              </a:rPr>
              <a:t>does not make recommendations </a:t>
            </a:r>
            <a:r>
              <a:rPr lang="en-AU" dirty="0">
                <a:solidFill>
                  <a:schemeClr val="tx1">
                    <a:lumMod val="75000"/>
                    <a:lumOff val="25000"/>
                  </a:schemeClr>
                </a:solidFill>
                <a:latin typeface="Arial" panose="020B0604020202020204" pitchFamily="34" charset="0"/>
                <a:cs typeface="Arial" panose="020B0604020202020204" pitchFamily="34" charset="0"/>
              </a:rPr>
              <a:t>for policy and management. </a:t>
            </a:r>
          </a:p>
          <a:p>
            <a:pPr marL="285750" indent="-285750">
              <a:lnSpc>
                <a:spcPts val="2300"/>
              </a:lnSpc>
              <a:spcAft>
                <a:spcPts val="600"/>
              </a:spcAft>
              <a:buClr>
                <a:schemeClr val="accent2">
                  <a:lumMod val="75000"/>
                </a:schemeClr>
              </a:buClr>
              <a:buFont typeface="Arial" panose="020B0604020202020204" pitchFamily="34" charset="0"/>
              <a:buChar char="■"/>
            </a:pPr>
            <a:r>
              <a:rPr lang="en-AU" dirty="0">
                <a:solidFill>
                  <a:schemeClr val="tx1">
                    <a:lumMod val="75000"/>
                    <a:lumOff val="25000"/>
                  </a:schemeClr>
                </a:solidFill>
                <a:latin typeface="Arial" panose="020B0604020202020204" pitchFamily="34" charset="0"/>
                <a:cs typeface="Arial" panose="020B0604020202020204" pitchFamily="34" charset="0"/>
              </a:rPr>
              <a:t>It is critical that any policy or management decisions are based on consideration of the </a:t>
            </a:r>
            <a:r>
              <a:rPr lang="en-AU" b="1" dirty="0">
                <a:solidFill>
                  <a:schemeClr val="tx1">
                    <a:lumMod val="75000"/>
                    <a:lumOff val="25000"/>
                  </a:schemeClr>
                </a:solidFill>
                <a:latin typeface="Arial" panose="020B0604020202020204" pitchFamily="34" charset="0"/>
                <a:cs typeface="Arial" panose="020B0604020202020204" pitchFamily="34" charset="0"/>
              </a:rPr>
              <a:t>full synthesis of evidence</a:t>
            </a:r>
            <a:r>
              <a:rPr lang="en-AU" dirty="0">
                <a:solidFill>
                  <a:schemeClr val="tx1">
                    <a:lumMod val="75000"/>
                    <a:lumOff val="25000"/>
                  </a:schemeClr>
                </a:solidFill>
                <a:latin typeface="Arial" panose="020B0604020202020204" pitchFamily="34" charset="0"/>
                <a:cs typeface="Arial" panose="020B0604020202020204" pitchFamily="34" charset="0"/>
              </a:rPr>
              <a:t> and take into account the evidence appraisal.</a:t>
            </a:r>
          </a:p>
          <a:p>
            <a:pPr marL="285750" lvl="0" indent="-285750">
              <a:lnSpc>
                <a:spcPts val="2300"/>
              </a:lnSpc>
              <a:spcAft>
                <a:spcPts val="600"/>
              </a:spcAft>
              <a:buClr>
                <a:schemeClr val="accent2">
                  <a:lumMod val="75000"/>
                </a:schemeClr>
              </a:buClr>
              <a:buFont typeface="Arial" panose="020B0604020202020204" pitchFamily="34" charset="0"/>
              <a:buChar char="■"/>
            </a:pPr>
            <a:r>
              <a:rPr lang="en-AU" dirty="0">
                <a:solidFill>
                  <a:schemeClr val="tx1">
                    <a:lumMod val="75000"/>
                    <a:lumOff val="25000"/>
                  </a:schemeClr>
                </a:solidFill>
                <a:latin typeface="Arial" panose="020B0604020202020204" pitchFamily="34" charset="0"/>
                <a:cs typeface="Arial" panose="020B0604020202020204" pitchFamily="34" charset="0"/>
              </a:rPr>
              <a:t>Dealing with a </a:t>
            </a:r>
            <a:r>
              <a:rPr lang="en-AU" b="1" dirty="0">
                <a:solidFill>
                  <a:schemeClr val="tx1">
                    <a:lumMod val="75000"/>
                    <a:lumOff val="25000"/>
                  </a:schemeClr>
                </a:solidFill>
                <a:latin typeface="Arial" panose="020B0604020202020204" pitchFamily="34" charset="0"/>
                <a:cs typeface="Arial" panose="020B0604020202020204" pitchFamily="34" charset="0"/>
              </a:rPr>
              <a:t>very large and highly variable system </a:t>
            </a:r>
            <a:r>
              <a:rPr lang="en-AU" dirty="0">
                <a:solidFill>
                  <a:schemeClr val="tx1">
                    <a:lumMod val="75000"/>
                    <a:lumOff val="25000"/>
                  </a:schemeClr>
                </a:solidFill>
                <a:latin typeface="Arial" panose="020B0604020202020204" pitchFamily="34" charset="0"/>
                <a:cs typeface="Arial" panose="020B0604020202020204" pitchFamily="34" charset="0"/>
              </a:rPr>
              <a:t>(land use, climate, habitats, threats) - need to be treated as separate entities to make the most effective decisions to support and protect GBR ecosystems.</a:t>
            </a:r>
          </a:p>
          <a:p>
            <a:pPr marL="285750" indent="-285750">
              <a:lnSpc>
                <a:spcPts val="2300"/>
              </a:lnSpc>
              <a:spcAft>
                <a:spcPts val="600"/>
              </a:spcAft>
              <a:buClr>
                <a:schemeClr val="accent2">
                  <a:lumMod val="75000"/>
                </a:schemeClr>
              </a:buClr>
              <a:buFont typeface="Arial" panose="020B0604020202020204" pitchFamily="34" charset="0"/>
              <a:buChar char="■"/>
            </a:pPr>
            <a:r>
              <a:rPr lang="en-AU" b="1" dirty="0">
                <a:solidFill>
                  <a:schemeClr val="tx1">
                    <a:lumMod val="75000"/>
                    <a:lumOff val="25000"/>
                  </a:schemeClr>
                </a:solidFill>
                <a:latin typeface="Arial" panose="020B0604020202020204" pitchFamily="34" charset="0"/>
                <a:cs typeface="Arial" panose="020B0604020202020204" pitchFamily="34" charset="0"/>
              </a:rPr>
              <a:t>Huge resource </a:t>
            </a:r>
            <a:r>
              <a:rPr lang="en-AU" dirty="0">
                <a:solidFill>
                  <a:schemeClr val="tx1">
                    <a:lumMod val="75000"/>
                    <a:lumOff val="25000"/>
                  </a:schemeClr>
                </a:solidFill>
                <a:latin typeface="Arial" panose="020B0604020202020204" pitchFamily="34" charset="0"/>
                <a:cs typeface="Arial" panose="020B0604020202020204" pitchFamily="34" charset="0"/>
              </a:rPr>
              <a:t>- information has been gathered and appraised for many aspects – e.g. relevance, consistency, quantity, quality, Traditional Owner contributions to evidence base, uncertainties, limitations, new findings, gaps.</a:t>
            </a:r>
          </a:p>
        </p:txBody>
      </p:sp>
      <p:sp>
        <p:nvSpPr>
          <p:cNvPr id="5" name="Title 1">
            <a:extLst>
              <a:ext uri="{FF2B5EF4-FFF2-40B4-BE49-F238E27FC236}">
                <a16:creationId xmlns:a16="http://schemas.microsoft.com/office/drawing/2014/main" id="{838D72F9-553A-7260-6006-C701449D41C4}"/>
              </a:ext>
            </a:extLst>
          </p:cNvPr>
          <p:cNvSpPr txBox="1">
            <a:spLocks/>
          </p:cNvSpPr>
          <p:nvPr/>
        </p:nvSpPr>
        <p:spPr>
          <a:xfrm>
            <a:off x="383456" y="245752"/>
            <a:ext cx="10294124" cy="524998"/>
          </a:xfrm>
          <a:prstGeom prst="rect">
            <a:avLst/>
          </a:prstGeom>
        </p:spPr>
        <p:txBody>
          <a:bodyPr vert="horz" lIns="0" tIns="0" rIns="0" bIns="0" rtlCol="0" anchor="t">
            <a:noAutofit/>
          </a:bodyPr>
          <a:lstStyle>
            <a:defPPr>
              <a:defRPr lang="en-US"/>
            </a:defPPr>
            <a:lvl1pPr marR="0" lvl="0" indent="0" defTabSz="914400" fontAlgn="auto">
              <a:lnSpc>
                <a:spcPct val="90000"/>
              </a:lnSpc>
              <a:spcBef>
                <a:spcPct val="0"/>
              </a:spcBef>
              <a:spcAft>
                <a:spcPts val="0"/>
              </a:spcAft>
              <a:buClrTx/>
              <a:buSzTx/>
              <a:buFontTx/>
              <a:buNone/>
              <a:tabLst/>
              <a:defRPr kumimoji="0" sz="3200" b="0" i="0" u="none" strike="noStrike" cap="all" spc="0" normalizeH="0" baseline="0">
                <a:ln>
                  <a:noFill/>
                </a:ln>
                <a:solidFill>
                  <a:schemeClr val="accent2">
                    <a:lumMod val="75000"/>
                  </a:schemeClr>
                </a:solidFill>
                <a:effectLst/>
                <a:uLnTx/>
                <a:uFillTx/>
                <a:latin typeface="Bebas Neue" panose="020B0606020202050201"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b="1" cap="none" dirty="0">
                <a:solidFill>
                  <a:srgbClr val="1C5174"/>
                </a:solidFill>
                <a:latin typeface="Arial" panose="020B0604020202020204" pitchFamily="34" charset="0"/>
                <a:ea typeface="Open Sans" panose="020B0606030504020204" pitchFamily="34" charset="0"/>
                <a:cs typeface="Arial" panose="020B0604020202020204" pitchFamily="34" charset="0"/>
              </a:rPr>
              <a:t>Final remarks</a:t>
            </a:r>
            <a:endParaRPr kumimoji="0" lang="en-US" sz="1800" b="1" i="0" u="none" strike="noStrike" kern="1200" cap="none" spc="0" normalizeH="0" baseline="0" noProof="0" dirty="0">
              <a:ln>
                <a:noFill/>
              </a:ln>
              <a:solidFill>
                <a:srgbClr val="1C5174"/>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D9702EF-52B8-1027-A95E-AED4614472B9}"/>
              </a:ext>
            </a:extLst>
          </p:cNvPr>
          <p:cNvSpPr/>
          <p:nvPr/>
        </p:nvSpPr>
        <p:spPr>
          <a:xfrm>
            <a:off x="0" y="6137996"/>
            <a:ext cx="12192000" cy="720001"/>
          </a:xfrm>
          <a:prstGeom prst="rect">
            <a:avLst/>
          </a:prstGeom>
          <a:solidFill>
            <a:srgbClr val="1C517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42C37FAD-2956-A1F6-EA73-60C1C71B02DD}"/>
              </a:ext>
            </a:extLst>
          </p:cNvPr>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0878796" y="6224753"/>
            <a:ext cx="1188707" cy="546486"/>
          </a:xfrm>
          <a:prstGeom prst="rect">
            <a:avLst/>
          </a:prstGeom>
        </p:spPr>
      </p:pic>
      <p:sp>
        <p:nvSpPr>
          <p:cNvPr id="12" name="TextBox 11">
            <a:extLst>
              <a:ext uri="{FF2B5EF4-FFF2-40B4-BE49-F238E27FC236}">
                <a16:creationId xmlns:a16="http://schemas.microsoft.com/office/drawing/2014/main" id="{86F30913-FC58-68A0-36CE-CF0809716E35}"/>
              </a:ext>
            </a:extLst>
          </p:cNvPr>
          <p:cNvSpPr txBox="1"/>
          <p:nvPr/>
        </p:nvSpPr>
        <p:spPr>
          <a:xfrm>
            <a:off x="6347865" y="5876386"/>
            <a:ext cx="1130438" cy="253916"/>
          </a:xfrm>
          <a:prstGeom prst="rect">
            <a:avLst/>
          </a:prstGeom>
          <a:noFill/>
        </p:spPr>
        <p:txBody>
          <a:bodyPr wrap="none" rtlCol="0">
            <a:spAutoFit/>
          </a:bodyPr>
          <a:lstStyle/>
          <a:p>
            <a:r>
              <a:rPr lang="en-AU" sz="1050" dirty="0">
                <a:solidFill>
                  <a:schemeClr val="bg1"/>
                </a:solidFill>
                <a:latin typeface="Arial" panose="020B0604020202020204" pitchFamily="34" charset="0"/>
                <a:cs typeface="Arial" panose="020B0604020202020204" pitchFamily="34" charset="0"/>
              </a:rPr>
              <a:t>© Dieter Tracey</a:t>
            </a:r>
          </a:p>
        </p:txBody>
      </p:sp>
      <p:sp>
        <p:nvSpPr>
          <p:cNvPr id="4" name="TextBox 3">
            <a:extLst>
              <a:ext uri="{FF2B5EF4-FFF2-40B4-BE49-F238E27FC236}">
                <a16:creationId xmlns:a16="http://schemas.microsoft.com/office/drawing/2014/main" id="{7123B43C-4B3C-CBD0-0244-1A725E1F2A0B}"/>
              </a:ext>
            </a:extLst>
          </p:cNvPr>
          <p:cNvSpPr txBox="1"/>
          <p:nvPr/>
        </p:nvSpPr>
        <p:spPr>
          <a:xfrm>
            <a:off x="124497" y="6344107"/>
            <a:ext cx="9793696" cy="307777"/>
          </a:xfrm>
          <a:prstGeom prst="rect">
            <a:avLst/>
          </a:prstGeom>
          <a:noFill/>
        </p:spPr>
        <p:txBody>
          <a:bodyPr wrap="square">
            <a:spAutoFit/>
          </a:bodyPr>
          <a:lstStyle/>
          <a:p>
            <a:pPr>
              <a:spcAft>
                <a:spcPts val="600"/>
              </a:spcAft>
              <a:buClr>
                <a:schemeClr val="accent2">
                  <a:lumMod val="75000"/>
                </a:schemeClr>
              </a:buClr>
            </a:pPr>
            <a:r>
              <a:rPr lang="en-AU" sz="1400" dirty="0">
                <a:solidFill>
                  <a:schemeClr val="bg1"/>
                </a:solidFill>
                <a:latin typeface="Arial" panose="020B0604020202020204" pitchFamily="34" charset="0"/>
                <a:cs typeface="Arial" panose="020B0604020202020204" pitchFamily="34" charset="0"/>
              </a:rPr>
              <a:t>The 2022 SCS was jointly funded by DCCEEW and DESI and independently led by C</a:t>
            </a:r>
            <a:r>
              <a:rPr lang="en-AU" sz="1400" baseline="-25000" dirty="0">
                <a:solidFill>
                  <a:schemeClr val="bg1"/>
                </a:solidFill>
                <a:latin typeface="Arial" panose="020B0604020202020204" pitchFamily="34" charset="0"/>
                <a:cs typeface="Arial" panose="020B0604020202020204" pitchFamily="34" charset="0"/>
              </a:rPr>
              <a:t>2</a:t>
            </a:r>
            <a:r>
              <a:rPr lang="en-AU" sz="1400" dirty="0">
                <a:solidFill>
                  <a:schemeClr val="bg1"/>
                </a:solidFill>
                <a:latin typeface="Arial" panose="020B0604020202020204" pitchFamily="34" charset="0"/>
                <a:cs typeface="Arial" panose="020B0604020202020204" pitchFamily="34" charset="0"/>
              </a:rPr>
              <a:t>O Consulting</a:t>
            </a:r>
            <a:r>
              <a:rPr lang="en-AU" sz="1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24193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493FA5-DC32-CB5A-396F-637CC83BD0A8}"/>
              </a:ext>
            </a:extLst>
          </p:cNvPr>
          <p:cNvSpPr txBox="1"/>
          <p:nvPr/>
        </p:nvSpPr>
        <p:spPr>
          <a:xfrm>
            <a:off x="265785" y="1345414"/>
            <a:ext cx="1868150" cy="5001369"/>
          </a:xfrm>
          <a:prstGeom prst="rect">
            <a:avLst/>
          </a:prstGeom>
          <a:noFill/>
        </p:spPr>
        <p:txBody>
          <a:bodyPr wrap="square">
            <a:spAutoFit/>
          </a:bodyPr>
          <a:lstStyle/>
          <a:p>
            <a:r>
              <a:rPr lang="en-AU" sz="1100" kern="100" dirty="0">
                <a:effectLst/>
                <a:latin typeface="Arial" panose="020B0604020202020204" pitchFamily="34" charset="0"/>
                <a:ea typeface="Aptos" panose="020B0004020202020204" pitchFamily="34" charset="0"/>
                <a:cs typeface="Arial" panose="020B0604020202020204" pitchFamily="34" charset="0"/>
              </a:rPr>
              <a:t>Aaron Davis</a:t>
            </a:r>
          </a:p>
          <a:p>
            <a:r>
              <a:rPr lang="en-AU" sz="1100" kern="100" dirty="0">
                <a:effectLst/>
                <a:latin typeface="Arial" panose="020B0604020202020204" pitchFamily="34" charset="0"/>
                <a:ea typeface="Aptos" panose="020B0004020202020204" pitchFamily="34" charset="0"/>
                <a:cs typeface="Arial" panose="020B0604020202020204" pitchFamily="34" charset="0"/>
              </a:rPr>
              <a:t>Aaron Hawdon</a:t>
            </a:r>
          </a:p>
          <a:p>
            <a:r>
              <a:rPr lang="en-AU" sz="1100" kern="100" dirty="0">
                <a:effectLst/>
                <a:latin typeface="Arial" panose="020B0604020202020204" pitchFamily="34" charset="0"/>
                <a:ea typeface="Aptos" panose="020B0004020202020204" pitchFamily="34" charset="0"/>
                <a:cs typeface="Arial" panose="020B0604020202020204" pitchFamily="34" charset="0"/>
              </a:rPr>
              <a:t>Abbie Rogers</a:t>
            </a:r>
          </a:p>
          <a:p>
            <a:r>
              <a:rPr lang="en-AU" sz="1100" kern="100" dirty="0">
                <a:latin typeface="Arial" panose="020B0604020202020204" pitchFamily="34" charset="0"/>
                <a:ea typeface="Aptos" panose="020B0004020202020204" pitchFamily="34" charset="0"/>
                <a:cs typeface="Arial" panose="020B0604020202020204" pitchFamily="34" charset="0"/>
              </a:rPr>
              <a:t>Adam Smith</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r>
              <a:rPr lang="en-AU" sz="1100" kern="100" dirty="0">
                <a:effectLst/>
                <a:latin typeface="Arial" panose="020B0604020202020204" pitchFamily="34" charset="0"/>
                <a:ea typeface="Aptos" panose="020B0004020202020204" pitchFamily="34" charset="0"/>
                <a:cs typeface="Arial" panose="020B0604020202020204" pitchFamily="34" charset="0"/>
              </a:rPr>
              <a:t>Aimee Brown</a:t>
            </a:r>
          </a:p>
          <a:p>
            <a:r>
              <a:rPr lang="en-AU" sz="1100" kern="100" dirty="0">
                <a:effectLst/>
                <a:latin typeface="Arial" panose="020B0604020202020204" pitchFamily="34" charset="0"/>
                <a:ea typeface="Aptos" panose="020B0004020202020204" pitchFamily="34" charset="0"/>
                <a:cs typeface="Arial" panose="020B0604020202020204" pitchFamily="34" charset="0"/>
              </a:rPr>
              <a:t>Al </a:t>
            </a:r>
            <a:r>
              <a:rPr lang="en-AU" sz="1100" kern="100" dirty="0" err="1">
                <a:effectLst/>
                <a:latin typeface="Arial" panose="020B0604020202020204" pitchFamily="34" charset="0"/>
                <a:ea typeface="Aptos" panose="020B0004020202020204" pitchFamily="34" charset="0"/>
                <a:cs typeface="Arial" panose="020B0604020202020204" pitchFamily="34" charset="0"/>
              </a:rPr>
              <a:t>Songcuan</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r>
              <a:rPr lang="en-AU" sz="1100" kern="100" dirty="0">
                <a:effectLst/>
                <a:latin typeface="Arial" panose="020B0604020202020204" pitchFamily="34" charset="0"/>
                <a:ea typeface="Aptos" panose="020B0004020202020204" pitchFamily="34" charset="0"/>
                <a:cs typeface="Arial" panose="020B0604020202020204" pitchFamily="34" charset="0"/>
              </a:rPr>
              <a:t>Alana </a:t>
            </a:r>
            <a:r>
              <a:rPr lang="en-AU" sz="1100" kern="100" dirty="0" err="1">
                <a:effectLst/>
                <a:latin typeface="Arial" panose="020B0604020202020204" pitchFamily="34" charset="0"/>
                <a:ea typeface="Aptos" panose="020B0004020202020204" pitchFamily="34" charset="0"/>
                <a:cs typeface="Arial" panose="020B0604020202020204" pitchFamily="34" charset="0"/>
              </a:rPr>
              <a:t>Grech</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r>
              <a:rPr lang="en-AU" sz="1100" kern="100" dirty="0">
                <a:latin typeface="Arial" panose="020B0604020202020204" pitchFamily="34" charset="0"/>
                <a:ea typeface="Aptos" panose="020B0004020202020204" pitchFamily="34" charset="0"/>
                <a:cs typeface="Arial" panose="020B0604020202020204" pitchFamily="34" charset="0"/>
              </a:rPr>
              <a:t>Alison Theobald</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r>
              <a:rPr lang="en-AU" sz="1100" kern="100" dirty="0">
                <a:effectLst/>
                <a:latin typeface="Arial" panose="020B0604020202020204" pitchFamily="34" charset="0"/>
                <a:ea typeface="Aptos" panose="020B0004020202020204" pitchFamily="34" charset="0"/>
                <a:cs typeface="Arial" panose="020B0604020202020204" pitchFamily="34" charset="0"/>
              </a:rPr>
              <a:t>Alistar Robertson</a:t>
            </a:r>
          </a:p>
          <a:p>
            <a:r>
              <a:rPr lang="en-AU" sz="1100" kern="100" dirty="0">
                <a:effectLst/>
                <a:latin typeface="Arial" panose="020B0604020202020204" pitchFamily="34" charset="0"/>
                <a:ea typeface="Aptos" panose="020B0004020202020204" pitchFamily="34" charset="0"/>
                <a:cs typeface="Arial" panose="020B0604020202020204" pitchFamily="34" charset="0"/>
              </a:rPr>
              <a:t>Allan Dale</a:t>
            </a:r>
          </a:p>
          <a:p>
            <a:r>
              <a:rPr lang="en-AU" sz="1100" kern="100" dirty="0">
                <a:effectLst/>
                <a:latin typeface="Arial" panose="020B0604020202020204" pitchFamily="34" charset="0"/>
                <a:ea typeface="Aptos" panose="020B0004020202020204" pitchFamily="34" charset="0"/>
                <a:cs typeface="Arial" panose="020B0604020202020204" pitchFamily="34" charset="0"/>
              </a:rPr>
              <a:t>Amanda Reichelt-Brushett</a:t>
            </a:r>
          </a:p>
          <a:p>
            <a:r>
              <a:rPr lang="en-AU" sz="1100" kern="100" dirty="0">
                <a:effectLst/>
                <a:latin typeface="Arial" panose="020B0604020202020204" pitchFamily="34" charset="0"/>
                <a:ea typeface="Aptos" panose="020B0004020202020204" pitchFamily="34" charset="0"/>
                <a:cs typeface="Arial" panose="020B0604020202020204" pitchFamily="34" charset="0"/>
              </a:rPr>
              <a:t>Amelia Wenger</a:t>
            </a:r>
          </a:p>
          <a:p>
            <a:r>
              <a:rPr lang="en-AU" sz="1100" kern="100" dirty="0">
                <a:effectLst/>
                <a:latin typeface="Arial" panose="020B0604020202020204" pitchFamily="34" charset="0"/>
                <a:ea typeface="Aptos" panose="020B0004020202020204" pitchFamily="34" charset="0"/>
                <a:cs typeface="Arial" panose="020B0604020202020204" pitchFamily="34" charset="0"/>
              </a:rPr>
              <a:t>Andrew Ash</a:t>
            </a:r>
          </a:p>
          <a:p>
            <a:r>
              <a:rPr lang="en-AU" sz="1100" kern="100" dirty="0">
                <a:effectLst/>
                <a:latin typeface="Arial" panose="020B0604020202020204" pitchFamily="34" charset="0"/>
                <a:ea typeface="Aptos" panose="020B0004020202020204" pitchFamily="34" charset="0"/>
                <a:cs typeface="Arial" panose="020B0604020202020204" pitchFamily="34" charset="0"/>
              </a:rPr>
              <a:t>Andrew Brooks</a:t>
            </a:r>
          </a:p>
          <a:p>
            <a:r>
              <a:rPr lang="en-AU" sz="1100" kern="100" dirty="0">
                <a:effectLst/>
                <a:latin typeface="Arial" panose="020B0604020202020204" pitchFamily="34" charset="0"/>
                <a:ea typeface="Aptos" panose="020B0004020202020204" pitchFamily="34" charset="0"/>
                <a:cs typeface="Arial" panose="020B0604020202020204" pitchFamily="34" charset="0"/>
              </a:rPr>
              <a:t>Andrew Hughes</a:t>
            </a:r>
          </a:p>
          <a:p>
            <a:r>
              <a:rPr lang="en-AU" sz="1100" kern="100" dirty="0">
                <a:effectLst/>
                <a:latin typeface="Arial" panose="020B0604020202020204" pitchFamily="34" charset="0"/>
                <a:ea typeface="Aptos" panose="020B0004020202020204" pitchFamily="34" charset="0"/>
                <a:cs typeface="Arial" panose="020B0604020202020204" pitchFamily="34" charset="0"/>
              </a:rPr>
              <a:t>Andrew Negri</a:t>
            </a:r>
          </a:p>
          <a:p>
            <a:r>
              <a:rPr lang="en-AU" sz="1100" kern="100" dirty="0">
                <a:effectLst/>
                <a:latin typeface="Arial" panose="020B0604020202020204" pitchFamily="34" charset="0"/>
                <a:ea typeface="Aptos" panose="020B0004020202020204" pitchFamily="34" charset="0"/>
                <a:cs typeface="Arial" panose="020B0604020202020204" pitchFamily="34" charset="0"/>
              </a:rPr>
              <a:t>Angela Arthington</a:t>
            </a:r>
          </a:p>
          <a:p>
            <a:r>
              <a:rPr lang="en-AU" sz="1100" kern="100" dirty="0">
                <a:effectLst/>
                <a:latin typeface="Arial" panose="020B0604020202020204" pitchFamily="34" charset="0"/>
                <a:ea typeface="Aptos" panose="020B0004020202020204" pitchFamily="34" charset="0"/>
                <a:cs typeface="Arial" panose="020B0604020202020204" pitchFamily="34" charset="0"/>
              </a:rPr>
              <a:t>Angus Thompson</a:t>
            </a:r>
          </a:p>
          <a:p>
            <a:r>
              <a:rPr lang="en-AU" sz="1100" kern="100" dirty="0">
                <a:effectLst/>
                <a:latin typeface="Arial" panose="020B0604020202020204" pitchFamily="34" charset="0"/>
                <a:ea typeface="Aptos" panose="020B0004020202020204" pitchFamily="34" charset="0"/>
                <a:cs typeface="Arial" panose="020B0604020202020204" pitchFamily="34" charset="0"/>
              </a:rPr>
              <a:t>Anne-Laurence Bibost</a:t>
            </a:r>
          </a:p>
          <a:p>
            <a:r>
              <a:rPr lang="en-AU" sz="1100" kern="100" dirty="0">
                <a:effectLst/>
                <a:latin typeface="Arial" panose="020B0604020202020204" pitchFamily="34" charset="0"/>
                <a:ea typeface="Aptos" panose="020B0004020202020204" pitchFamily="34" charset="0"/>
                <a:cs typeface="Arial" panose="020B0604020202020204" pitchFamily="34" charset="0"/>
              </a:rPr>
              <a:t>Anthea Coggan</a:t>
            </a:r>
          </a:p>
          <a:p>
            <a:r>
              <a:rPr lang="en-AU" sz="1100" kern="100" dirty="0">
                <a:effectLst/>
                <a:latin typeface="Arial" panose="020B0604020202020204" pitchFamily="34" charset="0"/>
                <a:ea typeface="Aptos" panose="020B0004020202020204" pitchFamily="34" charset="0"/>
                <a:cs typeface="Arial" panose="020B0604020202020204" pitchFamily="34" charset="0"/>
              </a:rPr>
              <a:t>Anthony Boxshall</a:t>
            </a:r>
          </a:p>
          <a:p>
            <a:r>
              <a:rPr lang="en-AU" sz="1100" kern="100" dirty="0">
                <a:effectLst/>
                <a:latin typeface="Arial" panose="020B0604020202020204" pitchFamily="34" charset="0"/>
                <a:ea typeface="Aptos" panose="020B0004020202020204" pitchFamily="34" charset="0"/>
                <a:cs typeface="Arial" panose="020B0604020202020204" pitchFamily="34" charset="0"/>
              </a:rPr>
              <a:t>Anthony Chariton</a:t>
            </a:r>
          </a:p>
          <a:p>
            <a:r>
              <a:rPr lang="en-AU" sz="1100" kern="100" dirty="0">
                <a:effectLst/>
                <a:latin typeface="Arial" panose="020B0604020202020204" pitchFamily="34" charset="0"/>
                <a:ea typeface="Aptos" panose="020B0004020202020204" pitchFamily="34" charset="0"/>
                <a:cs typeface="Arial" panose="020B0604020202020204" pitchFamily="34" charset="0"/>
              </a:rPr>
              <a:t>Barbara Robson</a:t>
            </a:r>
          </a:p>
          <a:p>
            <a:r>
              <a:rPr lang="en-AU" sz="1100" kern="100" dirty="0">
                <a:latin typeface="Arial" panose="020B0604020202020204" pitchFamily="34" charset="0"/>
                <a:ea typeface="Aptos" panose="020B0004020202020204" pitchFamily="34" charset="0"/>
                <a:cs typeface="Arial" panose="020B0604020202020204" pitchFamily="34" charset="0"/>
              </a:rPr>
              <a:t>Ben Preston</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r>
              <a:rPr lang="en-AU" sz="1100" kern="100" dirty="0">
                <a:effectLst/>
                <a:latin typeface="Arial" panose="020B0604020202020204" pitchFamily="34" charset="0"/>
                <a:ea typeface="Aptos" panose="020B0004020202020204" pitchFamily="34" charset="0"/>
                <a:cs typeface="Arial" panose="020B0604020202020204" pitchFamily="34" charset="0"/>
              </a:rPr>
              <a:t>Beth Fulton</a:t>
            </a:r>
          </a:p>
          <a:p>
            <a:r>
              <a:rPr lang="en-AU" sz="1100" kern="100" dirty="0">
                <a:effectLst/>
                <a:latin typeface="Arial" panose="020B0604020202020204" pitchFamily="34" charset="0"/>
                <a:ea typeface="Aptos" panose="020B0004020202020204" pitchFamily="34" charset="0"/>
                <a:cs typeface="Arial" panose="020B0604020202020204" pitchFamily="34" charset="0"/>
              </a:rPr>
              <a:t>Bianca Molinari</a:t>
            </a:r>
          </a:p>
          <a:p>
            <a:r>
              <a:rPr lang="en-AU" sz="1100" kern="100" dirty="0">
                <a:effectLst/>
                <a:latin typeface="Arial" panose="020B0604020202020204" pitchFamily="34" charset="0"/>
                <a:ea typeface="Aptos" panose="020B0004020202020204" pitchFamily="34" charset="0"/>
                <a:cs typeface="Arial" panose="020B0604020202020204" pitchFamily="34" charset="0"/>
              </a:rPr>
              <a:t>Bill Venables</a:t>
            </a:r>
          </a:p>
          <a:p>
            <a:r>
              <a:rPr lang="en-AU" sz="1100" kern="100" dirty="0">
                <a:effectLst/>
                <a:latin typeface="Arial" panose="020B0604020202020204" pitchFamily="34" charset="0"/>
                <a:ea typeface="Aptos" panose="020B0004020202020204" pitchFamily="34" charset="0"/>
                <a:cs typeface="Arial" panose="020B0604020202020204" pitchFamily="34" charset="0"/>
              </a:rPr>
              <a:t>Bob Pressey</a:t>
            </a:r>
          </a:p>
        </p:txBody>
      </p:sp>
      <p:sp>
        <p:nvSpPr>
          <p:cNvPr id="12" name="TextBox 11">
            <a:extLst>
              <a:ext uri="{FF2B5EF4-FFF2-40B4-BE49-F238E27FC236}">
                <a16:creationId xmlns:a16="http://schemas.microsoft.com/office/drawing/2014/main" id="{9C5A8692-BCCD-4EE3-917D-A8CE78BC8BCD}"/>
              </a:ext>
            </a:extLst>
          </p:cNvPr>
          <p:cNvSpPr txBox="1"/>
          <p:nvPr/>
        </p:nvSpPr>
        <p:spPr>
          <a:xfrm>
            <a:off x="2104421" y="1349375"/>
            <a:ext cx="1628305" cy="5001369"/>
          </a:xfrm>
          <a:prstGeom prst="rect">
            <a:avLst/>
          </a:prstGeom>
          <a:noFill/>
        </p:spPr>
        <p:txBody>
          <a:bodyPr wrap="square">
            <a:spAutoFit/>
          </a:bodyPr>
          <a:lstStyle/>
          <a:p>
            <a:r>
              <a:rPr lang="en-AU" sz="1100" kern="100" dirty="0">
                <a:effectLst/>
                <a:latin typeface="Arial" panose="020B0604020202020204" pitchFamily="34" charset="0"/>
                <a:ea typeface="Aptos" panose="020B0004020202020204" pitchFamily="34" charset="0"/>
                <a:cs typeface="Arial" panose="020B0604020202020204" pitchFamily="34" charset="0"/>
              </a:rPr>
              <a:t>Bradley </a:t>
            </a:r>
            <a:r>
              <a:rPr lang="en-AU" sz="1100" kern="100" dirty="0" err="1">
                <a:effectLst/>
                <a:latin typeface="Arial" panose="020B0604020202020204" pitchFamily="34" charset="0"/>
                <a:ea typeface="Aptos" panose="020B0004020202020204" pitchFamily="34" charset="0"/>
                <a:cs typeface="Arial" panose="020B0604020202020204" pitchFamily="34" charset="0"/>
              </a:rPr>
              <a:t>Moggridge</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r>
              <a:rPr lang="en-AU" sz="1100" kern="100" dirty="0">
                <a:effectLst/>
                <a:latin typeface="Arial" panose="020B0604020202020204" pitchFamily="34" charset="0"/>
                <a:ea typeface="Aptos" panose="020B0004020202020204" pitchFamily="34" charset="0"/>
                <a:cs typeface="Arial" panose="020B0604020202020204" pitchFamily="34" charset="0"/>
              </a:rPr>
              <a:t>Brandon Goeller</a:t>
            </a:r>
          </a:p>
          <a:p>
            <a:r>
              <a:rPr lang="en-AU" sz="1100" kern="100" dirty="0">
                <a:effectLst/>
                <a:latin typeface="Arial" panose="020B0604020202020204" pitchFamily="34" charset="0"/>
                <a:ea typeface="Aptos" panose="020B0004020202020204" pitchFamily="34" charset="0"/>
                <a:cs typeface="Arial" panose="020B0604020202020204" pitchFamily="34" charset="0"/>
              </a:rPr>
              <a:t>Britta </a:t>
            </a:r>
            <a:r>
              <a:rPr lang="en-AU" sz="1100" kern="100" dirty="0" err="1">
                <a:effectLst/>
                <a:latin typeface="Arial" panose="020B0604020202020204" pitchFamily="34" charset="0"/>
                <a:ea typeface="Aptos" panose="020B0004020202020204" pitchFamily="34" charset="0"/>
                <a:cs typeface="Arial" panose="020B0604020202020204" pitchFamily="34" charset="0"/>
              </a:rPr>
              <a:t>Schaffelke</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r>
              <a:rPr lang="en-AU" sz="1100" kern="100" dirty="0">
                <a:effectLst/>
                <a:latin typeface="Arial" panose="020B0604020202020204" pitchFamily="34" charset="0"/>
                <a:ea typeface="Aptos" panose="020B0004020202020204" pitchFamily="34" charset="0"/>
                <a:cs typeface="Arial" panose="020B0604020202020204" pitchFamily="34" charset="0"/>
              </a:rPr>
              <a:t>Bronwyn </a:t>
            </a:r>
            <a:r>
              <a:rPr lang="en-AU" sz="1100" kern="100" dirty="0" err="1">
                <a:effectLst/>
                <a:latin typeface="Arial" panose="020B0604020202020204" pitchFamily="34" charset="0"/>
                <a:ea typeface="Aptos" panose="020B0004020202020204" pitchFamily="34" charset="0"/>
                <a:cs typeface="Arial" panose="020B0604020202020204" pitchFamily="34" charset="0"/>
              </a:rPr>
              <a:t>Harch</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r>
              <a:rPr lang="en-AU" sz="1100" kern="100" dirty="0">
                <a:effectLst/>
                <a:latin typeface="Arial" panose="020B0604020202020204" pitchFamily="34" charset="0"/>
                <a:ea typeface="Aptos" panose="020B0004020202020204" pitchFamily="34" charset="0"/>
                <a:cs typeface="Arial" panose="020B0604020202020204" pitchFamily="34" charset="0"/>
              </a:rPr>
              <a:t>Bruce Murray</a:t>
            </a:r>
          </a:p>
          <a:p>
            <a:r>
              <a:rPr lang="en-AU" sz="1100" kern="100" dirty="0">
                <a:effectLst/>
                <a:latin typeface="Arial" panose="020B0604020202020204" pitchFamily="34" charset="0"/>
                <a:ea typeface="Aptos" panose="020B0004020202020204" pitchFamily="34" charset="0"/>
                <a:cs typeface="Arial" panose="020B0604020202020204" pitchFamily="34" charset="0"/>
              </a:rPr>
              <a:t>Bruce Taylor</a:t>
            </a:r>
          </a:p>
          <a:p>
            <a:r>
              <a:rPr lang="en-AU" sz="1100" kern="100" dirty="0">
                <a:effectLst/>
                <a:latin typeface="Arial" panose="020B0604020202020204" pitchFamily="34" charset="0"/>
                <a:ea typeface="Aptos" panose="020B0004020202020204" pitchFamily="34" charset="0"/>
                <a:cs typeface="Arial" panose="020B0604020202020204" pitchFamily="34" charset="0"/>
              </a:rPr>
              <a:t>Caleb Connolly</a:t>
            </a:r>
          </a:p>
          <a:p>
            <a:r>
              <a:rPr lang="en-AU" sz="1100" kern="100" dirty="0">
                <a:effectLst/>
                <a:latin typeface="Arial" panose="020B0604020202020204" pitchFamily="34" charset="0"/>
                <a:ea typeface="Aptos" panose="020B0004020202020204" pitchFamily="34" charset="0"/>
                <a:cs typeface="Arial" panose="020B0604020202020204" pitchFamily="34" charset="0"/>
              </a:rPr>
              <a:t>Cameron Holley</a:t>
            </a:r>
          </a:p>
          <a:p>
            <a:r>
              <a:rPr lang="en-AU" sz="1100" kern="100" dirty="0">
                <a:latin typeface="Arial" panose="020B0604020202020204" pitchFamily="34" charset="0"/>
                <a:ea typeface="Aptos" panose="020B0004020202020204" pitchFamily="34" charset="0"/>
                <a:cs typeface="Arial" panose="020B0604020202020204" pitchFamily="34" charset="0"/>
              </a:rPr>
              <a:t>Carl Mitchell</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r>
              <a:rPr lang="en-AU" sz="1100" kern="100" dirty="0">
                <a:effectLst/>
                <a:latin typeface="Arial" panose="020B0604020202020204" pitchFamily="34" charset="0"/>
                <a:ea typeface="Aptos" panose="020B0004020202020204" pitchFamily="34" charset="0"/>
                <a:cs typeface="Arial" panose="020B0604020202020204" pitchFamily="34" charset="0"/>
              </a:rPr>
              <a:t>Carla </a:t>
            </a:r>
            <a:r>
              <a:rPr lang="en-AU" sz="1100" kern="100" dirty="0" err="1">
                <a:effectLst/>
                <a:latin typeface="Arial" panose="020B0604020202020204" pitchFamily="34" charset="0"/>
                <a:ea typeface="Aptos" panose="020B0004020202020204" pitchFamily="34" charset="0"/>
                <a:cs typeface="Arial" panose="020B0604020202020204" pitchFamily="34" charset="0"/>
              </a:rPr>
              <a:t>Wegscheidl</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r>
              <a:rPr lang="en-AU" sz="1100" kern="100" dirty="0">
                <a:effectLst/>
                <a:latin typeface="Arial" panose="020B0604020202020204" pitchFamily="34" charset="0"/>
                <a:ea typeface="Aptos" panose="020B0004020202020204" pitchFamily="34" charset="0"/>
                <a:cs typeface="Arial" panose="020B0604020202020204" pitchFamily="34" charset="0"/>
              </a:rPr>
              <a:t>Catalina Reyes-Nivia</a:t>
            </a:r>
          </a:p>
          <a:p>
            <a:r>
              <a:rPr lang="en-AU" sz="1100" kern="100" dirty="0">
                <a:effectLst/>
                <a:latin typeface="Arial" panose="020B0604020202020204" pitchFamily="34" charset="0"/>
                <a:ea typeface="Aptos" panose="020B0004020202020204" pitchFamily="34" charset="0"/>
                <a:cs typeface="Arial" panose="020B0604020202020204" pitchFamily="34" charset="0"/>
              </a:rPr>
              <a:t>Catherine Collier</a:t>
            </a:r>
          </a:p>
          <a:p>
            <a:r>
              <a:rPr lang="en-AU" sz="1100" kern="100" dirty="0">
                <a:effectLst/>
                <a:latin typeface="Arial" panose="020B0604020202020204" pitchFamily="34" charset="0"/>
                <a:ea typeface="Aptos" panose="020B0004020202020204" pitchFamily="34" charset="0"/>
                <a:cs typeface="Arial" panose="020B0604020202020204" pitchFamily="34" charset="0"/>
              </a:rPr>
              <a:t>Catherine Lovelock</a:t>
            </a:r>
          </a:p>
          <a:p>
            <a:r>
              <a:rPr lang="en-AU" sz="1100" kern="100" dirty="0">
                <a:effectLst/>
                <a:latin typeface="Arial" panose="020B0604020202020204" pitchFamily="34" charset="0"/>
                <a:ea typeface="Aptos" panose="020B0004020202020204" pitchFamily="34" charset="0"/>
                <a:cs typeface="Arial" panose="020B0604020202020204" pitchFamily="34" charset="0"/>
              </a:rPr>
              <a:t>Catherine </a:t>
            </a:r>
            <a:r>
              <a:rPr lang="en-AU" sz="1100" kern="100" dirty="0" err="1">
                <a:effectLst/>
                <a:latin typeface="Arial" panose="020B0604020202020204" pitchFamily="34" charset="0"/>
                <a:ea typeface="Aptos" panose="020B0004020202020204" pitchFamily="34" charset="0"/>
                <a:cs typeface="Arial" panose="020B0604020202020204" pitchFamily="34" charset="0"/>
              </a:rPr>
              <a:t>Neelamraju</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r>
              <a:rPr lang="en-AU" sz="1100" kern="100" dirty="0">
                <a:effectLst/>
                <a:latin typeface="Arial" panose="020B0604020202020204" pitchFamily="34" charset="0"/>
                <a:ea typeface="Aptos" panose="020B0004020202020204" pitchFamily="34" charset="0"/>
                <a:cs typeface="Arial" panose="020B0604020202020204" pitchFamily="34" charset="0"/>
              </a:rPr>
              <a:t>Cathy Foley</a:t>
            </a:r>
          </a:p>
          <a:p>
            <a:r>
              <a:rPr lang="en-AU" sz="1100" kern="100" dirty="0">
                <a:effectLst/>
                <a:latin typeface="Arial" panose="020B0604020202020204" pitchFamily="34" charset="0"/>
                <a:ea typeface="Aptos" panose="020B0004020202020204" pitchFamily="34" charset="0"/>
                <a:cs typeface="Arial" panose="020B0604020202020204" pitchFamily="34" charset="0"/>
              </a:rPr>
              <a:t>Christian Roth</a:t>
            </a:r>
          </a:p>
          <a:p>
            <a:r>
              <a:rPr lang="en-AU" sz="1100" kern="100" dirty="0">
                <a:effectLst/>
                <a:latin typeface="Arial" panose="020B0604020202020204" pitchFamily="34" charset="0"/>
                <a:ea typeface="Aptos" panose="020B0004020202020204" pitchFamily="34" charset="0"/>
                <a:cs typeface="Arial" panose="020B0604020202020204" pitchFamily="34" charset="0"/>
              </a:rPr>
              <a:t>Ciemon F Caballes</a:t>
            </a:r>
          </a:p>
          <a:p>
            <a:r>
              <a:rPr lang="en-AU" sz="1100" kern="100" dirty="0">
                <a:effectLst/>
                <a:latin typeface="Arial" panose="020B0604020202020204" pitchFamily="34" charset="0"/>
                <a:ea typeface="Aptos" panose="020B0004020202020204" pitchFamily="34" charset="0"/>
                <a:cs typeface="Arial" panose="020B0604020202020204" pitchFamily="34" charset="0"/>
              </a:rPr>
              <a:t>Claudia Baldwin</a:t>
            </a:r>
          </a:p>
          <a:p>
            <a:r>
              <a:rPr lang="en-AU" sz="1100" kern="100" dirty="0">
                <a:effectLst/>
                <a:latin typeface="Arial" panose="020B0604020202020204" pitchFamily="34" charset="0"/>
                <a:ea typeface="Aptos" panose="020B0004020202020204" pitchFamily="34" charset="0"/>
                <a:cs typeface="Arial" panose="020B0604020202020204" pitchFamily="34" charset="0"/>
              </a:rPr>
              <a:t>Colin Brown</a:t>
            </a:r>
          </a:p>
          <a:p>
            <a:r>
              <a:rPr lang="en-AU" sz="1100" kern="100" dirty="0">
                <a:effectLst/>
                <a:latin typeface="Arial" panose="020B0604020202020204" pitchFamily="34" charset="0"/>
                <a:ea typeface="Aptos" panose="020B0004020202020204" pitchFamily="34" charset="0"/>
                <a:cs typeface="Arial" panose="020B0604020202020204" pitchFamily="34" charset="0"/>
              </a:rPr>
              <a:t>Conway Burns</a:t>
            </a:r>
          </a:p>
          <a:p>
            <a:r>
              <a:rPr lang="en-AU" sz="1100" kern="100" dirty="0">
                <a:effectLst/>
                <a:latin typeface="Arial" panose="020B0604020202020204" pitchFamily="34" charset="0"/>
                <a:ea typeface="Aptos" panose="020B0004020202020204" pitchFamily="34" charset="0"/>
                <a:cs typeface="Arial" panose="020B0604020202020204" pitchFamily="34" charset="0"/>
              </a:rPr>
              <a:t>Craig Johnson</a:t>
            </a:r>
          </a:p>
          <a:p>
            <a:r>
              <a:rPr lang="en-AU" sz="1100" kern="100" dirty="0">
                <a:effectLst/>
                <a:latin typeface="Arial" panose="020B0604020202020204" pitchFamily="34" charset="0"/>
                <a:ea typeface="Aptos" panose="020B0004020202020204" pitchFamily="34" charset="0"/>
                <a:cs typeface="Arial" panose="020B0604020202020204" pitchFamily="34" charset="0"/>
              </a:rPr>
              <a:t>Craig Thornton</a:t>
            </a:r>
          </a:p>
          <a:p>
            <a:r>
              <a:rPr lang="en-AU" sz="1100" kern="100" dirty="0">
                <a:effectLst/>
                <a:latin typeface="Arial" panose="020B0604020202020204" pitchFamily="34" charset="0"/>
                <a:ea typeface="Aptos" panose="020B0004020202020204" pitchFamily="34" charset="0"/>
                <a:cs typeface="Arial" panose="020B0604020202020204" pitchFamily="34" charset="0"/>
              </a:rPr>
              <a:t>Damien Burrows</a:t>
            </a:r>
          </a:p>
          <a:p>
            <a:r>
              <a:rPr lang="en-AU" sz="1100" kern="100" dirty="0">
                <a:effectLst/>
                <a:latin typeface="Arial" panose="020B0604020202020204" pitchFamily="34" charset="0"/>
                <a:ea typeface="Aptos" panose="020B0004020202020204" pitchFamily="34" charset="0"/>
                <a:cs typeface="Arial" panose="020B0604020202020204" pitchFamily="34" charset="0"/>
              </a:rPr>
              <a:t>Daniel </a:t>
            </a:r>
            <a:r>
              <a:rPr lang="en-AU" sz="1100" kern="100" dirty="0" err="1">
                <a:effectLst/>
                <a:latin typeface="Arial" panose="020B0604020202020204" pitchFamily="34" charset="0"/>
                <a:ea typeface="Aptos" panose="020B0004020202020204" pitchFamily="34" charset="0"/>
                <a:cs typeface="Arial" panose="020B0604020202020204" pitchFamily="34" charset="0"/>
              </a:rPr>
              <a:t>Druckman</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r>
              <a:rPr lang="en-AU" sz="1100" kern="100" dirty="0">
                <a:effectLst/>
                <a:latin typeface="Arial" panose="020B0604020202020204" pitchFamily="34" charset="0"/>
                <a:ea typeface="Aptos" panose="020B0004020202020204" pitchFamily="34" charset="0"/>
                <a:cs typeface="Arial" panose="020B0604020202020204" pitchFamily="34" charset="0"/>
              </a:rPr>
              <a:t>Daren Harmel</a:t>
            </a:r>
          </a:p>
          <a:p>
            <a:r>
              <a:rPr lang="en-AU" sz="1100" kern="100" dirty="0">
                <a:effectLst/>
                <a:latin typeface="Arial" panose="020B0604020202020204" pitchFamily="34" charset="0"/>
                <a:ea typeface="Aptos" panose="020B0004020202020204" pitchFamily="34" charset="0"/>
                <a:cs typeface="Arial" panose="020B0604020202020204" pitchFamily="34" charset="0"/>
              </a:rPr>
              <a:t>Darren Koppel</a:t>
            </a:r>
          </a:p>
          <a:p>
            <a:r>
              <a:rPr lang="en-AU" sz="1100" kern="100" dirty="0">
                <a:effectLst/>
                <a:latin typeface="Arial" panose="020B0604020202020204" pitchFamily="34" charset="0"/>
                <a:ea typeface="Aptos" panose="020B0004020202020204" pitchFamily="34" charset="0"/>
                <a:cs typeface="Arial" panose="020B0604020202020204" pitchFamily="34" charset="0"/>
              </a:rPr>
              <a:t>David Obura</a:t>
            </a:r>
          </a:p>
          <a:p>
            <a:r>
              <a:rPr lang="en-AU" sz="1100" kern="100" dirty="0">
                <a:effectLst/>
                <a:latin typeface="Arial" panose="020B0604020202020204" pitchFamily="34" charset="0"/>
                <a:ea typeface="Aptos" panose="020B0004020202020204" pitchFamily="34" charset="0"/>
                <a:cs typeface="Arial" panose="020B0604020202020204" pitchFamily="34" charset="0"/>
              </a:rPr>
              <a:t>Dayanthi Nugegoda</a:t>
            </a:r>
          </a:p>
          <a:p>
            <a:endParaRPr lang="en-AU" sz="11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97F45DC-1A3B-BD88-5FAB-DF9ABA1E2BF8}"/>
              </a:ext>
            </a:extLst>
          </p:cNvPr>
          <p:cNvSpPr txBox="1"/>
          <p:nvPr/>
        </p:nvSpPr>
        <p:spPr>
          <a:xfrm>
            <a:off x="3846861" y="1351957"/>
            <a:ext cx="1568346" cy="4832092"/>
          </a:xfrm>
          <a:prstGeom prst="rect">
            <a:avLst/>
          </a:prstGeom>
          <a:noFill/>
        </p:spPr>
        <p:txBody>
          <a:bodyPr wrap="square">
            <a:spAutoFit/>
          </a:bodyPr>
          <a:lstStyle/>
          <a:p>
            <a:r>
              <a:rPr lang="en-AU" sz="1100" kern="100" dirty="0">
                <a:effectLst/>
                <a:latin typeface="Arial" panose="020B0604020202020204" pitchFamily="34" charset="0"/>
                <a:ea typeface="Aptos" panose="020B0004020202020204" pitchFamily="34" charset="0"/>
                <a:cs typeface="Arial" panose="020B0604020202020204" pitchFamily="34" charset="0"/>
              </a:rPr>
              <a:t>Diane Jarvis</a:t>
            </a:r>
          </a:p>
          <a:p>
            <a:r>
              <a:rPr lang="en-AU" sz="1100" kern="100" dirty="0">
                <a:effectLst/>
                <a:latin typeface="Arial" panose="020B0604020202020204" pitchFamily="34" charset="0"/>
                <a:ea typeface="Aptos" panose="020B0004020202020204" pitchFamily="34" charset="0"/>
                <a:cs typeface="Arial" panose="020B0604020202020204" pitchFamily="34" charset="0"/>
              </a:rPr>
              <a:t>Elaine Stone</a:t>
            </a:r>
          </a:p>
          <a:p>
            <a:r>
              <a:rPr lang="en-AU" sz="1100" kern="100" dirty="0">
                <a:effectLst/>
                <a:latin typeface="Arial" panose="020B0604020202020204" pitchFamily="34" charset="0"/>
                <a:ea typeface="Aptos" panose="020B0004020202020204" pitchFamily="34" charset="0"/>
                <a:cs typeface="Arial" panose="020B0604020202020204" pitchFamily="34" charset="0"/>
              </a:rPr>
              <a:t>Elizabeth Dinsdale</a:t>
            </a:r>
          </a:p>
          <a:p>
            <a:r>
              <a:rPr lang="en-AU" sz="1100" kern="100" dirty="0">
                <a:effectLst/>
                <a:latin typeface="Arial" panose="020B0604020202020204" pitchFamily="34" charset="0"/>
                <a:ea typeface="Aptos" panose="020B0004020202020204" pitchFamily="34" charset="0"/>
                <a:cs typeface="Arial" panose="020B0604020202020204" pitchFamily="34" charset="0"/>
              </a:rPr>
              <a:t>Ella Schirru</a:t>
            </a:r>
          </a:p>
          <a:p>
            <a:r>
              <a:rPr lang="en-AU" sz="1100" kern="100" dirty="0">
                <a:effectLst/>
                <a:latin typeface="Arial" panose="020B0604020202020204" pitchFamily="34" charset="0"/>
                <a:ea typeface="Aptos" panose="020B0004020202020204" pitchFamily="34" charset="0"/>
                <a:cs typeface="Arial" panose="020B0604020202020204" pitchFamily="34" charset="0"/>
              </a:rPr>
              <a:t>Eva </a:t>
            </a:r>
            <a:r>
              <a:rPr lang="en-AU" sz="1100" kern="100" dirty="0" err="1">
                <a:effectLst/>
                <a:latin typeface="Arial" panose="020B0604020202020204" pitchFamily="34" charset="0"/>
                <a:ea typeface="Aptos" panose="020B0004020202020204" pitchFamily="34" charset="0"/>
                <a:cs typeface="Arial" panose="020B0604020202020204" pitchFamily="34" charset="0"/>
              </a:rPr>
              <a:t>Abal</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r>
              <a:rPr lang="en-AU" sz="1100" kern="100" dirty="0">
                <a:effectLst/>
                <a:latin typeface="Arial" panose="020B0604020202020204" pitchFamily="34" charset="0"/>
                <a:ea typeface="Aptos" panose="020B0004020202020204" pitchFamily="34" charset="0"/>
                <a:cs typeface="Arial" panose="020B0604020202020204" pitchFamily="34" charset="0"/>
              </a:rPr>
              <a:t>Fernanda Adame </a:t>
            </a:r>
          </a:p>
          <a:p>
            <a:r>
              <a:rPr lang="en-AU" sz="1100" kern="100" dirty="0">
                <a:effectLst/>
                <a:latin typeface="Arial" panose="020B0604020202020204" pitchFamily="34" charset="0"/>
                <a:ea typeface="Aptos" panose="020B0004020202020204" pitchFamily="34" charset="0"/>
                <a:cs typeface="Arial" panose="020B0604020202020204" pitchFamily="34" charset="0"/>
              </a:rPr>
              <a:t>Francois </a:t>
            </a:r>
            <a:r>
              <a:rPr lang="en-AU" sz="1100" kern="100" dirty="0" err="1">
                <a:effectLst/>
                <a:latin typeface="Arial" panose="020B0604020202020204" pitchFamily="34" charset="0"/>
                <a:ea typeface="Aptos" panose="020B0004020202020204" pitchFamily="34" charset="0"/>
                <a:cs typeface="Arial" panose="020B0604020202020204" pitchFamily="34" charset="0"/>
              </a:rPr>
              <a:t>Galgani</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r>
              <a:rPr lang="en-AU" sz="1100" kern="100" dirty="0">
                <a:effectLst/>
                <a:latin typeface="Arial" panose="020B0604020202020204" pitchFamily="34" charset="0"/>
                <a:ea typeface="Aptos" panose="020B0004020202020204" pitchFamily="34" charset="0"/>
                <a:cs typeface="Arial" panose="020B0604020202020204" pitchFamily="34" charset="0"/>
              </a:rPr>
              <a:t>Geoff MacFarlane</a:t>
            </a:r>
          </a:p>
          <a:p>
            <a:r>
              <a:rPr lang="en-AU" sz="1100" kern="100" dirty="0">
                <a:effectLst/>
                <a:latin typeface="Arial" panose="020B0604020202020204" pitchFamily="34" charset="0"/>
                <a:ea typeface="Aptos" panose="020B0004020202020204" pitchFamily="34" charset="0"/>
                <a:cs typeface="Arial" panose="020B0604020202020204" pitchFamily="34" charset="0"/>
              </a:rPr>
              <a:t>Gillian McCloskey</a:t>
            </a:r>
          </a:p>
          <a:p>
            <a:r>
              <a:rPr lang="en-AU" sz="1100" kern="100" dirty="0">
                <a:effectLst/>
                <a:latin typeface="Arial" panose="020B0604020202020204" pitchFamily="34" charset="0"/>
                <a:ea typeface="Aptos" panose="020B0004020202020204" pitchFamily="34" charset="0"/>
                <a:cs typeface="Arial" panose="020B0604020202020204" pitchFamily="34" charset="0"/>
              </a:rPr>
              <a:t>Graeme Batley</a:t>
            </a:r>
          </a:p>
          <a:p>
            <a:r>
              <a:rPr lang="en-AU" sz="1100" kern="100" dirty="0">
                <a:effectLst/>
                <a:latin typeface="Arial" panose="020B0604020202020204" pitchFamily="34" charset="0"/>
                <a:ea typeface="Aptos" panose="020B0004020202020204" pitchFamily="34" charset="0"/>
                <a:cs typeface="Arial" panose="020B0604020202020204" pitchFamily="34" charset="0"/>
              </a:rPr>
              <a:t>Graham </a:t>
            </a:r>
            <a:r>
              <a:rPr lang="en-AU" sz="1100" kern="100" dirty="0" err="1">
                <a:effectLst/>
                <a:latin typeface="Arial" panose="020B0604020202020204" pitchFamily="34" charset="0"/>
                <a:ea typeface="Aptos" panose="020B0004020202020204" pitchFamily="34" charset="0"/>
                <a:cs typeface="Arial" panose="020B0604020202020204" pitchFamily="34" charset="0"/>
              </a:rPr>
              <a:t>Bonnett</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r>
              <a:rPr lang="en-AU" sz="1100" kern="100" dirty="0">
                <a:effectLst/>
                <a:latin typeface="Arial" panose="020B0604020202020204" pitchFamily="34" charset="0"/>
                <a:ea typeface="Aptos" panose="020B0004020202020204" pitchFamily="34" charset="0"/>
                <a:cs typeface="Arial" panose="020B0604020202020204" pitchFamily="34" charset="0"/>
              </a:rPr>
              <a:t>Grechel Taucare</a:t>
            </a:r>
          </a:p>
          <a:p>
            <a:r>
              <a:rPr lang="en-AU" sz="1100" kern="100" dirty="0">
                <a:latin typeface="Arial" panose="020B0604020202020204" pitchFamily="34" charset="0"/>
                <a:ea typeface="Aptos" panose="020B0004020202020204" pitchFamily="34" charset="0"/>
                <a:cs typeface="Arial" panose="020B0604020202020204" pitchFamily="34" charset="0"/>
              </a:rPr>
              <a:t>Greg Oliver</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r>
              <a:rPr lang="en-AU" sz="1100" kern="100" dirty="0">
                <a:effectLst/>
                <a:latin typeface="Arial" panose="020B0604020202020204" pitchFamily="34" charset="0"/>
                <a:ea typeface="Aptos" panose="020B0004020202020204" pitchFamily="34" charset="0"/>
                <a:cs typeface="Arial" panose="020B0604020202020204" pitchFamily="34" charset="0"/>
              </a:rPr>
              <a:t>Guillermo Diaz-Pulido</a:t>
            </a:r>
          </a:p>
          <a:p>
            <a:r>
              <a:rPr lang="en-AU" sz="1100" kern="100" dirty="0">
                <a:effectLst/>
                <a:latin typeface="Arial" panose="020B0604020202020204" pitchFamily="34" charset="0"/>
                <a:ea typeface="Aptos" panose="020B0004020202020204" pitchFamily="34" charset="0"/>
                <a:cs typeface="Arial" panose="020B0604020202020204" pitchFamily="34" charset="0"/>
              </a:rPr>
              <a:t>Hayley Kaminski</a:t>
            </a:r>
          </a:p>
          <a:p>
            <a:r>
              <a:rPr lang="en-AU" sz="1100" kern="100" dirty="0">
                <a:effectLst/>
                <a:latin typeface="Arial" panose="020B0604020202020204" pitchFamily="34" charset="0"/>
                <a:ea typeface="Aptos" panose="020B0004020202020204" pitchFamily="34" charset="0"/>
                <a:cs typeface="Arial" panose="020B0604020202020204" pitchFamily="34" charset="0"/>
              </a:rPr>
              <a:t>Helene Marsh</a:t>
            </a:r>
          </a:p>
          <a:p>
            <a:r>
              <a:rPr lang="en-AU" sz="1100" kern="100" dirty="0">
                <a:effectLst/>
                <a:latin typeface="Arial" panose="020B0604020202020204" pitchFamily="34" charset="0"/>
                <a:ea typeface="Aptos" panose="020B0004020202020204" pitchFamily="34" charset="0"/>
                <a:cs typeface="Arial" panose="020B0604020202020204" pitchFamily="34" charset="0"/>
              </a:rPr>
              <a:t>Hugh </a:t>
            </a:r>
            <a:r>
              <a:rPr lang="en-AU" sz="1100" kern="100" dirty="0" err="1">
                <a:effectLst/>
                <a:latin typeface="Arial" panose="020B0604020202020204" pitchFamily="34" charset="0"/>
                <a:ea typeface="Aptos" panose="020B0004020202020204" pitchFamily="34" charset="0"/>
                <a:cs typeface="Arial" panose="020B0604020202020204" pitchFamily="34" charset="0"/>
              </a:rPr>
              <a:t>Possingham</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r>
              <a:rPr lang="en-AU" sz="1100" kern="100" dirty="0">
                <a:effectLst/>
                <a:latin typeface="Arial" panose="020B0604020202020204" pitchFamily="34" charset="0"/>
                <a:ea typeface="Aptos" panose="020B0004020202020204" pitchFamily="34" charset="0"/>
                <a:cs typeface="Arial" panose="020B0604020202020204" pitchFamily="34" charset="0"/>
              </a:rPr>
              <a:t>Hugh </a:t>
            </a:r>
            <a:r>
              <a:rPr lang="en-AU" sz="1100" kern="100" dirty="0" err="1">
                <a:effectLst/>
                <a:latin typeface="Arial" panose="020B0604020202020204" pitchFamily="34" charset="0"/>
                <a:ea typeface="Aptos" panose="020B0004020202020204" pitchFamily="34" charset="0"/>
                <a:cs typeface="Arial" panose="020B0604020202020204" pitchFamily="34" charset="0"/>
              </a:rPr>
              <a:t>Yorkston</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r>
              <a:rPr lang="en-AU" sz="1100" kern="100" dirty="0">
                <a:effectLst/>
                <a:latin typeface="Arial" panose="020B0604020202020204" pitchFamily="34" charset="0"/>
                <a:ea typeface="Aptos" panose="020B0004020202020204" pitchFamily="34" charset="0"/>
                <a:cs typeface="Arial" panose="020B0604020202020204" pitchFamily="34" charset="0"/>
              </a:rPr>
              <a:t>Iain Gordon</a:t>
            </a:r>
          </a:p>
          <a:p>
            <a:r>
              <a:rPr lang="en-AU" sz="1100" kern="100" dirty="0">
                <a:effectLst/>
                <a:latin typeface="Arial" panose="020B0604020202020204" pitchFamily="34" charset="0"/>
                <a:ea typeface="Aptos" panose="020B0004020202020204" pitchFamily="34" charset="0"/>
                <a:cs typeface="Arial" panose="020B0604020202020204" pitchFamily="34" charset="0"/>
              </a:rPr>
              <a:t>Ian Chubb</a:t>
            </a:r>
          </a:p>
          <a:p>
            <a:r>
              <a:rPr lang="en-AU" sz="1100" kern="100" dirty="0">
                <a:effectLst/>
                <a:latin typeface="Arial" panose="020B0604020202020204" pitchFamily="34" charset="0"/>
                <a:ea typeface="Aptos" panose="020B0004020202020204" pitchFamily="34" charset="0"/>
                <a:cs typeface="Arial" panose="020B0604020202020204" pitchFamily="34" charset="0"/>
              </a:rPr>
              <a:t>Ian Prosser</a:t>
            </a:r>
          </a:p>
          <a:p>
            <a:r>
              <a:rPr lang="en-AU" sz="1100" kern="100" dirty="0">
                <a:effectLst/>
                <a:latin typeface="Arial" panose="020B0604020202020204" pitchFamily="34" charset="0"/>
                <a:ea typeface="Aptos" panose="020B0004020202020204" pitchFamily="34" charset="0"/>
                <a:cs typeface="Arial" panose="020B0604020202020204" pitchFamily="34" charset="0"/>
              </a:rPr>
              <a:t>James Smart</a:t>
            </a:r>
          </a:p>
          <a:p>
            <a:r>
              <a:rPr lang="en-AU" sz="1100" kern="100" dirty="0">
                <a:effectLst/>
                <a:latin typeface="Arial" panose="020B0604020202020204" pitchFamily="34" charset="0"/>
                <a:ea typeface="Aptos" panose="020B0004020202020204" pitchFamily="34" charset="0"/>
                <a:cs typeface="Arial" panose="020B0604020202020204" pitchFamily="34" charset="0"/>
              </a:rPr>
              <a:t>James Daley</a:t>
            </a:r>
          </a:p>
          <a:p>
            <a:r>
              <a:rPr lang="en-AU" sz="1100" kern="100" dirty="0">
                <a:effectLst/>
                <a:latin typeface="Arial" panose="020B0604020202020204" pitchFamily="34" charset="0"/>
                <a:ea typeface="Aptos" panose="020B0004020202020204" pitchFamily="34" charset="0"/>
                <a:cs typeface="Arial" panose="020B0604020202020204" pitchFamily="34" charset="0"/>
              </a:rPr>
              <a:t>Jan McDonald</a:t>
            </a:r>
          </a:p>
          <a:p>
            <a:r>
              <a:rPr lang="en-AU" sz="1100" kern="100" dirty="0">
                <a:effectLst/>
                <a:latin typeface="Arial" panose="020B0604020202020204" pitchFamily="34" charset="0"/>
                <a:ea typeface="Aptos" panose="020B0004020202020204" pitchFamily="34" charset="0"/>
                <a:cs typeface="Arial" panose="020B0604020202020204" pitchFamily="34" charset="0"/>
              </a:rPr>
              <a:t>Jane Waterhouse</a:t>
            </a:r>
          </a:p>
          <a:p>
            <a:r>
              <a:rPr lang="en-AU" sz="1100" kern="100" dirty="0">
                <a:effectLst/>
                <a:latin typeface="Arial" panose="020B0604020202020204" pitchFamily="34" charset="0"/>
                <a:ea typeface="Aptos" panose="020B0004020202020204" pitchFamily="34" charset="0"/>
                <a:cs typeface="Arial" panose="020B0604020202020204" pitchFamily="34" charset="0"/>
              </a:rPr>
              <a:t>Jeff Connor </a:t>
            </a:r>
          </a:p>
          <a:p>
            <a:r>
              <a:rPr lang="en-AU" sz="1100" kern="100" dirty="0">
                <a:effectLst/>
                <a:latin typeface="Arial" panose="020B0604020202020204" pitchFamily="34" charset="0"/>
                <a:ea typeface="Aptos" panose="020B0004020202020204" pitchFamily="34" charset="0"/>
                <a:cs typeface="Arial" panose="020B0604020202020204" pitchFamily="34" charset="0"/>
              </a:rPr>
              <a:t>Jenny Stauber</a:t>
            </a:r>
          </a:p>
          <a:p>
            <a:r>
              <a:rPr lang="en-AU" sz="1100" kern="100" dirty="0">
                <a:latin typeface="Arial" panose="020B0604020202020204" pitchFamily="34" charset="0"/>
                <a:ea typeface="Aptos" panose="020B0004020202020204" pitchFamily="34" charset="0"/>
                <a:cs typeface="Arial" panose="020B0604020202020204" pitchFamily="34" charset="0"/>
              </a:rPr>
              <a:t>Jessica Hoey</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71B5E68-89D9-72E8-F8B4-DD34DDE6136C}"/>
              </a:ext>
            </a:extLst>
          </p:cNvPr>
          <p:cNvSpPr txBox="1"/>
          <p:nvPr/>
        </p:nvSpPr>
        <p:spPr>
          <a:xfrm>
            <a:off x="5650350" y="1349375"/>
            <a:ext cx="1721993" cy="5339923"/>
          </a:xfrm>
          <a:prstGeom prst="rect">
            <a:avLst/>
          </a:prstGeom>
          <a:noFill/>
        </p:spPr>
        <p:txBody>
          <a:bodyPr wrap="square">
            <a:spAutoFit/>
          </a:bodyPr>
          <a:lstStyle/>
          <a:p>
            <a:r>
              <a:rPr lang="en-AU" sz="1100" kern="100" dirty="0" err="1">
                <a:effectLst/>
                <a:latin typeface="Arial" panose="020B0604020202020204" pitchFamily="34" charset="0"/>
                <a:ea typeface="Aptos" panose="020B0004020202020204" pitchFamily="34" charset="0"/>
                <a:cs typeface="Arial" panose="020B0604020202020204" pitchFamily="34" charset="0"/>
              </a:rPr>
              <a:t>Jianyin</a:t>
            </a:r>
            <a:r>
              <a:rPr lang="en-AU" sz="1100" kern="100" dirty="0">
                <a:effectLst/>
                <a:latin typeface="Arial" panose="020B0604020202020204" pitchFamily="34" charset="0"/>
                <a:ea typeface="Aptos" panose="020B0004020202020204" pitchFamily="34" charset="0"/>
                <a:cs typeface="Arial" panose="020B0604020202020204" pitchFamily="34" charset="0"/>
              </a:rPr>
              <a:t> (Leslie) Huang</a:t>
            </a:r>
          </a:p>
          <a:p>
            <a:r>
              <a:rPr lang="en-AU" sz="1100" kern="100" dirty="0">
                <a:effectLst/>
                <a:latin typeface="Arial" panose="020B0604020202020204" pitchFamily="34" charset="0"/>
                <a:ea typeface="Aptos" panose="020B0004020202020204" pitchFamily="34" charset="0"/>
                <a:cs typeface="Arial" panose="020B0604020202020204" pitchFamily="34" charset="0"/>
              </a:rPr>
              <a:t>Jim Binney</a:t>
            </a:r>
          </a:p>
          <a:p>
            <a:r>
              <a:rPr lang="en-AU" sz="1100" kern="100" dirty="0">
                <a:effectLst/>
                <a:latin typeface="Arial" panose="020B0604020202020204" pitchFamily="34" charset="0"/>
                <a:ea typeface="Aptos" panose="020B0004020202020204" pitchFamily="34" charset="0"/>
                <a:cs typeface="Arial" panose="020B0604020202020204" pitchFamily="34" charset="0"/>
              </a:rPr>
              <a:t>Joanne Burton</a:t>
            </a:r>
          </a:p>
          <a:p>
            <a:r>
              <a:rPr lang="en-AU" sz="1100" kern="100" dirty="0">
                <a:effectLst/>
                <a:latin typeface="Arial" panose="020B0604020202020204" pitchFamily="34" charset="0"/>
                <a:ea typeface="Aptos" panose="020B0004020202020204" pitchFamily="34" charset="0"/>
                <a:cs typeface="Arial" panose="020B0604020202020204" pitchFamily="34" charset="0"/>
              </a:rPr>
              <a:t>Jochen Mueller</a:t>
            </a:r>
          </a:p>
          <a:p>
            <a:r>
              <a:rPr lang="en-AU" sz="1100" kern="100" dirty="0">
                <a:effectLst/>
                <a:latin typeface="Arial" panose="020B0604020202020204" pitchFamily="34" charset="0"/>
                <a:ea typeface="Aptos" panose="020B0004020202020204" pitchFamily="34" charset="0"/>
                <a:cs typeface="Arial" panose="020B0604020202020204" pitchFamily="34" charset="0"/>
              </a:rPr>
              <a:t>Johanna Johnson</a:t>
            </a:r>
          </a:p>
          <a:p>
            <a:r>
              <a:rPr lang="en-AU" sz="1100" kern="100" dirty="0">
                <a:effectLst/>
                <a:latin typeface="Arial" panose="020B0604020202020204" pitchFamily="34" charset="0"/>
                <a:ea typeface="Aptos" panose="020B0004020202020204" pitchFamily="34" charset="0"/>
                <a:cs typeface="Arial" panose="020B0604020202020204" pitchFamily="34" charset="0"/>
              </a:rPr>
              <a:t>John Bruno</a:t>
            </a:r>
          </a:p>
          <a:p>
            <a:r>
              <a:rPr lang="en-AU" sz="1100" kern="100" dirty="0">
                <a:effectLst/>
                <a:latin typeface="Arial" panose="020B0604020202020204" pitchFamily="34" charset="0"/>
                <a:ea typeface="Aptos" panose="020B0004020202020204" pitchFamily="34" charset="0"/>
                <a:cs typeface="Arial" panose="020B0604020202020204" pitchFamily="34" charset="0"/>
              </a:rPr>
              <a:t>John Cook</a:t>
            </a:r>
          </a:p>
          <a:p>
            <a:r>
              <a:rPr lang="en-AU" sz="1100" kern="100" dirty="0">
                <a:effectLst/>
                <a:latin typeface="Arial" panose="020B0604020202020204" pitchFamily="34" charset="0"/>
                <a:ea typeface="Aptos" panose="020B0004020202020204" pitchFamily="34" charset="0"/>
                <a:cs typeface="Arial" panose="020B0604020202020204" pitchFamily="34" charset="0"/>
              </a:rPr>
              <a:t>John Quiggin</a:t>
            </a:r>
          </a:p>
          <a:p>
            <a:r>
              <a:rPr lang="en-AU" sz="1100" kern="100" dirty="0">
                <a:effectLst/>
                <a:latin typeface="Arial" panose="020B0604020202020204" pitchFamily="34" charset="0"/>
                <a:ea typeface="Aptos" panose="020B0004020202020204" pitchFamily="34" charset="0"/>
                <a:cs typeface="Arial" panose="020B0604020202020204" pitchFamily="34" charset="0"/>
              </a:rPr>
              <a:t>John Rolfe</a:t>
            </a:r>
          </a:p>
          <a:p>
            <a:r>
              <a:rPr lang="en-AU" sz="1100" kern="100" dirty="0">
                <a:effectLst/>
                <a:latin typeface="Arial" panose="020B0604020202020204" pitchFamily="34" charset="0"/>
                <a:ea typeface="Aptos" panose="020B0004020202020204" pitchFamily="34" charset="0"/>
                <a:cs typeface="Arial" panose="020B0604020202020204" pitchFamily="34" charset="0"/>
              </a:rPr>
              <a:t>Joseph Guillaume</a:t>
            </a:r>
          </a:p>
          <a:p>
            <a:r>
              <a:rPr lang="en-AU" sz="1100" kern="100" dirty="0">
                <a:effectLst/>
                <a:latin typeface="Arial" panose="020B0604020202020204" pitchFamily="34" charset="0"/>
                <a:ea typeface="Aptos" panose="020B0004020202020204" pitchFamily="34" charset="0"/>
                <a:cs typeface="Arial" panose="020B0604020202020204" pitchFamily="34" charset="0"/>
              </a:rPr>
              <a:t>Joy Zedler</a:t>
            </a:r>
          </a:p>
          <a:p>
            <a:r>
              <a:rPr lang="en-AU" sz="1100" kern="100" dirty="0">
                <a:effectLst/>
                <a:latin typeface="Arial" panose="020B0604020202020204" pitchFamily="34" charset="0"/>
                <a:ea typeface="Aptos" panose="020B0004020202020204" pitchFamily="34" charset="0"/>
                <a:cs typeface="Arial" panose="020B0604020202020204" pitchFamily="34" charset="0"/>
              </a:rPr>
              <a:t>Kate Hodge</a:t>
            </a:r>
          </a:p>
          <a:p>
            <a:r>
              <a:rPr lang="en-AU" sz="1100" kern="100" dirty="0">
                <a:effectLst/>
                <a:latin typeface="Arial" panose="020B0604020202020204" pitchFamily="34" charset="0"/>
                <a:ea typeface="Aptos" panose="020B0004020202020204" pitchFamily="34" charset="0"/>
                <a:cs typeface="Arial" panose="020B0604020202020204" pitchFamily="34" charset="0"/>
              </a:rPr>
              <a:t>Katharina Fabricius</a:t>
            </a:r>
          </a:p>
          <a:p>
            <a:r>
              <a:rPr lang="en-AU" sz="1100" kern="100" dirty="0">
                <a:effectLst/>
                <a:latin typeface="Arial" panose="020B0604020202020204" pitchFamily="34" charset="0"/>
                <a:ea typeface="Aptos" panose="020B0004020202020204" pitchFamily="34" charset="0"/>
                <a:cs typeface="Arial" panose="020B0604020202020204" pitchFamily="34" charset="0"/>
              </a:rPr>
              <a:t>Katie Motson</a:t>
            </a:r>
          </a:p>
          <a:p>
            <a:r>
              <a:rPr lang="en-AU" sz="1100" dirty="0">
                <a:latin typeface="Arial" panose="020B0604020202020204" pitchFamily="34" charset="0"/>
                <a:cs typeface="Arial" panose="020B0604020202020204" pitchFamily="34" charset="0"/>
              </a:rPr>
              <a:t>Katie Sambrook</a:t>
            </a:r>
          </a:p>
          <a:p>
            <a:r>
              <a:rPr lang="en-AU" sz="1100" dirty="0">
                <a:latin typeface="Arial" panose="020B0604020202020204" pitchFamily="34" charset="0"/>
                <a:cs typeface="Arial" panose="020B0604020202020204" pitchFamily="34" charset="0"/>
              </a:rPr>
              <a:t>Keith Pembleton</a:t>
            </a:r>
          </a:p>
          <a:p>
            <a:r>
              <a:rPr lang="en-AU" sz="1100" dirty="0">
                <a:latin typeface="Arial" panose="020B0604020202020204" pitchFamily="34" charset="0"/>
                <a:cs typeface="Arial" panose="020B0604020202020204" pitchFamily="34" charset="0"/>
              </a:rPr>
              <a:t>Kerrie Wilson</a:t>
            </a:r>
          </a:p>
          <a:p>
            <a:r>
              <a:rPr lang="en-AU" sz="1100" dirty="0">
                <a:latin typeface="Arial" panose="020B0604020202020204" pitchFamily="34" charset="0"/>
                <a:cs typeface="Arial" panose="020B0604020202020204" pitchFamily="34" charset="0"/>
              </a:rPr>
              <a:t>Kerrylee Rogers</a:t>
            </a:r>
          </a:p>
          <a:p>
            <a:r>
              <a:rPr lang="en-AU" sz="1100" dirty="0">
                <a:latin typeface="Arial" panose="020B0604020202020204" pitchFamily="34" charset="0"/>
                <a:cs typeface="Arial" panose="020B0604020202020204" pitchFamily="34" charset="0"/>
              </a:rPr>
              <a:t>Kirsten Verburg</a:t>
            </a:r>
          </a:p>
          <a:p>
            <a:r>
              <a:rPr lang="en-AU" sz="1100" dirty="0">
                <a:latin typeface="Arial" panose="020B0604020202020204" pitchFamily="34" charset="0"/>
                <a:cs typeface="Arial" panose="020B0604020202020204" pitchFamily="34" charset="0"/>
              </a:rPr>
              <a:t>Laurence McCook</a:t>
            </a:r>
          </a:p>
          <a:p>
            <a:r>
              <a:rPr lang="en-AU" sz="1100" dirty="0">
                <a:latin typeface="Arial" panose="020B0604020202020204" pitchFamily="34" charset="0"/>
                <a:cs typeface="Arial" panose="020B0604020202020204" pitchFamily="34" charset="0"/>
              </a:rPr>
              <a:t>Leanne Fernandes</a:t>
            </a:r>
          </a:p>
          <a:p>
            <a:r>
              <a:rPr lang="en-AU" sz="1100" dirty="0">
                <a:latin typeface="Arial" panose="020B0604020202020204" pitchFamily="34" charset="0"/>
                <a:cs typeface="Arial" panose="020B0604020202020204" pitchFamily="34" charset="0"/>
              </a:rPr>
              <a:t>Len McKenzie</a:t>
            </a:r>
          </a:p>
          <a:p>
            <a:r>
              <a:rPr lang="en-AU" sz="1100" dirty="0">
                <a:latin typeface="Arial" panose="020B0604020202020204" pitchFamily="34" charset="0"/>
                <a:cs typeface="Arial" panose="020B0604020202020204" pitchFamily="34" charset="0"/>
              </a:rPr>
              <a:t>Malcolm McCulloch</a:t>
            </a:r>
          </a:p>
          <a:p>
            <a:r>
              <a:rPr lang="en-AU" sz="1100" dirty="0">
                <a:latin typeface="Arial" panose="020B0604020202020204" pitchFamily="34" charset="0"/>
                <a:cs typeface="Arial" panose="020B0604020202020204" pitchFamily="34" charset="0"/>
              </a:rPr>
              <a:t>Mara Emmerling</a:t>
            </a:r>
          </a:p>
          <a:p>
            <a:r>
              <a:rPr lang="en-AU" sz="1100" dirty="0">
                <a:latin typeface="Arial" panose="020B0604020202020204" pitchFamily="34" charset="0"/>
                <a:cs typeface="Arial" panose="020B0604020202020204" pitchFamily="34" charset="0"/>
              </a:rPr>
              <a:t>Maria Vilas</a:t>
            </a:r>
          </a:p>
          <a:p>
            <a:r>
              <a:rPr lang="en-AU" sz="1100" dirty="0">
                <a:latin typeface="Arial" panose="020B0604020202020204" pitchFamily="34" charset="0"/>
                <a:cs typeface="Arial" panose="020B0604020202020204" pitchFamily="34" charset="0"/>
              </a:rPr>
              <a:t>Mari-Carmen Pineda</a:t>
            </a:r>
          </a:p>
          <a:p>
            <a:r>
              <a:rPr lang="en-AU" sz="1100" dirty="0">
                <a:latin typeface="Arial" panose="020B0604020202020204" pitchFamily="34" charset="0"/>
                <a:cs typeface="Arial" panose="020B0604020202020204" pitchFamily="34" charset="0"/>
              </a:rPr>
              <a:t>Marina Farr</a:t>
            </a:r>
          </a:p>
          <a:p>
            <a:r>
              <a:rPr lang="en-AU" sz="1100" dirty="0">
                <a:latin typeface="Arial" panose="020B0604020202020204" pitchFamily="34" charset="0"/>
                <a:cs typeface="Arial" panose="020B0604020202020204" pitchFamily="34" charset="0"/>
              </a:rPr>
              <a:t>Marisa Almeida</a:t>
            </a:r>
          </a:p>
          <a:p>
            <a:endParaRPr lang="en-AU" sz="1100" dirty="0">
              <a:latin typeface="Arial" panose="020B0604020202020204" pitchFamily="34" charset="0"/>
              <a:cs typeface="Arial" panose="020B0604020202020204" pitchFamily="34" charset="0"/>
            </a:endParaRPr>
          </a:p>
          <a:p>
            <a:pPr marL="228600" indent="-228600">
              <a:buFont typeface="+mj-lt"/>
              <a:buAutoNum type="arabicPeriod"/>
            </a:pPr>
            <a:endParaRPr lang="en-AU" sz="11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7AC4846F-F6FC-6218-7898-F1FEB71BE91A}"/>
              </a:ext>
            </a:extLst>
          </p:cNvPr>
          <p:cNvSpPr txBox="1"/>
          <p:nvPr/>
        </p:nvSpPr>
        <p:spPr>
          <a:xfrm>
            <a:off x="7332831" y="1349375"/>
            <a:ext cx="1581463" cy="5001369"/>
          </a:xfrm>
          <a:prstGeom prst="rect">
            <a:avLst/>
          </a:prstGeom>
          <a:noFill/>
        </p:spPr>
        <p:txBody>
          <a:bodyPr wrap="square">
            <a:spAutoFit/>
          </a:bodyPr>
          <a:lstStyle/>
          <a:p>
            <a:r>
              <a:rPr lang="en-AU" sz="1100" dirty="0">
                <a:latin typeface="Arial" panose="020B0604020202020204" pitchFamily="34" charset="0"/>
                <a:cs typeface="Arial" panose="020B0604020202020204" pitchFamily="34" charset="0"/>
              </a:rPr>
              <a:t>Mark Silburn</a:t>
            </a:r>
          </a:p>
          <a:p>
            <a:r>
              <a:rPr lang="en-AU" sz="1100" dirty="0">
                <a:latin typeface="Arial" panose="020B0604020202020204" pitchFamily="34" charset="0"/>
                <a:cs typeface="Arial" panose="020B0604020202020204" pitchFamily="34" charset="0"/>
              </a:rPr>
              <a:t>Mark Stafford-Smith</a:t>
            </a:r>
          </a:p>
          <a:p>
            <a:r>
              <a:rPr lang="en-AU" sz="1100" dirty="0">
                <a:latin typeface="Arial" panose="020B0604020202020204" pitchFamily="34" charset="0"/>
                <a:cs typeface="Arial" panose="020B0604020202020204" pitchFamily="34" charset="0"/>
              </a:rPr>
              <a:t>Matt Curnock</a:t>
            </a:r>
          </a:p>
          <a:p>
            <a:r>
              <a:rPr lang="en-AU" sz="1100" dirty="0">
                <a:latin typeface="Arial" panose="020B0604020202020204" pitchFamily="34" charset="0"/>
                <a:cs typeface="Arial" panose="020B0604020202020204" pitchFamily="34" charset="0"/>
              </a:rPr>
              <a:t>Matthias Vanmaercke</a:t>
            </a:r>
          </a:p>
          <a:p>
            <a:r>
              <a:rPr lang="en-AU" sz="1100" dirty="0">
                <a:latin typeface="Arial" panose="020B0604020202020204" pitchFamily="34" charset="0"/>
                <a:cs typeface="Arial" panose="020B0604020202020204" pitchFamily="34" charset="0"/>
              </a:rPr>
              <a:t>Maxine Newlands</a:t>
            </a:r>
          </a:p>
          <a:p>
            <a:r>
              <a:rPr lang="en-AU" sz="1100" dirty="0">
                <a:latin typeface="Arial" panose="020B0604020202020204" pitchFamily="34" charset="0"/>
                <a:cs typeface="Arial" panose="020B0604020202020204" pitchFamily="34" charset="0"/>
              </a:rPr>
              <a:t>Megan Star</a:t>
            </a:r>
          </a:p>
          <a:p>
            <a:r>
              <a:rPr lang="en-AU" sz="1100" dirty="0">
                <a:latin typeface="Arial" panose="020B0604020202020204" pitchFamily="34" charset="0"/>
                <a:cs typeface="Arial" panose="020B0604020202020204" pitchFamily="34" charset="0"/>
              </a:rPr>
              <a:t>Michael Newham</a:t>
            </a:r>
          </a:p>
          <a:p>
            <a:r>
              <a:rPr lang="en-AU" sz="1100" dirty="0">
                <a:latin typeface="Arial" panose="020B0604020202020204" pitchFamily="34" charset="0"/>
                <a:cs typeface="Arial" panose="020B0604020202020204" pitchFamily="34" charset="0"/>
              </a:rPr>
              <a:t>Michael Risk</a:t>
            </a:r>
          </a:p>
          <a:p>
            <a:r>
              <a:rPr lang="en-AU" sz="1100" dirty="0">
                <a:latin typeface="Arial" panose="020B0604020202020204" pitchFamily="34" charset="0"/>
                <a:cs typeface="Arial" panose="020B0604020202020204" pitchFamily="34" charset="0"/>
              </a:rPr>
              <a:t>Michael St J Warne</a:t>
            </a:r>
          </a:p>
          <a:p>
            <a:r>
              <a:rPr lang="en-AU" sz="1100" dirty="0">
                <a:latin typeface="Arial" panose="020B0604020202020204" pitchFamily="34" charset="0"/>
                <a:cs typeface="Arial" panose="020B0604020202020204" pitchFamily="34" charset="0"/>
              </a:rPr>
              <a:t>Michele Burford</a:t>
            </a:r>
          </a:p>
          <a:p>
            <a:r>
              <a:rPr lang="en-AU" sz="1100" dirty="0">
                <a:latin typeface="Arial" panose="020B0604020202020204" pitchFamily="34" charset="0"/>
                <a:cs typeface="Arial" panose="020B0604020202020204" pitchFamily="34" charset="0"/>
              </a:rPr>
              <a:t>Michelle Devlin</a:t>
            </a:r>
          </a:p>
          <a:p>
            <a:r>
              <a:rPr lang="en-AU" sz="1100" dirty="0">
                <a:latin typeface="Arial" panose="020B0604020202020204" pitchFamily="34" charset="0"/>
                <a:cs typeface="Arial" panose="020B0604020202020204" pitchFamily="34" charset="0"/>
              </a:rPr>
              <a:t>Michelle Templeman</a:t>
            </a:r>
          </a:p>
          <a:p>
            <a:r>
              <a:rPr lang="en-AU" sz="1100" dirty="0">
                <a:latin typeface="Arial" panose="020B0604020202020204" pitchFamily="34" charset="0"/>
                <a:cs typeface="Arial" panose="020B0604020202020204" pitchFamily="34" charset="0"/>
              </a:rPr>
              <a:t>Mike Acreman</a:t>
            </a:r>
          </a:p>
          <a:p>
            <a:r>
              <a:rPr lang="en-AU" sz="1100" dirty="0">
                <a:latin typeface="Arial" panose="020B0604020202020204" pitchFamily="34" charset="0"/>
                <a:cs typeface="Arial" panose="020B0604020202020204" pitchFamily="34" charset="0"/>
              </a:rPr>
              <a:t>Mike Elliott</a:t>
            </a:r>
          </a:p>
          <a:p>
            <a:r>
              <a:rPr lang="en-AU" sz="1100" dirty="0">
                <a:latin typeface="Arial" panose="020B0604020202020204" pitchFamily="34" charset="0"/>
                <a:cs typeface="Arial" panose="020B0604020202020204" pitchFamily="34" charset="0"/>
              </a:rPr>
              <a:t>Miles Furnas</a:t>
            </a:r>
          </a:p>
          <a:p>
            <a:r>
              <a:rPr lang="en-AU" sz="1100" dirty="0">
                <a:latin typeface="Arial" panose="020B0604020202020204" pitchFamily="34" charset="0"/>
                <a:cs typeface="Arial" panose="020B0604020202020204" pitchFamily="34" charset="0"/>
              </a:rPr>
              <a:t>Mohammad </a:t>
            </a:r>
            <a:r>
              <a:rPr lang="en-AU" sz="1100" dirty="0" err="1">
                <a:latin typeface="Arial" panose="020B0604020202020204" pitchFamily="34" charset="0"/>
                <a:cs typeface="Arial" panose="020B0604020202020204" pitchFamily="34" charset="0"/>
              </a:rPr>
              <a:t>Bahadori</a:t>
            </a:r>
            <a:endParaRPr lang="en-AU" sz="1100" dirty="0">
              <a:latin typeface="Arial" panose="020B0604020202020204" pitchFamily="34" charset="0"/>
              <a:cs typeface="Arial" panose="020B0604020202020204" pitchFamily="34" charset="0"/>
            </a:endParaRPr>
          </a:p>
          <a:p>
            <a:r>
              <a:rPr lang="en-AU" sz="1100" dirty="0">
                <a:latin typeface="Arial" panose="020B0604020202020204" pitchFamily="34" charset="0"/>
                <a:cs typeface="Arial" panose="020B0604020202020204" pitchFamily="34" charset="0"/>
              </a:rPr>
              <a:t>Mohsen </a:t>
            </a:r>
            <a:r>
              <a:rPr lang="en-AU" sz="1100" dirty="0" err="1">
                <a:latin typeface="Arial" panose="020B0604020202020204" pitchFamily="34" charset="0"/>
                <a:cs typeface="Arial" panose="020B0604020202020204" pitchFamily="34" charset="0"/>
              </a:rPr>
              <a:t>Kayal</a:t>
            </a:r>
            <a:endParaRPr lang="en-AU" sz="1100" dirty="0">
              <a:latin typeface="Arial" panose="020B0604020202020204" pitchFamily="34" charset="0"/>
              <a:cs typeface="Arial" panose="020B0604020202020204" pitchFamily="34" charset="0"/>
            </a:endParaRPr>
          </a:p>
          <a:p>
            <a:r>
              <a:rPr lang="en-AU" sz="1100" dirty="0">
                <a:latin typeface="Arial" panose="020B0604020202020204" pitchFamily="34" charset="0"/>
                <a:cs typeface="Arial" panose="020B0604020202020204" pitchFamily="34" charset="0"/>
              </a:rPr>
              <a:t>Morgan Pratchett</a:t>
            </a:r>
          </a:p>
          <a:p>
            <a:r>
              <a:rPr lang="en-AU" sz="1100" dirty="0">
                <a:latin typeface="Arial" panose="020B0604020202020204" pitchFamily="34" charset="0"/>
                <a:cs typeface="Arial" panose="020B0604020202020204" pitchFamily="34" charset="0"/>
              </a:rPr>
              <a:t>Natalie </a:t>
            </a:r>
            <a:r>
              <a:rPr lang="en-AU" sz="1100" dirty="0" err="1">
                <a:latin typeface="Arial" panose="020B0604020202020204" pitchFamily="34" charset="0"/>
                <a:cs typeface="Arial" panose="020B0604020202020204" pitchFamily="34" charset="0"/>
              </a:rPr>
              <a:t>Hejl</a:t>
            </a:r>
            <a:endParaRPr lang="en-AU" sz="1100" dirty="0">
              <a:latin typeface="Arial" panose="020B0604020202020204" pitchFamily="34" charset="0"/>
              <a:cs typeface="Arial" panose="020B0604020202020204" pitchFamily="34" charset="0"/>
            </a:endParaRPr>
          </a:p>
          <a:p>
            <a:r>
              <a:rPr lang="en-AU" sz="1100" dirty="0">
                <a:latin typeface="Arial" panose="020B0604020202020204" pitchFamily="34" charset="0"/>
                <a:cs typeface="Arial" panose="020B0604020202020204" pitchFamily="34" charset="0"/>
              </a:rPr>
              <a:t>Nathan Waltham</a:t>
            </a:r>
          </a:p>
          <a:p>
            <a:r>
              <a:rPr lang="en-AU" sz="1100" dirty="0">
                <a:latin typeface="Arial" panose="020B0604020202020204" pitchFamily="34" charset="0"/>
                <a:cs typeface="Arial" panose="020B0604020202020204" pitchFamily="34" charset="0"/>
              </a:rPr>
              <a:t>Neil Byron</a:t>
            </a:r>
          </a:p>
          <a:p>
            <a:r>
              <a:rPr lang="en-AU" sz="1100" dirty="0">
                <a:latin typeface="Arial" panose="020B0604020202020204" pitchFamily="34" charset="0"/>
                <a:cs typeface="Arial" panose="020B0604020202020204" pitchFamily="34" charset="0"/>
              </a:rPr>
              <a:t>Neal </a:t>
            </a:r>
            <a:r>
              <a:rPr lang="en-AU" sz="1100" dirty="0" err="1">
                <a:latin typeface="Arial" panose="020B0604020202020204" pitchFamily="34" charset="0"/>
                <a:cs typeface="Arial" panose="020B0604020202020204" pitchFamily="34" charset="0"/>
              </a:rPr>
              <a:t>Haddaway</a:t>
            </a:r>
            <a:endParaRPr lang="en-AU" sz="1100" dirty="0">
              <a:latin typeface="Arial" panose="020B0604020202020204" pitchFamily="34" charset="0"/>
              <a:cs typeface="Arial" panose="020B0604020202020204" pitchFamily="34" charset="0"/>
            </a:endParaRPr>
          </a:p>
          <a:p>
            <a:r>
              <a:rPr lang="en-AU" sz="1100" dirty="0">
                <a:latin typeface="Arial" panose="020B0604020202020204" pitchFamily="34" charset="0"/>
                <a:cs typeface="Arial" panose="020B0604020202020204" pitchFamily="34" charset="0"/>
              </a:rPr>
              <a:t>Nicola Browne</a:t>
            </a:r>
          </a:p>
          <a:p>
            <a:r>
              <a:rPr lang="en-AU" sz="1100" dirty="0">
                <a:latin typeface="Arial" panose="020B0604020202020204" pitchFamily="34" charset="0"/>
                <a:cs typeface="Arial" panose="020B0604020202020204" pitchFamily="34" charset="0"/>
              </a:rPr>
              <a:t>Nyssa Henry</a:t>
            </a:r>
          </a:p>
          <a:p>
            <a:r>
              <a:rPr lang="en-AU" sz="1100" dirty="0">
                <a:latin typeface="Arial" panose="020B0604020202020204" pitchFamily="34" charset="0"/>
                <a:cs typeface="Arial" panose="020B0604020202020204" pitchFamily="34" charset="0"/>
              </a:rPr>
              <a:t>Oluwatosin Olayioye</a:t>
            </a:r>
          </a:p>
          <a:p>
            <a:r>
              <a:rPr lang="en-AU" sz="1100" dirty="0">
                <a:latin typeface="Arial" panose="020B0604020202020204" pitchFamily="34" charset="0"/>
                <a:cs typeface="Arial" panose="020B0604020202020204" pitchFamily="34" charset="0"/>
              </a:rPr>
              <a:t>Ove Hoegh-Guldberg</a:t>
            </a:r>
          </a:p>
          <a:p>
            <a:r>
              <a:rPr lang="en-AU" sz="1100" dirty="0">
                <a:latin typeface="Arial" panose="020B0604020202020204" pitchFamily="34" charset="0"/>
                <a:cs typeface="Arial" panose="020B0604020202020204" pitchFamily="34" charset="0"/>
              </a:rPr>
              <a:t>Paul Whitehead</a:t>
            </a:r>
          </a:p>
          <a:p>
            <a:r>
              <a:rPr lang="en-AU" sz="1100" dirty="0">
                <a:latin typeface="Arial" panose="020B0604020202020204" pitchFamily="34" charset="0"/>
                <a:cs typeface="Arial" panose="020B0604020202020204" pitchFamily="34" charset="0"/>
              </a:rPr>
              <a:t>Peta Neale</a:t>
            </a:r>
          </a:p>
          <a:p>
            <a:endParaRPr lang="en-AU" sz="11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F2D17200-AE40-238E-0C72-9D9F82B08EBE}"/>
              </a:ext>
            </a:extLst>
          </p:cNvPr>
          <p:cNvSpPr txBox="1"/>
          <p:nvPr/>
        </p:nvSpPr>
        <p:spPr>
          <a:xfrm>
            <a:off x="10523224" y="1349375"/>
            <a:ext cx="1352864" cy="4154984"/>
          </a:xfrm>
          <a:prstGeom prst="rect">
            <a:avLst/>
          </a:prstGeom>
          <a:noFill/>
        </p:spPr>
        <p:txBody>
          <a:bodyPr wrap="square">
            <a:spAutoFit/>
          </a:bodyPr>
          <a:lstStyle/>
          <a:p>
            <a:r>
              <a:rPr lang="en-AU" sz="1100" dirty="0">
                <a:latin typeface="Arial" panose="020B0604020202020204" pitchFamily="34" charset="0"/>
                <a:cs typeface="Arial" panose="020B0604020202020204" pitchFamily="34" charset="0"/>
              </a:rPr>
              <a:t>Stephen Lewis</a:t>
            </a:r>
          </a:p>
          <a:p>
            <a:r>
              <a:rPr lang="en-AU" sz="1100" dirty="0">
                <a:latin typeface="Arial" panose="020B0604020202020204" pitchFamily="34" charset="0"/>
                <a:cs typeface="Arial" panose="020B0604020202020204" pitchFamily="34" charset="0"/>
              </a:rPr>
              <a:t>Steve Hamilton</a:t>
            </a:r>
          </a:p>
          <a:p>
            <a:r>
              <a:rPr lang="en-AU" sz="1100" dirty="0">
                <a:latin typeface="Arial" panose="020B0604020202020204" pitchFamily="34" charset="0"/>
                <a:cs typeface="Arial" panose="020B0604020202020204" pitchFamily="34" charset="0"/>
              </a:rPr>
              <a:t>Stuart Bunn</a:t>
            </a:r>
          </a:p>
          <a:p>
            <a:r>
              <a:rPr lang="en-AU" sz="1100" dirty="0">
                <a:latin typeface="Arial" panose="020B0604020202020204" pitchFamily="34" charset="0"/>
                <a:cs typeface="Arial" panose="020B0604020202020204" pitchFamily="34" charset="0"/>
              </a:rPr>
              <a:t>Stuart Whitten</a:t>
            </a:r>
          </a:p>
          <a:p>
            <a:r>
              <a:rPr lang="en-AU" sz="1100" dirty="0">
                <a:latin typeface="Arial" panose="020B0604020202020204" pitchFamily="34" charset="0"/>
                <a:cs typeface="Arial" panose="020B0604020202020204" pitchFamily="34" charset="0"/>
              </a:rPr>
              <a:t>Sue Vink</a:t>
            </a:r>
          </a:p>
          <a:p>
            <a:r>
              <a:rPr lang="en-AU" sz="1100" dirty="0">
                <a:latin typeface="Arial" panose="020B0604020202020204" pitchFamily="34" charset="0"/>
                <a:cs typeface="Arial" panose="020B0604020202020204" pitchFamily="34" charset="0"/>
              </a:rPr>
              <a:t>Suzanne Painting</a:t>
            </a:r>
          </a:p>
          <a:p>
            <a:r>
              <a:rPr lang="en-AU" sz="1100" dirty="0">
                <a:latin typeface="Arial" panose="020B0604020202020204" pitchFamily="34" charset="0"/>
                <a:cs typeface="Arial" panose="020B0604020202020204" pitchFamily="34" charset="0"/>
              </a:rPr>
              <a:t>Suzie Greenhalgh</a:t>
            </a:r>
          </a:p>
          <a:p>
            <a:r>
              <a:rPr lang="en-AU" sz="1100" dirty="0">
                <a:latin typeface="Arial" panose="020B0604020202020204" pitchFamily="34" charset="0"/>
                <a:cs typeface="Arial" panose="020B0604020202020204" pitchFamily="34" charset="0"/>
              </a:rPr>
              <a:t>Sven Uthicke</a:t>
            </a:r>
          </a:p>
          <a:p>
            <a:r>
              <a:rPr lang="en-AU" sz="1100" dirty="0">
                <a:latin typeface="Arial" panose="020B0604020202020204" pitchFamily="34" charset="0"/>
                <a:cs typeface="Arial" panose="020B0604020202020204" pitchFamily="34" charset="0"/>
              </a:rPr>
              <a:t>Sydney Collett</a:t>
            </a:r>
          </a:p>
          <a:p>
            <a:r>
              <a:rPr lang="en-AU" sz="1100" dirty="0" err="1">
                <a:latin typeface="Arial" panose="020B0604020202020204" pitchFamily="34" charset="0"/>
                <a:cs typeface="Arial" panose="020B0604020202020204" pitchFamily="34" charset="0"/>
              </a:rPr>
              <a:t>Syezlin</a:t>
            </a:r>
            <a:r>
              <a:rPr lang="en-AU" sz="1100" dirty="0">
                <a:latin typeface="Arial" panose="020B0604020202020204" pitchFamily="34" charset="0"/>
                <a:cs typeface="Arial" panose="020B0604020202020204" pitchFamily="34" charset="0"/>
              </a:rPr>
              <a:t> Hasan</a:t>
            </a:r>
          </a:p>
          <a:p>
            <a:r>
              <a:rPr lang="en-AU" sz="1100" dirty="0">
                <a:latin typeface="Arial" panose="020B0604020202020204" pitchFamily="34" charset="0"/>
                <a:cs typeface="Arial" panose="020B0604020202020204" pitchFamily="34" charset="0"/>
              </a:rPr>
              <a:t>Terry Hughes</a:t>
            </a:r>
          </a:p>
          <a:p>
            <a:r>
              <a:rPr lang="en-AU" sz="1100" dirty="0">
                <a:latin typeface="Arial" panose="020B0604020202020204" pitchFamily="34" charset="0"/>
                <a:cs typeface="Arial" panose="020B0604020202020204" pitchFamily="34" charset="0"/>
              </a:rPr>
              <a:t>Tim Pietsch</a:t>
            </a:r>
          </a:p>
          <a:p>
            <a:r>
              <a:rPr lang="en-AU" sz="1100" dirty="0">
                <a:latin typeface="Arial" panose="020B0604020202020204" pitchFamily="34" charset="0"/>
                <a:cs typeface="Arial" panose="020B0604020202020204" pitchFamily="34" charset="0"/>
              </a:rPr>
              <a:t>Tim Smith</a:t>
            </a:r>
          </a:p>
          <a:p>
            <a:r>
              <a:rPr lang="en-AU" sz="1100" dirty="0">
                <a:latin typeface="Arial" panose="020B0604020202020204" pitchFamily="34" charset="0"/>
                <a:cs typeface="Arial" panose="020B0604020202020204" pitchFamily="34" charset="0"/>
              </a:rPr>
              <a:t>Tom Espinoza</a:t>
            </a:r>
          </a:p>
          <a:p>
            <a:r>
              <a:rPr lang="en-AU" sz="1100" dirty="0">
                <a:latin typeface="Arial" panose="020B0604020202020204" pitchFamily="34" charset="0"/>
                <a:cs typeface="Arial" panose="020B0604020202020204" pitchFamily="34" charset="0"/>
              </a:rPr>
              <a:t>Tony Jakeman</a:t>
            </a:r>
          </a:p>
          <a:p>
            <a:r>
              <a:rPr lang="en-AU" sz="1100" dirty="0">
                <a:latin typeface="Arial" panose="020B0604020202020204" pitchFamily="34" charset="0"/>
                <a:cs typeface="Arial" panose="020B0604020202020204" pitchFamily="34" charset="0"/>
              </a:rPr>
              <a:t>Tony </a:t>
            </a:r>
            <a:r>
              <a:rPr lang="en-AU" sz="1100" dirty="0" err="1">
                <a:latin typeface="Arial" panose="020B0604020202020204" pitchFamily="34" charset="0"/>
                <a:cs typeface="Arial" panose="020B0604020202020204" pitchFamily="34" charset="0"/>
              </a:rPr>
              <a:t>Larkum</a:t>
            </a:r>
            <a:endParaRPr lang="en-AU" sz="1100" dirty="0">
              <a:latin typeface="Arial" panose="020B0604020202020204" pitchFamily="34" charset="0"/>
              <a:cs typeface="Arial" panose="020B0604020202020204" pitchFamily="34" charset="0"/>
            </a:endParaRPr>
          </a:p>
          <a:p>
            <a:r>
              <a:rPr lang="en-AU" sz="1100" dirty="0">
                <a:latin typeface="Arial" panose="020B0604020202020204" pitchFamily="34" charset="0"/>
                <a:cs typeface="Arial" panose="020B0604020202020204" pitchFamily="34" charset="0"/>
              </a:rPr>
              <a:t>Tony Weber</a:t>
            </a:r>
          </a:p>
          <a:p>
            <a:r>
              <a:rPr lang="en-AU" sz="1100" dirty="0">
                <a:latin typeface="Arial" panose="020B0604020202020204" pitchFamily="34" charset="0"/>
                <a:cs typeface="Arial" panose="020B0604020202020204" pitchFamily="34" charset="0"/>
              </a:rPr>
              <a:t>Tracy Schultz</a:t>
            </a:r>
          </a:p>
          <a:p>
            <a:r>
              <a:rPr lang="en-AU" sz="1100" dirty="0">
                <a:latin typeface="Arial" panose="020B0604020202020204" pitchFamily="34" charset="0"/>
                <a:cs typeface="Arial" panose="020B0604020202020204" pitchFamily="34" charset="0"/>
              </a:rPr>
              <a:t>Trevor Ward</a:t>
            </a:r>
          </a:p>
          <a:p>
            <a:r>
              <a:rPr lang="en-AU" sz="1100" dirty="0">
                <a:latin typeface="Arial" panose="020B0604020202020204" pitchFamily="34" charset="0"/>
                <a:cs typeface="Arial" panose="020B0604020202020204" pitchFamily="34" charset="0"/>
              </a:rPr>
              <a:t>Val Snow</a:t>
            </a:r>
          </a:p>
          <a:p>
            <a:r>
              <a:rPr lang="en-AU" sz="1100" dirty="0">
                <a:latin typeface="Arial" panose="020B0604020202020204" pitchFamily="34" charset="0"/>
                <a:cs typeface="Arial" panose="020B0604020202020204" pitchFamily="34" charset="0"/>
              </a:rPr>
              <a:t>Vincent Pettigrove</a:t>
            </a:r>
          </a:p>
          <a:p>
            <a:r>
              <a:rPr lang="en-AU" sz="1100" dirty="0">
                <a:latin typeface="Arial" panose="020B0604020202020204" pitchFamily="34" charset="0"/>
                <a:cs typeface="Arial" panose="020B0604020202020204" pitchFamily="34" charset="0"/>
              </a:rPr>
              <a:t>Virginia Marshall</a:t>
            </a:r>
          </a:p>
          <a:p>
            <a:r>
              <a:rPr lang="en-AU" sz="1100" dirty="0">
                <a:latin typeface="Arial" panose="020B0604020202020204" pitchFamily="34" charset="0"/>
                <a:cs typeface="Arial" panose="020B0604020202020204" pitchFamily="34" charset="0"/>
              </a:rPr>
              <a:t>Wendy Craik</a:t>
            </a:r>
          </a:p>
          <a:p>
            <a:r>
              <a:rPr lang="en-AU" sz="1100" dirty="0">
                <a:latin typeface="Arial" panose="020B0604020202020204" pitchFamily="34" charset="0"/>
                <a:cs typeface="Arial" panose="020B0604020202020204" pitchFamily="34" charset="0"/>
              </a:rPr>
              <a:t>Zoe Bainbridge</a:t>
            </a:r>
          </a:p>
        </p:txBody>
      </p:sp>
      <p:sp>
        <p:nvSpPr>
          <p:cNvPr id="22" name="TextBox 21">
            <a:extLst>
              <a:ext uri="{FF2B5EF4-FFF2-40B4-BE49-F238E27FC236}">
                <a16:creationId xmlns:a16="http://schemas.microsoft.com/office/drawing/2014/main" id="{96812B4D-BC82-4CB4-CA99-9298F59743C0}"/>
              </a:ext>
            </a:extLst>
          </p:cNvPr>
          <p:cNvSpPr txBox="1"/>
          <p:nvPr/>
        </p:nvSpPr>
        <p:spPr>
          <a:xfrm>
            <a:off x="9031159" y="1340901"/>
            <a:ext cx="1701391" cy="5001369"/>
          </a:xfrm>
          <a:prstGeom prst="rect">
            <a:avLst/>
          </a:prstGeom>
          <a:noFill/>
        </p:spPr>
        <p:txBody>
          <a:bodyPr wrap="square">
            <a:spAutoFit/>
          </a:bodyPr>
          <a:lstStyle/>
          <a:p>
            <a:r>
              <a:rPr lang="en-AU" sz="1100" dirty="0">
                <a:latin typeface="Arial" panose="020B0604020202020204" pitchFamily="34" charset="0"/>
                <a:cs typeface="Arial" panose="020B0604020202020204" pitchFamily="34" charset="0"/>
              </a:rPr>
              <a:t>Peter Doherty</a:t>
            </a:r>
          </a:p>
          <a:p>
            <a:r>
              <a:rPr lang="en-AU" sz="1100" dirty="0">
                <a:latin typeface="Arial" panose="020B0604020202020204" pitchFamily="34" charset="0"/>
                <a:cs typeface="Arial" panose="020B0604020202020204" pitchFamily="34" charset="0"/>
              </a:rPr>
              <a:t>Peter Long</a:t>
            </a:r>
          </a:p>
          <a:p>
            <a:r>
              <a:rPr lang="en-AU" sz="1100" dirty="0">
                <a:latin typeface="Arial" panose="020B0604020202020204" pitchFamily="34" charset="0"/>
                <a:cs typeface="Arial" panose="020B0604020202020204" pitchFamily="34" charset="0"/>
              </a:rPr>
              <a:t>Peter Thorburn</a:t>
            </a:r>
          </a:p>
          <a:p>
            <a:r>
              <a:rPr lang="en-AU" sz="1100" dirty="0">
                <a:latin typeface="Arial" panose="020B0604020202020204" pitchFamily="34" charset="0"/>
                <a:cs typeface="Arial" panose="020B0604020202020204" pitchFamily="34" charset="0"/>
              </a:rPr>
              <a:t>Rachael Smith</a:t>
            </a:r>
          </a:p>
          <a:p>
            <a:r>
              <a:rPr lang="en-AU" sz="1100" dirty="0">
                <a:latin typeface="Arial" panose="020B0604020202020204" pitchFamily="34" charset="0"/>
                <a:cs typeface="Arial" panose="020B0604020202020204" pitchFamily="34" charset="0"/>
              </a:rPr>
              <a:t>Rai Kookana</a:t>
            </a:r>
          </a:p>
          <a:p>
            <a:r>
              <a:rPr lang="en-AU" sz="1100" dirty="0">
                <a:latin typeface="Arial" panose="020B0604020202020204" pitchFamily="34" charset="0"/>
                <a:cs typeface="Arial" panose="020B0604020202020204" pitchFamily="34" charset="0"/>
              </a:rPr>
              <a:t>Rebecca Bartley</a:t>
            </a:r>
          </a:p>
          <a:p>
            <a:r>
              <a:rPr lang="en-AU" sz="1100" dirty="0">
                <a:latin typeface="Arial" panose="020B0604020202020204" pitchFamily="34" charset="0"/>
                <a:cs typeface="Arial" panose="020B0604020202020204" pitchFamily="34" charset="0"/>
              </a:rPr>
              <a:t>Reiner M Mann</a:t>
            </a:r>
          </a:p>
          <a:p>
            <a:r>
              <a:rPr lang="en-AU" sz="1100" dirty="0">
                <a:latin typeface="Arial" panose="020B0604020202020204" pitchFamily="34" charset="0"/>
                <a:cs typeface="Arial" panose="020B0604020202020204" pitchFamily="34" charset="0"/>
              </a:rPr>
              <a:t>Richard McDowell</a:t>
            </a:r>
          </a:p>
          <a:p>
            <a:r>
              <a:rPr lang="en-AU" sz="1100" dirty="0">
                <a:latin typeface="Arial" panose="020B0604020202020204" pitchFamily="34" charset="0"/>
                <a:cs typeface="Arial" panose="020B0604020202020204" pitchFamily="34" charset="0"/>
              </a:rPr>
              <a:t>Richard Pearson</a:t>
            </a:r>
          </a:p>
          <a:p>
            <a:r>
              <a:rPr lang="en-AU" sz="1100" dirty="0">
                <a:latin typeface="Arial" panose="020B0604020202020204" pitchFamily="34" charset="0"/>
                <a:cs typeface="Arial" panose="020B0604020202020204" pitchFamily="34" charset="0"/>
              </a:rPr>
              <a:t>Rob Richards</a:t>
            </a:r>
          </a:p>
          <a:p>
            <a:r>
              <a:rPr lang="en-AU" sz="1100" dirty="0">
                <a:latin typeface="Arial" panose="020B0604020202020204" pitchFamily="34" charset="0"/>
                <a:cs typeface="Arial" panose="020B0604020202020204" pitchFamily="34" charset="0"/>
              </a:rPr>
              <a:t>Robbie Morris</a:t>
            </a:r>
          </a:p>
          <a:p>
            <a:r>
              <a:rPr lang="en-AU" sz="1100" dirty="0">
                <a:latin typeface="Arial" panose="020B0604020202020204" pitchFamily="34" charset="0"/>
                <a:cs typeface="Arial" panose="020B0604020202020204" pitchFamily="34" charset="0"/>
              </a:rPr>
              <a:t>Roger Shaw</a:t>
            </a:r>
          </a:p>
          <a:p>
            <a:r>
              <a:rPr lang="en-AU" sz="1100" dirty="0">
                <a:latin typeface="Arial" panose="020B0604020202020204" pitchFamily="34" charset="0"/>
                <a:cs typeface="Arial" panose="020B0604020202020204" pitchFamily="34" charset="0"/>
              </a:rPr>
              <a:t>Rohan Eccles</a:t>
            </a:r>
          </a:p>
          <a:p>
            <a:r>
              <a:rPr lang="en-AU" sz="1100" dirty="0">
                <a:latin typeface="Arial" panose="020B0604020202020204" pitchFamily="34" charset="0"/>
                <a:cs typeface="Arial" panose="020B0604020202020204" pitchFamily="34" charset="0"/>
              </a:rPr>
              <a:t>Ross Jones</a:t>
            </a:r>
          </a:p>
          <a:p>
            <a:r>
              <a:rPr lang="en-AU" sz="1100" dirty="0">
                <a:latin typeface="Arial" panose="020B0604020202020204" pitchFamily="34" charset="0"/>
                <a:cs typeface="Arial" panose="020B0604020202020204" pitchFamily="34" charset="0"/>
              </a:rPr>
              <a:t>Roy Murray-Prior</a:t>
            </a:r>
          </a:p>
          <a:p>
            <a:r>
              <a:rPr lang="en-AU" sz="1100" dirty="0">
                <a:latin typeface="Arial" panose="020B0604020202020204" pitchFamily="34" charset="0"/>
                <a:cs typeface="Arial" panose="020B0604020202020204" pitchFamily="34" charset="0"/>
              </a:rPr>
              <a:t>Russell Babcock</a:t>
            </a:r>
          </a:p>
          <a:p>
            <a:r>
              <a:rPr lang="en-AU" sz="1100" dirty="0">
                <a:latin typeface="Arial" panose="020B0604020202020204" pitchFamily="34" charset="0"/>
                <a:cs typeface="Arial" panose="020B0604020202020204" pitchFamily="34" charset="0"/>
              </a:rPr>
              <a:t>Russell Reichelt</a:t>
            </a:r>
          </a:p>
          <a:p>
            <a:r>
              <a:rPr lang="en-AU" sz="1100" dirty="0">
                <a:latin typeface="Arial" panose="020B0604020202020204" pitchFamily="34" charset="0"/>
                <a:cs typeface="Arial" panose="020B0604020202020204" pitchFamily="34" charset="0"/>
              </a:rPr>
              <a:t>Ryan Turner</a:t>
            </a:r>
          </a:p>
          <a:p>
            <a:r>
              <a:rPr lang="en-AU" sz="1100" dirty="0">
                <a:latin typeface="Arial" panose="020B0604020202020204" pitchFamily="34" charset="0"/>
                <a:cs typeface="Arial" panose="020B0604020202020204" pitchFamily="34" charset="0"/>
              </a:rPr>
              <a:t>Sandra Erdmann</a:t>
            </a:r>
          </a:p>
          <a:p>
            <a:r>
              <a:rPr lang="en-AU" sz="1100" dirty="0">
                <a:latin typeface="Arial" panose="020B0604020202020204" pitchFamily="34" charset="0"/>
                <a:cs typeface="Arial" panose="020B0604020202020204" pitchFamily="34" charset="0"/>
              </a:rPr>
              <a:t>Sarah McDonald</a:t>
            </a:r>
          </a:p>
          <a:p>
            <a:r>
              <a:rPr lang="en-AU" sz="1100" dirty="0">
                <a:latin typeface="Arial" panose="020B0604020202020204" pitchFamily="34" charset="0"/>
                <a:cs typeface="Arial" panose="020B0604020202020204" pitchFamily="34" charset="0"/>
              </a:rPr>
              <a:t>Scott Smithers</a:t>
            </a:r>
          </a:p>
          <a:p>
            <a:r>
              <a:rPr lang="en-AU" sz="1100" dirty="0">
                <a:latin typeface="Arial" panose="020B0604020202020204" pitchFamily="34" charset="0"/>
                <a:cs typeface="Arial" panose="020B0604020202020204" pitchFamily="34" charset="0"/>
              </a:rPr>
              <a:t>Scott Wilkinson</a:t>
            </a:r>
          </a:p>
          <a:p>
            <a:r>
              <a:rPr lang="en-AU" sz="1100" dirty="0">
                <a:latin typeface="Arial" panose="020B0604020202020204" pitchFamily="34" charset="0"/>
                <a:cs typeface="Arial" panose="020B0604020202020204" pitchFamily="34" charset="0"/>
              </a:rPr>
              <a:t>Selina Ward</a:t>
            </a:r>
          </a:p>
          <a:p>
            <a:r>
              <a:rPr lang="en-AU" sz="1100" dirty="0">
                <a:latin typeface="Arial" panose="020B0604020202020204" pitchFamily="34" charset="0"/>
                <a:cs typeface="Arial" panose="020B0604020202020204" pitchFamily="34" charset="0"/>
              </a:rPr>
              <a:t>Shaun Wilson</a:t>
            </a:r>
          </a:p>
          <a:p>
            <a:r>
              <a:rPr lang="en-AU" sz="1100" dirty="0">
                <a:latin typeface="Arial" panose="020B0604020202020204" pitchFamily="34" charset="0"/>
                <a:cs typeface="Arial" panose="020B0604020202020204" pitchFamily="34" charset="0"/>
              </a:rPr>
              <a:t>Sheriden Morris</a:t>
            </a:r>
          </a:p>
          <a:p>
            <a:r>
              <a:rPr lang="en-AU" sz="1100" dirty="0">
                <a:latin typeface="Arial" panose="020B0604020202020204" pitchFamily="34" charset="0"/>
                <a:cs typeface="Arial" panose="020B0604020202020204" pitchFamily="34" charset="0"/>
              </a:rPr>
              <a:t>Stephan </a:t>
            </a:r>
            <a:r>
              <a:rPr lang="en-AU" sz="1100" dirty="0" err="1">
                <a:latin typeface="Arial" panose="020B0604020202020204" pitchFamily="34" charset="0"/>
                <a:cs typeface="Arial" panose="020B0604020202020204" pitchFamily="34" charset="0"/>
              </a:rPr>
              <a:t>Schnierer</a:t>
            </a:r>
            <a:endParaRPr lang="en-AU" sz="1100" dirty="0">
              <a:latin typeface="Arial" panose="020B0604020202020204" pitchFamily="34" charset="0"/>
              <a:cs typeface="Arial" panose="020B0604020202020204" pitchFamily="34" charset="0"/>
            </a:endParaRPr>
          </a:p>
          <a:p>
            <a:r>
              <a:rPr lang="en-AU" sz="1100" dirty="0">
                <a:latin typeface="Arial" panose="020B0604020202020204" pitchFamily="34" charset="0"/>
                <a:cs typeface="Arial" panose="020B0604020202020204" pitchFamily="34" charset="0"/>
              </a:rPr>
              <a:t>Stephen Lewis</a:t>
            </a:r>
          </a:p>
          <a:p>
            <a:r>
              <a:rPr lang="en-AU" sz="1100" dirty="0">
                <a:latin typeface="Arial" panose="020B0604020202020204" pitchFamily="34" charset="0"/>
                <a:cs typeface="Arial" panose="020B0604020202020204" pitchFamily="34" charset="0"/>
              </a:rPr>
              <a:t>Steve Hamilton</a:t>
            </a:r>
          </a:p>
        </p:txBody>
      </p:sp>
      <p:sp>
        <p:nvSpPr>
          <p:cNvPr id="23" name="Rectangle 22">
            <a:extLst>
              <a:ext uri="{FF2B5EF4-FFF2-40B4-BE49-F238E27FC236}">
                <a16:creationId xmlns:a16="http://schemas.microsoft.com/office/drawing/2014/main" id="{04708DA8-583B-E9F3-3590-9E3C2ABECD4D}"/>
              </a:ext>
            </a:extLst>
          </p:cNvPr>
          <p:cNvSpPr/>
          <p:nvPr/>
        </p:nvSpPr>
        <p:spPr>
          <a:xfrm>
            <a:off x="0" y="6137996"/>
            <a:ext cx="12192000" cy="720001"/>
          </a:xfrm>
          <a:prstGeom prst="rect">
            <a:avLst/>
          </a:prstGeom>
          <a:solidFill>
            <a:srgbClr val="1C517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latin typeface="Arial" panose="020B0604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600CD966-5B69-F975-C03A-26575EB1FADE}"/>
              </a:ext>
            </a:extLst>
          </p:cNvPr>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0878796" y="6224753"/>
            <a:ext cx="1188707" cy="546486"/>
          </a:xfrm>
          <a:prstGeom prst="rect">
            <a:avLst/>
          </a:prstGeom>
        </p:spPr>
      </p:pic>
      <p:sp>
        <p:nvSpPr>
          <p:cNvPr id="25" name="Title 1">
            <a:extLst>
              <a:ext uri="{FF2B5EF4-FFF2-40B4-BE49-F238E27FC236}">
                <a16:creationId xmlns:a16="http://schemas.microsoft.com/office/drawing/2014/main" id="{28F7536D-3E19-ACCC-2894-8098C7910ADB}"/>
              </a:ext>
            </a:extLst>
          </p:cNvPr>
          <p:cNvSpPr txBox="1">
            <a:spLocks/>
          </p:cNvSpPr>
          <p:nvPr/>
        </p:nvSpPr>
        <p:spPr>
          <a:xfrm>
            <a:off x="346833" y="145904"/>
            <a:ext cx="10294124" cy="524998"/>
          </a:xfrm>
          <a:prstGeom prst="rect">
            <a:avLst/>
          </a:prstGeom>
        </p:spPr>
        <p:txBody>
          <a:bodyPr vert="horz" lIns="0" tIns="0" rIns="0" bIns="0" rtlCol="0" anchor="t">
            <a:noAutofit/>
          </a:bodyPr>
          <a:lstStyle>
            <a:defPPr>
              <a:defRPr lang="en-US"/>
            </a:defPPr>
            <a:lvl1pPr marR="0" lvl="0" indent="0" defTabSz="914400" fontAlgn="auto">
              <a:lnSpc>
                <a:spcPct val="90000"/>
              </a:lnSpc>
              <a:spcBef>
                <a:spcPct val="0"/>
              </a:spcBef>
              <a:spcAft>
                <a:spcPts val="0"/>
              </a:spcAft>
              <a:buClrTx/>
              <a:buSzTx/>
              <a:buFontTx/>
              <a:buNone/>
              <a:tabLst/>
              <a:defRPr kumimoji="0" sz="3200" b="0" i="0" u="none" strike="noStrike" cap="all" spc="0" normalizeH="0" baseline="0">
                <a:ln>
                  <a:noFill/>
                </a:ln>
                <a:solidFill>
                  <a:schemeClr val="accent2">
                    <a:lumMod val="75000"/>
                  </a:schemeClr>
                </a:solidFill>
                <a:effectLst/>
                <a:uLnTx/>
                <a:uFillTx/>
                <a:latin typeface="Bebas Neue" panose="020B0606020202050201"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b="1" cap="none" dirty="0">
                <a:solidFill>
                  <a:srgbClr val="1C5174"/>
                </a:solidFill>
                <a:latin typeface="Arial" panose="020B0604020202020204" pitchFamily="34" charset="0"/>
                <a:ea typeface="Open Sans" panose="020B0606030504020204" pitchFamily="34" charset="0"/>
                <a:cs typeface="Arial" panose="020B0604020202020204" pitchFamily="34" charset="0"/>
              </a:rPr>
              <a:t>Acknowledgements</a:t>
            </a:r>
            <a:endPar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FB49B6A1-5675-5429-225D-D03099B906BD}"/>
              </a:ext>
            </a:extLst>
          </p:cNvPr>
          <p:cNvSpPr txBox="1"/>
          <p:nvPr/>
        </p:nvSpPr>
        <p:spPr>
          <a:xfrm>
            <a:off x="265785" y="532857"/>
            <a:ext cx="11801718" cy="877163"/>
          </a:xfrm>
          <a:prstGeom prst="rect">
            <a:avLst/>
          </a:prstGeom>
          <a:noFill/>
        </p:spPr>
        <p:txBody>
          <a:bodyPr wrap="square" rtlCol="0">
            <a:spAutoFit/>
          </a:bodyPr>
          <a:lstStyle/>
          <a:p>
            <a:r>
              <a:rPr lang="en-AU" sz="1700" i="1" dirty="0">
                <a:solidFill>
                  <a:schemeClr val="tx1">
                    <a:lumMod val="75000"/>
                    <a:lumOff val="25000"/>
                  </a:schemeClr>
                </a:solidFill>
                <a:latin typeface="Arial" panose="020B0604020202020204" pitchFamily="34" charset="0"/>
                <a:cs typeface="Arial" panose="020B0604020202020204" pitchFamily="34" charset="0"/>
              </a:rPr>
              <a:t>C</a:t>
            </a:r>
            <a:r>
              <a:rPr lang="en-AU" sz="1700" i="1" baseline="-25000" dirty="0">
                <a:solidFill>
                  <a:schemeClr val="tx1">
                    <a:lumMod val="75000"/>
                    <a:lumOff val="25000"/>
                  </a:schemeClr>
                </a:solidFill>
                <a:latin typeface="Arial" panose="020B0604020202020204" pitchFamily="34" charset="0"/>
                <a:cs typeface="Arial" panose="020B0604020202020204" pitchFamily="34" charset="0"/>
              </a:rPr>
              <a:t>2</a:t>
            </a:r>
            <a:r>
              <a:rPr lang="en-AU" sz="1700" i="1" dirty="0">
                <a:solidFill>
                  <a:schemeClr val="tx1">
                    <a:lumMod val="75000"/>
                    <a:lumOff val="25000"/>
                  </a:schemeClr>
                </a:solidFill>
                <a:latin typeface="Arial" panose="020B0604020202020204" pitchFamily="34" charset="0"/>
                <a:cs typeface="Arial" panose="020B0604020202020204" pitchFamily="34" charset="0"/>
              </a:rPr>
              <a:t>O Consulting recognises and thanks all the people who have supported the development and delivery of the 2022 Scientific Consensus Statement from authors to expert working groups, reviewers, advisory committees, Contract Managers and Australia’s Chief Scientist.</a:t>
            </a:r>
          </a:p>
        </p:txBody>
      </p:sp>
    </p:spTree>
    <p:extLst>
      <p:ext uri="{BB962C8B-B14F-4D97-AF65-F5344CB8AC3E}">
        <p14:creationId xmlns:p14="http://schemas.microsoft.com/office/powerpoint/2010/main" val="1297348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iver running through a green valley&#10;&#10;Description automatically generated">
            <a:extLst>
              <a:ext uri="{FF2B5EF4-FFF2-40B4-BE49-F238E27FC236}">
                <a16:creationId xmlns:a16="http://schemas.microsoft.com/office/drawing/2014/main" id="{28CCF89F-06A9-3DA2-BA1B-6D5ABCD94AB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6" name="Rectangle 5">
            <a:extLst>
              <a:ext uri="{FF2B5EF4-FFF2-40B4-BE49-F238E27FC236}">
                <a16:creationId xmlns:a16="http://schemas.microsoft.com/office/drawing/2014/main" id="{62479B5B-8746-9225-5F37-9369535D2F75}"/>
              </a:ext>
            </a:extLst>
          </p:cNvPr>
          <p:cNvSpPr/>
          <p:nvPr/>
        </p:nvSpPr>
        <p:spPr>
          <a:xfrm>
            <a:off x="0" y="2920447"/>
            <a:ext cx="12192000" cy="1349477"/>
          </a:xfrm>
          <a:prstGeom prst="rect">
            <a:avLst/>
          </a:prstGeom>
          <a:solidFill>
            <a:srgbClr val="1C51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a:extLst>
              <a:ext uri="{FF2B5EF4-FFF2-40B4-BE49-F238E27FC236}">
                <a16:creationId xmlns:a16="http://schemas.microsoft.com/office/drawing/2014/main" id="{91E89A56-9932-8B85-EAE0-4F29B091E72C}"/>
              </a:ext>
            </a:extLst>
          </p:cNvPr>
          <p:cNvSpPr txBox="1">
            <a:spLocks/>
          </p:cNvSpPr>
          <p:nvPr/>
        </p:nvSpPr>
        <p:spPr>
          <a:xfrm>
            <a:off x="540327" y="3103696"/>
            <a:ext cx="11419609" cy="213335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solidFill>
                  <a:schemeClr val="bg1"/>
                </a:solidFill>
                <a:latin typeface="Arial" panose="020B0604020202020204" pitchFamily="34" charset="0"/>
                <a:cs typeface="Arial" panose="020B0604020202020204" pitchFamily="34" charset="0"/>
              </a:rPr>
              <a:t>Theme Findings</a:t>
            </a:r>
            <a:endParaRPr lang="en-AU" sz="697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6DAF113-8E64-2581-05E3-4E38DEF72FBB}"/>
              </a:ext>
            </a:extLst>
          </p:cNvPr>
          <p:cNvSpPr txBox="1"/>
          <p:nvPr/>
        </p:nvSpPr>
        <p:spPr>
          <a:xfrm>
            <a:off x="0" y="6559390"/>
            <a:ext cx="1130438" cy="253916"/>
          </a:xfrm>
          <a:prstGeom prst="rect">
            <a:avLst/>
          </a:prstGeom>
          <a:noFill/>
        </p:spPr>
        <p:txBody>
          <a:bodyPr wrap="none" rtlCol="0">
            <a:spAutoFit/>
          </a:bodyPr>
          <a:lstStyle/>
          <a:p>
            <a:r>
              <a:rPr lang="en-AU" sz="1050" dirty="0">
                <a:solidFill>
                  <a:schemeClr val="bg1"/>
                </a:solidFill>
                <a:latin typeface="Arial" panose="020B0604020202020204" pitchFamily="34" charset="0"/>
                <a:cs typeface="Arial" panose="020B0604020202020204" pitchFamily="34" charset="0"/>
              </a:rPr>
              <a:t>© Dieter Tracey</a:t>
            </a:r>
          </a:p>
        </p:txBody>
      </p:sp>
    </p:spTree>
    <p:extLst>
      <p:ext uri="{BB962C8B-B14F-4D97-AF65-F5344CB8AC3E}">
        <p14:creationId xmlns:p14="http://schemas.microsoft.com/office/powerpoint/2010/main" val="3139965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D32116-6A8D-B195-668F-CBCE7580685B}"/>
              </a:ext>
            </a:extLst>
          </p:cNvPr>
          <p:cNvSpPr/>
          <p:nvPr/>
        </p:nvSpPr>
        <p:spPr>
          <a:xfrm>
            <a:off x="6096000" y="5719482"/>
            <a:ext cx="6096000" cy="1138518"/>
          </a:xfrm>
          <a:prstGeom prst="rect">
            <a:avLst/>
          </a:prstGeom>
          <a:solidFill>
            <a:srgbClr val="0097D4">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7" name="Picture 6" descr="A coral reef in the water&#10;&#10;Description automatically generated">
            <a:extLst>
              <a:ext uri="{FF2B5EF4-FFF2-40B4-BE49-F238E27FC236}">
                <a16:creationId xmlns:a16="http://schemas.microsoft.com/office/drawing/2014/main" id="{01B2E4D1-F0D9-53B8-B064-41460E8DADE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2" name="Title 1">
            <a:extLst>
              <a:ext uri="{FF2B5EF4-FFF2-40B4-BE49-F238E27FC236}">
                <a16:creationId xmlns:a16="http://schemas.microsoft.com/office/drawing/2014/main" id="{8C0D1F96-7305-BA1E-17E0-450DF8227613}"/>
              </a:ext>
            </a:extLst>
          </p:cNvPr>
          <p:cNvSpPr>
            <a:spLocks noGrp="1"/>
          </p:cNvSpPr>
          <p:nvPr>
            <p:ph type="ctrTitle"/>
          </p:nvPr>
        </p:nvSpPr>
        <p:spPr>
          <a:xfrm>
            <a:off x="7080069" y="2248782"/>
            <a:ext cx="4781005" cy="2360435"/>
          </a:xfrm>
        </p:spPr>
        <p:txBody>
          <a:bodyPr>
            <a:normAutofit/>
          </a:bodyPr>
          <a:lstStyle/>
          <a:p>
            <a:pPr algn="l"/>
            <a:r>
              <a:rPr lang="en-US" sz="3600" b="1" i="0" u="none" strike="noStrike" baseline="0" dirty="0">
                <a:solidFill>
                  <a:schemeClr val="tx1">
                    <a:lumMod val="75000"/>
                    <a:lumOff val="25000"/>
                  </a:schemeClr>
                </a:solidFill>
                <a:latin typeface="Arial" panose="020B0604020202020204" pitchFamily="34" charset="0"/>
                <a:cs typeface="Arial" panose="020B0604020202020204" pitchFamily="34" charset="0"/>
              </a:rPr>
              <a:t>Values, condition and drivers of</a:t>
            </a:r>
            <a:br>
              <a:rPr lang="en-US" sz="3600" b="1" i="0" u="none" strike="noStrike" baseline="0" dirty="0">
                <a:solidFill>
                  <a:schemeClr val="tx1">
                    <a:lumMod val="75000"/>
                    <a:lumOff val="25000"/>
                  </a:schemeClr>
                </a:solidFill>
                <a:latin typeface="Arial" panose="020B0604020202020204" pitchFamily="34" charset="0"/>
                <a:cs typeface="Arial" panose="020B0604020202020204" pitchFamily="34" charset="0"/>
              </a:rPr>
            </a:br>
            <a:r>
              <a:rPr lang="en-US" sz="3600" b="1" i="0" u="none" strike="noStrike" baseline="0" dirty="0">
                <a:solidFill>
                  <a:schemeClr val="tx1">
                    <a:lumMod val="75000"/>
                    <a:lumOff val="25000"/>
                  </a:schemeClr>
                </a:solidFill>
                <a:latin typeface="Arial" panose="020B0604020202020204" pitchFamily="34" charset="0"/>
                <a:cs typeface="Arial" panose="020B0604020202020204" pitchFamily="34" charset="0"/>
              </a:rPr>
              <a:t>health of the Great Barrier Reef</a:t>
            </a:r>
            <a:endParaRPr lang="en-AU" sz="103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7385D7A-3777-6012-8DCF-2450C6D0162D}"/>
              </a:ext>
            </a:extLst>
          </p:cNvPr>
          <p:cNvSpPr/>
          <p:nvPr/>
        </p:nvSpPr>
        <p:spPr>
          <a:xfrm>
            <a:off x="6531431" y="1979022"/>
            <a:ext cx="287385" cy="2899955"/>
          </a:xfrm>
          <a:prstGeom prst="rect">
            <a:avLst/>
          </a:prstGeom>
          <a:solidFill>
            <a:srgbClr val="009F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CC6ECC49-6F27-AC97-C1A1-9DCABBB031FB}"/>
              </a:ext>
            </a:extLst>
          </p:cNvPr>
          <p:cNvSpPr txBox="1"/>
          <p:nvPr/>
        </p:nvSpPr>
        <p:spPr>
          <a:xfrm>
            <a:off x="17413" y="6555910"/>
            <a:ext cx="116410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Matt Curnock</a:t>
            </a:r>
          </a:p>
        </p:txBody>
      </p:sp>
      <p:sp>
        <p:nvSpPr>
          <p:cNvPr id="5" name="TextBox 4">
            <a:extLst>
              <a:ext uri="{FF2B5EF4-FFF2-40B4-BE49-F238E27FC236}">
                <a16:creationId xmlns:a16="http://schemas.microsoft.com/office/drawing/2014/main" id="{F456947B-A72B-DCD2-D186-454B6901C56B}"/>
              </a:ext>
            </a:extLst>
          </p:cNvPr>
          <p:cNvSpPr txBox="1"/>
          <p:nvPr/>
        </p:nvSpPr>
        <p:spPr>
          <a:xfrm>
            <a:off x="6426928" y="5935885"/>
            <a:ext cx="5434146" cy="773610"/>
          </a:xfrm>
          <a:prstGeom prst="rect">
            <a:avLst/>
          </a:prstGeom>
          <a:noFill/>
        </p:spPr>
        <p:txBody>
          <a:bodyPr wrap="square" rtlCol="0">
            <a:spAutoFit/>
          </a:bodyPr>
          <a:lstStyle/>
          <a:p>
            <a:pPr marL="0" marR="0" lvl="0" indent="0" algn="l" defTabSz="914400" rtl="0" eaLnBrk="1" fontAlgn="auto" latinLnBrk="0" hangingPunct="1">
              <a:lnSpc>
                <a:spcPct val="113000"/>
              </a:lnSpc>
              <a:spcBef>
                <a:spcPts val="0"/>
              </a:spcBef>
              <a:spcAft>
                <a:spcPts val="0"/>
              </a:spcAft>
              <a:buClrTx/>
              <a:buSzTx/>
              <a:buFontTx/>
              <a:buNone/>
              <a:tabLst/>
              <a:defRPr/>
            </a:pPr>
            <a:r>
              <a:rPr kumimoji="0" lang="en-AU" sz="10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Authors and contributors (in question order – 18 total): Maxine Newlands, Oluwatosin Olayioye, Len McKenzie, Mari-Carmen Pineda, Alana </a:t>
            </a:r>
            <a:r>
              <a:rPr kumimoji="0" lang="en-AU" sz="1000" b="0" i="1"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Grech</a:t>
            </a:r>
            <a:r>
              <a:rPr kumimoji="0" lang="en-AU" sz="10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Angus Thompson, Aaron Davis, Richard Pearson, Katharina Fabricius, Aimee Brown, Al </a:t>
            </a:r>
            <a:r>
              <a:rPr kumimoji="0" lang="en-AU" sz="1000" b="0" i="1"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Songcuan</a:t>
            </a:r>
            <a:r>
              <a:rPr kumimoji="0" lang="en-AU" sz="10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Catherine Collier, Sven Uthicke, Barbara Robson, </a:t>
            </a:r>
            <a:r>
              <a:rPr kumimoji="0" lang="en-US" sz="10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Stephen Lewis, Zoe Bainbridge, Scott Smithers, Bianca Molinari</a:t>
            </a:r>
            <a:endParaRPr kumimoji="0" lang="en-AU" sz="10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70181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0AD5499-84AE-86E4-AAA0-429245AD124C}"/>
              </a:ext>
            </a:extLst>
          </p:cNvPr>
          <p:cNvSpPr txBox="1"/>
          <p:nvPr/>
        </p:nvSpPr>
        <p:spPr>
          <a:xfrm>
            <a:off x="6488163" y="1052363"/>
            <a:ext cx="3191790"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Socio-ecological, cultural, economic and intrinsic values of the Great Barrier Reef</a:t>
            </a:r>
          </a:p>
        </p:txBody>
      </p:sp>
      <p:sp>
        <p:nvSpPr>
          <p:cNvPr id="12" name="TextBox 11">
            <a:extLst>
              <a:ext uri="{FF2B5EF4-FFF2-40B4-BE49-F238E27FC236}">
                <a16:creationId xmlns:a16="http://schemas.microsoft.com/office/drawing/2014/main" id="{78657B7E-A809-BE16-9553-F911582E76F4}"/>
              </a:ext>
            </a:extLst>
          </p:cNvPr>
          <p:cNvSpPr txBox="1"/>
          <p:nvPr/>
        </p:nvSpPr>
        <p:spPr>
          <a:xfrm>
            <a:off x="2409157" y="5348247"/>
            <a:ext cx="276049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Current and predicted impacts of climate change on Great Barrier Reef and water quality</a:t>
            </a:r>
          </a:p>
        </p:txBody>
      </p:sp>
      <p:sp>
        <p:nvSpPr>
          <p:cNvPr id="13" name="TextBox 12">
            <a:extLst>
              <a:ext uri="{FF2B5EF4-FFF2-40B4-BE49-F238E27FC236}">
                <a16:creationId xmlns:a16="http://schemas.microsoft.com/office/drawing/2014/main" id="{80928FDE-0B0A-7127-E4A9-1AD086585DB6}"/>
              </a:ext>
            </a:extLst>
          </p:cNvPr>
          <p:cNvSpPr txBox="1"/>
          <p:nvPr/>
        </p:nvSpPr>
        <p:spPr>
          <a:xfrm>
            <a:off x="176943" y="3052516"/>
            <a:ext cx="472017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Evidence for changes in land-based runoff from pre-development estimates</a:t>
            </a:r>
          </a:p>
        </p:txBody>
      </p:sp>
      <p:sp>
        <p:nvSpPr>
          <p:cNvPr id="16" name="TextBox 15">
            <a:extLst>
              <a:ext uri="{FF2B5EF4-FFF2-40B4-BE49-F238E27FC236}">
                <a16:creationId xmlns:a16="http://schemas.microsoft.com/office/drawing/2014/main" id="{D0172F6E-9188-DBC6-C889-1ACD7B73F12F}"/>
              </a:ext>
            </a:extLst>
          </p:cNvPr>
          <p:cNvSpPr txBox="1"/>
          <p:nvPr/>
        </p:nvSpPr>
        <p:spPr>
          <a:xfrm>
            <a:off x="8186814" y="2993065"/>
            <a:ext cx="3274789"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Extent, condition and threats</a:t>
            </a:r>
          </a:p>
        </p:txBody>
      </p:sp>
      <p:sp>
        <p:nvSpPr>
          <p:cNvPr id="17" name="TextBox 16">
            <a:extLst>
              <a:ext uri="{FF2B5EF4-FFF2-40B4-BE49-F238E27FC236}">
                <a16:creationId xmlns:a16="http://schemas.microsoft.com/office/drawing/2014/main" id="{6F773CDD-8E55-A21D-0A69-3D299B16C970}"/>
              </a:ext>
            </a:extLst>
          </p:cNvPr>
          <p:cNvSpPr txBox="1"/>
          <p:nvPr/>
        </p:nvSpPr>
        <p:spPr>
          <a:xfrm>
            <a:off x="7984153" y="5565239"/>
            <a:ext cx="1911906"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Catchment to reef connections</a:t>
            </a:r>
          </a:p>
        </p:txBody>
      </p:sp>
      <p:sp>
        <p:nvSpPr>
          <p:cNvPr id="19" name="TextBox 18">
            <a:extLst>
              <a:ext uri="{FF2B5EF4-FFF2-40B4-BE49-F238E27FC236}">
                <a16:creationId xmlns:a16="http://schemas.microsoft.com/office/drawing/2014/main" id="{832844B0-35A5-8CB7-1CB5-C67A66257FAF}"/>
              </a:ext>
            </a:extLst>
          </p:cNvPr>
          <p:cNvSpPr txBox="1"/>
          <p:nvPr/>
        </p:nvSpPr>
        <p:spPr>
          <a:xfrm>
            <a:off x="2568181" y="1444725"/>
            <a:ext cx="293885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Climate change and water quality interactions</a:t>
            </a:r>
          </a:p>
        </p:txBody>
      </p:sp>
      <p:sp>
        <p:nvSpPr>
          <p:cNvPr id="20" name="Title 1">
            <a:extLst>
              <a:ext uri="{FF2B5EF4-FFF2-40B4-BE49-F238E27FC236}">
                <a16:creationId xmlns:a16="http://schemas.microsoft.com/office/drawing/2014/main" id="{40731C81-B0E2-FB3F-5E5A-C4C9C5E59C4D}"/>
              </a:ext>
            </a:extLst>
          </p:cNvPr>
          <p:cNvSpPr txBox="1">
            <a:spLocks/>
          </p:cNvSpPr>
          <p:nvPr/>
        </p:nvSpPr>
        <p:spPr>
          <a:xfrm>
            <a:off x="334714" y="131516"/>
            <a:ext cx="11522161" cy="113641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rPr>
              <a:t>Values, condition and drivers of health of the Great Barrier Reef | </a:t>
            </a:r>
            <a:r>
              <a:rPr kumimoji="0" lang="en-US" sz="3600" b="1" i="0" u="none" strike="noStrike" kern="1200" cap="none" spc="0" normalizeH="0" baseline="0" noProof="0" dirty="0">
                <a:ln>
                  <a:noFill/>
                </a:ln>
                <a:solidFill>
                  <a:srgbClr val="009FD4"/>
                </a:solidFill>
                <a:effectLst/>
                <a:uLnTx/>
                <a:uFillTx/>
                <a:latin typeface="Arial" panose="020B0604020202020204" pitchFamily="34" charset="0"/>
                <a:ea typeface="+mj-ea"/>
                <a:cs typeface="Arial" panose="020B0604020202020204" pitchFamily="34" charset="0"/>
              </a:rPr>
              <a:t>1,023 studies</a:t>
            </a:r>
            <a:endParaRPr kumimoji="0" lang="en-AU" sz="10300" b="0" i="0" u="none" strike="noStrike" kern="1200" cap="none" spc="0" normalizeH="0" baseline="0" noProof="0" dirty="0">
              <a:ln>
                <a:noFill/>
              </a:ln>
              <a:solidFill>
                <a:srgbClr val="009FD4"/>
              </a:solidFill>
              <a:effectLst/>
              <a:uLnTx/>
              <a:uFillTx/>
              <a:latin typeface="Arial" panose="020B0604020202020204" pitchFamily="34" charset="0"/>
              <a:ea typeface="+mj-ea"/>
              <a:cs typeface="Arial" panose="020B0604020202020204" pitchFamily="34" charset="0"/>
            </a:endParaRPr>
          </a:p>
        </p:txBody>
      </p:sp>
      <p:sp>
        <p:nvSpPr>
          <p:cNvPr id="2" name="Circle: Hollow 1">
            <a:extLst>
              <a:ext uri="{FF2B5EF4-FFF2-40B4-BE49-F238E27FC236}">
                <a16:creationId xmlns:a16="http://schemas.microsoft.com/office/drawing/2014/main" id="{C2A6AAC6-3A68-640C-82B4-5D34ACC81406}"/>
              </a:ext>
            </a:extLst>
          </p:cNvPr>
          <p:cNvSpPr/>
          <p:nvPr/>
        </p:nvSpPr>
        <p:spPr>
          <a:xfrm>
            <a:off x="9734473" y="1141715"/>
            <a:ext cx="936692" cy="984465"/>
          </a:xfrm>
          <a:prstGeom prst="donut">
            <a:avLst>
              <a:gd name="adj" fmla="val 21621"/>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TextBox 13">
            <a:extLst>
              <a:ext uri="{FF2B5EF4-FFF2-40B4-BE49-F238E27FC236}">
                <a16:creationId xmlns:a16="http://schemas.microsoft.com/office/drawing/2014/main" id="{64695587-AE33-672D-F028-EFBE18B0B93B}"/>
              </a:ext>
            </a:extLst>
          </p:cNvPr>
          <p:cNvSpPr txBox="1"/>
          <p:nvPr/>
        </p:nvSpPr>
        <p:spPr>
          <a:xfrm>
            <a:off x="10051106" y="1449281"/>
            <a:ext cx="3529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a:t>
            </a:r>
          </a:p>
        </p:txBody>
      </p:sp>
      <p:sp>
        <p:nvSpPr>
          <p:cNvPr id="15" name="Circle: Hollow 14">
            <a:extLst>
              <a:ext uri="{FF2B5EF4-FFF2-40B4-BE49-F238E27FC236}">
                <a16:creationId xmlns:a16="http://schemas.microsoft.com/office/drawing/2014/main" id="{4CA4337A-94EC-D54D-1598-89820B02CE83}"/>
              </a:ext>
            </a:extLst>
          </p:cNvPr>
          <p:cNvSpPr/>
          <p:nvPr/>
        </p:nvSpPr>
        <p:spPr>
          <a:xfrm>
            <a:off x="9290469" y="3625409"/>
            <a:ext cx="936692" cy="984465"/>
          </a:xfrm>
          <a:prstGeom prst="donut">
            <a:avLst>
              <a:gd name="adj" fmla="val 21621"/>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TextBox 20">
            <a:extLst>
              <a:ext uri="{FF2B5EF4-FFF2-40B4-BE49-F238E27FC236}">
                <a16:creationId xmlns:a16="http://schemas.microsoft.com/office/drawing/2014/main" id="{1C78334A-63C2-BB7F-EE64-568D81AC06D4}"/>
              </a:ext>
            </a:extLst>
          </p:cNvPr>
          <p:cNvSpPr txBox="1"/>
          <p:nvPr/>
        </p:nvSpPr>
        <p:spPr>
          <a:xfrm>
            <a:off x="9582324" y="3932975"/>
            <a:ext cx="3529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a:t>
            </a:r>
          </a:p>
        </p:txBody>
      </p:sp>
      <p:sp>
        <p:nvSpPr>
          <p:cNvPr id="22" name="Circle: Hollow 21">
            <a:extLst>
              <a:ext uri="{FF2B5EF4-FFF2-40B4-BE49-F238E27FC236}">
                <a16:creationId xmlns:a16="http://schemas.microsoft.com/office/drawing/2014/main" id="{E2CA1721-37EF-5483-D33C-19E5FB537B30}"/>
              </a:ext>
            </a:extLst>
          </p:cNvPr>
          <p:cNvSpPr/>
          <p:nvPr/>
        </p:nvSpPr>
        <p:spPr>
          <a:xfrm>
            <a:off x="9961042" y="5609913"/>
            <a:ext cx="936692" cy="984465"/>
          </a:xfrm>
          <a:prstGeom prst="donut">
            <a:avLst>
              <a:gd name="adj" fmla="val 21621"/>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3" name="TextBox 22">
            <a:extLst>
              <a:ext uri="{FF2B5EF4-FFF2-40B4-BE49-F238E27FC236}">
                <a16:creationId xmlns:a16="http://schemas.microsoft.com/office/drawing/2014/main" id="{417848E1-691E-4806-2E03-B501EEB71957}"/>
              </a:ext>
            </a:extLst>
          </p:cNvPr>
          <p:cNvSpPr txBox="1"/>
          <p:nvPr/>
        </p:nvSpPr>
        <p:spPr>
          <a:xfrm>
            <a:off x="10252897" y="5917479"/>
            <a:ext cx="3529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a:t>
            </a:r>
          </a:p>
        </p:txBody>
      </p:sp>
      <p:sp>
        <p:nvSpPr>
          <p:cNvPr id="24" name="Circle: Hollow 23">
            <a:extLst>
              <a:ext uri="{FF2B5EF4-FFF2-40B4-BE49-F238E27FC236}">
                <a16:creationId xmlns:a16="http://schemas.microsoft.com/office/drawing/2014/main" id="{24EA53E2-030F-8F0C-A840-2AC0F4C5D21F}"/>
              </a:ext>
            </a:extLst>
          </p:cNvPr>
          <p:cNvSpPr/>
          <p:nvPr/>
        </p:nvSpPr>
        <p:spPr>
          <a:xfrm>
            <a:off x="1316443" y="5348247"/>
            <a:ext cx="936692" cy="984465"/>
          </a:xfrm>
          <a:prstGeom prst="donut">
            <a:avLst>
              <a:gd name="adj" fmla="val 21621"/>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TextBox 24">
            <a:extLst>
              <a:ext uri="{FF2B5EF4-FFF2-40B4-BE49-F238E27FC236}">
                <a16:creationId xmlns:a16="http://schemas.microsoft.com/office/drawing/2014/main" id="{01D72B0F-F04E-54B5-D119-22279EAC2BBF}"/>
              </a:ext>
            </a:extLst>
          </p:cNvPr>
          <p:cNvSpPr txBox="1"/>
          <p:nvPr/>
        </p:nvSpPr>
        <p:spPr>
          <a:xfrm>
            <a:off x="1608298" y="5655813"/>
            <a:ext cx="3529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a:t>
            </a:r>
          </a:p>
        </p:txBody>
      </p:sp>
      <p:sp>
        <p:nvSpPr>
          <p:cNvPr id="26" name="Circle: Hollow 25">
            <a:extLst>
              <a:ext uri="{FF2B5EF4-FFF2-40B4-BE49-F238E27FC236}">
                <a16:creationId xmlns:a16="http://schemas.microsoft.com/office/drawing/2014/main" id="{1BAF660E-10FC-65B2-DB9A-D0EF5E529E7E}"/>
              </a:ext>
            </a:extLst>
          </p:cNvPr>
          <p:cNvSpPr/>
          <p:nvPr/>
        </p:nvSpPr>
        <p:spPr>
          <a:xfrm>
            <a:off x="1896462" y="3760283"/>
            <a:ext cx="936692" cy="984465"/>
          </a:xfrm>
          <a:prstGeom prst="donut">
            <a:avLst>
              <a:gd name="adj" fmla="val 21621"/>
            </a:avLst>
          </a:prstGeom>
          <a:solidFill>
            <a:srgbClr val="C2EF95"/>
          </a:solidFill>
          <a:ln>
            <a:solidFill>
              <a:srgbClr val="C2EF9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7" name="TextBox 26">
            <a:extLst>
              <a:ext uri="{FF2B5EF4-FFF2-40B4-BE49-F238E27FC236}">
                <a16:creationId xmlns:a16="http://schemas.microsoft.com/office/drawing/2014/main" id="{E7E20E56-CA40-511B-8D32-F54D9343A35A}"/>
              </a:ext>
            </a:extLst>
          </p:cNvPr>
          <p:cNvSpPr txBox="1"/>
          <p:nvPr/>
        </p:nvSpPr>
        <p:spPr>
          <a:xfrm>
            <a:off x="2055632" y="4082285"/>
            <a:ext cx="6590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M-H</a:t>
            </a:r>
          </a:p>
        </p:txBody>
      </p:sp>
      <p:sp>
        <p:nvSpPr>
          <p:cNvPr id="28" name="Circle: Hollow 27">
            <a:extLst>
              <a:ext uri="{FF2B5EF4-FFF2-40B4-BE49-F238E27FC236}">
                <a16:creationId xmlns:a16="http://schemas.microsoft.com/office/drawing/2014/main" id="{0F84B9D8-2824-F552-AC2E-AFA86D2F39AE}"/>
              </a:ext>
            </a:extLst>
          </p:cNvPr>
          <p:cNvSpPr/>
          <p:nvPr/>
        </p:nvSpPr>
        <p:spPr>
          <a:xfrm>
            <a:off x="1582820" y="1440783"/>
            <a:ext cx="936692" cy="984465"/>
          </a:xfrm>
          <a:prstGeom prst="donut">
            <a:avLst>
              <a:gd name="adj" fmla="val 21621"/>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9" name="TextBox 28">
            <a:extLst>
              <a:ext uri="{FF2B5EF4-FFF2-40B4-BE49-F238E27FC236}">
                <a16:creationId xmlns:a16="http://schemas.microsoft.com/office/drawing/2014/main" id="{F46AEE29-21B2-4C7E-7B7B-4DEC5009D6EB}"/>
              </a:ext>
            </a:extLst>
          </p:cNvPr>
          <p:cNvSpPr txBox="1"/>
          <p:nvPr/>
        </p:nvSpPr>
        <p:spPr>
          <a:xfrm>
            <a:off x="1874675" y="1748349"/>
            <a:ext cx="3529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a:t>
            </a:r>
          </a:p>
        </p:txBody>
      </p:sp>
      <p:pic>
        <p:nvPicPr>
          <p:cNvPr id="31" name="Picture 30">
            <a:extLst>
              <a:ext uri="{FF2B5EF4-FFF2-40B4-BE49-F238E27FC236}">
                <a16:creationId xmlns:a16="http://schemas.microsoft.com/office/drawing/2014/main" id="{01EB8C80-0285-4D2E-0910-FB9010C697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02013" y="1967361"/>
            <a:ext cx="4974767" cy="4139543"/>
          </a:xfrm>
          <a:prstGeom prst="rect">
            <a:avLst/>
          </a:prstGeom>
        </p:spPr>
      </p:pic>
      <p:sp>
        <p:nvSpPr>
          <p:cNvPr id="3" name="TextBox 2">
            <a:extLst>
              <a:ext uri="{FF2B5EF4-FFF2-40B4-BE49-F238E27FC236}">
                <a16:creationId xmlns:a16="http://schemas.microsoft.com/office/drawing/2014/main" id="{9050662C-F669-8046-9269-20CAF0552556}"/>
              </a:ext>
            </a:extLst>
          </p:cNvPr>
          <p:cNvSpPr txBox="1"/>
          <p:nvPr/>
        </p:nvSpPr>
        <p:spPr>
          <a:xfrm>
            <a:off x="8182548" y="1933016"/>
            <a:ext cx="13963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Lead author: </a:t>
            </a:r>
            <a:r>
              <a:rPr kumimoji="0" lang="en-AU" sz="1200" b="0" i="0" u="none" strike="noStrike" kern="1200" cap="none" spc="0" normalizeH="0" baseline="0" noProof="0" dirty="0">
                <a:ln>
                  <a:noFill/>
                </a:ln>
                <a:solidFill>
                  <a:srgbClr val="0097D4"/>
                </a:solidFill>
                <a:effectLst/>
                <a:uLnTx/>
                <a:uFillTx/>
                <a:latin typeface="Arial" panose="020B0604020202020204" pitchFamily="34" charset="0"/>
                <a:ea typeface="+mn-ea"/>
                <a:cs typeface="Arial" panose="020B0604020202020204" pitchFamily="34" charset="0"/>
              </a:rPr>
              <a:t>Maxine Newlands</a:t>
            </a:r>
          </a:p>
        </p:txBody>
      </p:sp>
      <p:sp>
        <p:nvSpPr>
          <p:cNvPr id="4" name="TextBox 3">
            <a:extLst>
              <a:ext uri="{FF2B5EF4-FFF2-40B4-BE49-F238E27FC236}">
                <a16:creationId xmlns:a16="http://schemas.microsoft.com/office/drawing/2014/main" id="{6C103882-4972-BEC3-98F2-7002DD7AA375}"/>
              </a:ext>
            </a:extLst>
          </p:cNvPr>
          <p:cNvSpPr txBox="1"/>
          <p:nvPr/>
        </p:nvSpPr>
        <p:spPr>
          <a:xfrm>
            <a:off x="8819431" y="3321042"/>
            <a:ext cx="246334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Lead author: </a:t>
            </a:r>
            <a:r>
              <a:rPr kumimoji="0" lang="en-AU" sz="1200" b="0" i="0" u="none" strike="noStrike" kern="1200" cap="none" spc="0" normalizeH="0" baseline="0" noProof="0" dirty="0">
                <a:ln>
                  <a:noFill/>
                </a:ln>
                <a:solidFill>
                  <a:srgbClr val="0097D4"/>
                </a:solidFill>
                <a:effectLst/>
                <a:uLnTx/>
                <a:uFillTx/>
                <a:latin typeface="Arial" panose="020B0604020202020204" pitchFamily="34" charset="0"/>
                <a:ea typeface="+mn-ea"/>
                <a:cs typeface="Arial" panose="020B0604020202020204" pitchFamily="34" charset="0"/>
              </a:rPr>
              <a:t>Len McKenzie</a:t>
            </a:r>
          </a:p>
        </p:txBody>
      </p:sp>
      <p:sp>
        <p:nvSpPr>
          <p:cNvPr id="5" name="TextBox 4">
            <a:extLst>
              <a:ext uri="{FF2B5EF4-FFF2-40B4-BE49-F238E27FC236}">
                <a16:creationId xmlns:a16="http://schemas.microsoft.com/office/drawing/2014/main" id="{FEFC7EEA-FA1E-7D1A-8696-C4FB5D1FD8EB}"/>
              </a:ext>
            </a:extLst>
          </p:cNvPr>
          <p:cNvSpPr txBox="1"/>
          <p:nvPr/>
        </p:nvSpPr>
        <p:spPr>
          <a:xfrm>
            <a:off x="8037994" y="6132713"/>
            <a:ext cx="19119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Lead authors: </a:t>
            </a:r>
            <a:r>
              <a:rPr kumimoji="0" lang="en-AU" sz="1200" b="0" i="0" u="none" strike="noStrike" kern="1200" cap="none" spc="0" normalizeH="0" baseline="0" noProof="0" dirty="0">
                <a:ln>
                  <a:noFill/>
                </a:ln>
                <a:solidFill>
                  <a:srgbClr val="0097D4"/>
                </a:solidFill>
                <a:effectLst/>
                <a:uLnTx/>
                <a:uFillTx/>
                <a:latin typeface="Arial" panose="020B0604020202020204" pitchFamily="34" charset="0"/>
                <a:ea typeface="+mn-ea"/>
                <a:cs typeface="Arial" panose="020B0604020202020204" pitchFamily="34" charset="0"/>
              </a:rPr>
              <a:t>Aaron Davis &amp; Richard Pearson</a:t>
            </a:r>
          </a:p>
        </p:txBody>
      </p:sp>
      <p:sp>
        <p:nvSpPr>
          <p:cNvPr id="6" name="TextBox 5">
            <a:extLst>
              <a:ext uri="{FF2B5EF4-FFF2-40B4-BE49-F238E27FC236}">
                <a16:creationId xmlns:a16="http://schemas.microsoft.com/office/drawing/2014/main" id="{025FA24D-E934-5A4B-6BB2-8A91F1276CBE}"/>
              </a:ext>
            </a:extLst>
          </p:cNvPr>
          <p:cNvSpPr txBox="1"/>
          <p:nvPr/>
        </p:nvSpPr>
        <p:spPr>
          <a:xfrm>
            <a:off x="2409157" y="6490748"/>
            <a:ext cx="267201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Lead author: </a:t>
            </a:r>
            <a:r>
              <a:rPr kumimoji="0" lang="en-AU" sz="1200" b="0" i="0" u="none" strike="noStrike" kern="1200" cap="none" spc="0" normalizeH="0" baseline="0" noProof="0" dirty="0">
                <a:ln>
                  <a:noFill/>
                </a:ln>
                <a:solidFill>
                  <a:srgbClr val="0097D4"/>
                </a:solidFill>
                <a:effectLst/>
                <a:uLnTx/>
                <a:uFillTx/>
                <a:latin typeface="Arial" panose="020B0604020202020204" pitchFamily="34" charset="0"/>
                <a:ea typeface="+mn-ea"/>
                <a:cs typeface="Arial" panose="020B0604020202020204" pitchFamily="34" charset="0"/>
              </a:rPr>
              <a:t>Katharina Fabricius</a:t>
            </a:r>
          </a:p>
        </p:txBody>
      </p:sp>
      <p:sp>
        <p:nvSpPr>
          <p:cNvPr id="7" name="TextBox 6">
            <a:extLst>
              <a:ext uri="{FF2B5EF4-FFF2-40B4-BE49-F238E27FC236}">
                <a16:creationId xmlns:a16="http://schemas.microsoft.com/office/drawing/2014/main" id="{98B99767-BD82-3976-AD3C-F9722591D811}"/>
              </a:ext>
            </a:extLst>
          </p:cNvPr>
          <p:cNvSpPr txBox="1"/>
          <p:nvPr/>
        </p:nvSpPr>
        <p:spPr>
          <a:xfrm>
            <a:off x="200725" y="3663925"/>
            <a:ext cx="267201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Lead author: </a:t>
            </a:r>
            <a:r>
              <a:rPr kumimoji="0" lang="en-AU" sz="1200" b="0" i="0" u="none" strike="noStrike" kern="1200" cap="none" spc="0" normalizeH="0" baseline="0" noProof="0" dirty="0">
                <a:ln>
                  <a:noFill/>
                </a:ln>
                <a:solidFill>
                  <a:srgbClr val="0097D4"/>
                </a:solidFill>
                <a:effectLst/>
                <a:uLnTx/>
                <a:uFillTx/>
                <a:latin typeface="Arial" panose="020B0604020202020204" pitchFamily="34" charset="0"/>
                <a:ea typeface="+mn-ea"/>
                <a:cs typeface="Arial" panose="020B0604020202020204" pitchFamily="34" charset="0"/>
              </a:rPr>
              <a:t>Steve Lewis</a:t>
            </a:r>
          </a:p>
        </p:txBody>
      </p:sp>
      <p:sp>
        <p:nvSpPr>
          <p:cNvPr id="8" name="TextBox 7">
            <a:extLst>
              <a:ext uri="{FF2B5EF4-FFF2-40B4-BE49-F238E27FC236}">
                <a16:creationId xmlns:a16="http://schemas.microsoft.com/office/drawing/2014/main" id="{DEACE65D-BDF7-CFFE-37C8-9E062E41E9E6}"/>
              </a:ext>
            </a:extLst>
          </p:cNvPr>
          <p:cNvSpPr txBox="1"/>
          <p:nvPr/>
        </p:nvSpPr>
        <p:spPr>
          <a:xfrm>
            <a:off x="2596079" y="2061022"/>
            <a:ext cx="21775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Lead author: </a:t>
            </a:r>
            <a:r>
              <a:rPr kumimoji="0" lang="en-AU" sz="1200" b="0" i="0" u="none" strike="noStrike" kern="1200" cap="none" spc="0" normalizeH="0" baseline="0" noProof="0" dirty="0">
                <a:ln>
                  <a:noFill/>
                </a:ln>
                <a:solidFill>
                  <a:srgbClr val="0097D4"/>
                </a:solidFill>
                <a:effectLst/>
                <a:uLnTx/>
                <a:uFillTx/>
                <a:latin typeface="Arial" panose="020B0604020202020204" pitchFamily="34" charset="0"/>
                <a:ea typeface="+mn-ea"/>
                <a:cs typeface="Arial" panose="020B0604020202020204" pitchFamily="34" charset="0"/>
              </a:rPr>
              <a:t>Sven Uthicke</a:t>
            </a:r>
          </a:p>
        </p:txBody>
      </p:sp>
      <p:pic>
        <p:nvPicPr>
          <p:cNvPr id="10" name="Picture 9">
            <a:extLst>
              <a:ext uri="{FF2B5EF4-FFF2-40B4-BE49-F238E27FC236}">
                <a16:creationId xmlns:a16="http://schemas.microsoft.com/office/drawing/2014/main" id="{C35DC349-66FD-FAFD-3117-5155868D36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19834" y="1171278"/>
            <a:ext cx="920327" cy="920327"/>
          </a:xfrm>
          <a:prstGeom prst="rect">
            <a:avLst/>
          </a:prstGeom>
        </p:spPr>
      </p:pic>
      <p:pic>
        <p:nvPicPr>
          <p:cNvPr id="18" name="Picture 17">
            <a:extLst>
              <a:ext uri="{FF2B5EF4-FFF2-40B4-BE49-F238E27FC236}">
                <a16:creationId xmlns:a16="http://schemas.microsoft.com/office/drawing/2014/main" id="{B6F2C560-64DE-E620-1E00-8ACE5BE36A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76697" y="3677616"/>
            <a:ext cx="920327" cy="920327"/>
          </a:xfrm>
          <a:prstGeom prst="rect">
            <a:avLst/>
          </a:prstGeom>
        </p:spPr>
      </p:pic>
      <p:pic>
        <p:nvPicPr>
          <p:cNvPr id="30" name="Picture 29">
            <a:extLst>
              <a:ext uri="{FF2B5EF4-FFF2-40B4-BE49-F238E27FC236}">
                <a16:creationId xmlns:a16="http://schemas.microsoft.com/office/drawing/2014/main" id="{65BC2103-8AD0-5894-0AC1-0367CA051F9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48115" y="5058518"/>
            <a:ext cx="850547" cy="850547"/>
          </a:xfrm>
          <a:prstGeom prst="rect">
            <a:avLst/>
          </a:prstGeom>
        </p:spPr>
      </p:pic>
      <p:pic>
        <p:nvPicPr>
          <p:cNvPr id="32" name="Picture 31">
            <a:extLst>
              <a:ext uri="{FF2B5EF4-FFF2-40B4-BE49-F238E27FC236}">
                <a16:creationId xmlns:a16="http://schemas.microsoft.com/office/drawing/2014/main" id="{EE7B9F19-3894-B320-3275-303EF04EBC2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1048115" y="5957913"/>
            <a:ext cx="873686" cy="900087"/>
          </a:xfrm>
          <a:prstGeom prst="rect">
            <a:avLst/>
          </a:prstGeom>
        </p:spPr>
      </p:pic>
      <p:pic>
        <p:nvPicPr>
          <p:cNvPr id="33" name="Picture 32">
            <a:extLst>
              <a:ext uri="{FF2B5EF4-FFF2-40B4-BE49-F238E27FC236}">
                <a16:creationId xmlns:a16="http://schemas.microsoft.com/office/drawing/2014/main" id="{28E83784-0CAA-236C-E0B1-ED387F159E6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4714" y="5417013"/>
            <a:ext cx="766339" cy="860324"/>
          </a:xfrm>
          <a:prstGeom prst="rect">
            <a:avLst/>
          </a:prstGeom>
        </p:spPr>
      </p:pic>
      <p:pic>
        <p:nvPicPr>
          <p:cNvPr id="34" name="Picture 33">
            <a:extLst>
              <a:ext uri="{FF2B5EF4-FFF2-40B4-BE49-F238E27FC236}">
                <a16:creationId xmlns:a16="http://schemas.microsoft.com/office/drawing/2014/main" id="{009F7E11-16EB-18AA-589A-67CAE618CD3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020196" y="3799450"/>
            <a:ext cx="863575" cy="863575"/>
          </a:xfrm>
          <a:prstGeom prst="rect">
            <a:avLst/>
          </a:prstGeom>
        </p:spPr>
      </p:pic>
      <p:pic>
        <p:nvPicPr>
          <p:cNvPr id="35" name="Picture 34">
            <a:extLst>
              <a:ext uri="{FF2B5EF4-FFF2-40B4-BE49-F238E27FC236}">
                <a16:creationId xmlns:a16="http://schemas.microsoft.com/office/drawing/2014/main" id="{DEAF9D61-512D-6132-B5A2-1F7CCCEF4B6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93511" y="1466161"/>
            <a:ext cx="933709" cy="933709"/>
          </a:xfrm>
          <a:prstGeom prst="rect">
            <a:avLst/>
          </a:prstGeom>
        </p:spPr>
      </p:pic>
    </p:spTree>
    <p:extLst>
      <p:ext uri="{BB962C8B-B14F-4D97-AF65-F5344CB8AC3E}">
        <p14:creationId xmlns:p14="http://schemas.microsoft.com/office/powerpoint/2010/main" val="17781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17" grpId="0"/>
      <p:bldP spid="19" grpId="0"/>
      <p:bldP spid="15" grpId="0" animBg="1"/>
      <p:bldP spid="21" grpId="0"/>
      <p:bldP spid="22" grpId="0" animBg="1"/>
      <p:bldP spid="23" grpId="0"/>
      <p:bldP spid="24" grpId="0" animBg="1"/>
      <p:bldP spid="25" grpId="0"/>
      <p:bldP spid="26" grpId="0" animBg="1"/>
      <p:bldP spid="27" grpId="0"/>
      <p:bldP spid="28" grpId="0" animBg="1"/>
      <p:bldP spid="29" grpId="0"/>
      <p:bldP spid="4" grpId="0"/>
      <p:bldP spid="5" grpId="0"/>
      <p:bldP spid="6"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A8CE-5DC1-4B03-3939-232F99B3FBD8}"/>
              </a:ext>
            </a:extLst>
          </p:cNvPr>
          <p:cNvSpPr txBox="1">
            <a:spLocks/>
          </p:cNvSpPr>
          <p:nvPr/>
        </p:nvSpPr>
        <p:spPr>
          <a:xfrm>
            <a:off x="247273" y="172301"/>
            <a:ext cx="7099826" cy="113641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rPr>
              <a:t>Current condition of the Great Barrier Reef</a:t>
            </a:r>
            <a:endParaRPr kumimoji="0" lang="en-AU" sz="36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endParaRPr>
          </a:p>
        </p:txBody>
      </p:sp>
      <p:sp>
        <p:nvSpPr>
          <p:cNvPr id="4" name="TextBox 3">
            <a:extLst>
              <a:ext uri="{FF2B5EF4-FFF2-40B4-BE49-F238E27FC236}">
                <a16:creationId xmlns:a16="http://schemas.microsoft.com/office/drawing/2014/main" id="{C808C57F-5BE3-1A58-8E8E-9A0AEFFF30E5}"/>
              </a:ext>
            </a:extLst>
          </p:cNvPr>
          <p:cNvSpPr txBox="1"/>
          <p:nvPr/>
        </p:nvSpPr>
        <p:spPr>
          <a:xfrm>
            <a:off x="355380" y="1310281"/>
            <a:ext cx="7260761" cy="3061992"/>
          </a:xfrm>
          <a:prstGeom prst="rect">
            <a:avLst/>
          </a:prstGeom>
          <a:noFill/>
        </p:spPr>
        <p:txBody>
          <a:bodyPr wrap="square">
            <a:spAutoFit/>
          </a:bodyPr>
          <a:lstStyle/>
          <a:p>
            <a:pPr marL="342900" marR="0" lvl="0" indent="-342900" algn="l" defTabSz="914400" rtl="0" eaLnBrk="1" fontAlgn="auto" latinLnBrk="0" hangingPunct="1">
              <a:lnSpc>
                <a:spcPct val="114000"/>
              </a:lnSpc>
              <a:spcBef>
                <a:spcPts val="0"/>
              </a:spcBef>
              <a:spcAft>
                <a:spcPts val="600"/>
              </a:spcAft>
              <a:buClr>
                <a:srgbClr val="0097D4"/>
              </a:buClr>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Noto Sans Symbols"/>
                <a:cs typeface="Arial" panose="020B0604020202020204" pitchFamily="34" charset="0"/>
              </a:rPr>
              <a:t>Since the 2017 Scientific Consensus Statement, the </a:t>
            </a:r>
            <a:r>
              <a:rPr kumimoji="0" lang="en-AU" sz="180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Noto Sans Symbols"/>
                <a:cs typeface="Arial" panose="020B0604020202020204" pitchFamily="34" charset="0"/>
              </a:rPr>
              <a:t>condition of </a:t>
            </a:r>
            <a:r>
              <a:rPr kumimoji="0" lang="en-AU"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Noto Sans Symbols"/>
                <a:cs typeface="Arial" panose="020B0604020202020204" pitchFamily="34" charset="0"/>
              </a:rPr>
              <a:t>inshore coral reef </a:t>
            </a:r>
            <a:r>
              <a:rPr kumimoji="0" lang="en-AU" sz="180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Noto Sans Symbols"/>
                <a:cs typeface="Arial" panose="020B0604020202020204" pitchFamily="34" charset="0"/>
              </a:rPr>
              <a:t>ecosystems has </a:t>
            </a:r>
            <a:r>
              <a:rPr kumimoji="0" lang="en-AU"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Noto Sans Symbols"/>
                <a:cs typeface="Arial" panose="020B0604020202020204" pitchFamily="34" charset="0"/>
              </a:rPr>
              <a:t>declined</a:t>
            </a:r>
            <a:r>
              <a:rPr kumimoji="0" lang="en-AU"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Noto Sans Symbols"/>
                <a:cs typeface="Arial" panose="020B0604020202020204" pitchFamily="34" charset="0"/>
              </a:rPr>
              <a:t>, while coral cover on shallow </a:t>
            </a:r>
            <a:r>
              <a:rPr kumimoji="0" lang="en-AU"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Noto Sans Symbols"/>
                <a:cs typeface="Arial" panose="020B0604020202020204" pitchFamily="34" charset="0"/>
              </a:rPr>
              <a:t>mid- and outer shelf reefs </a:t>
            </a:r>
            <a:r>
              <a:rPr kumimoji="0" lang="en-AU"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Noto Sans Symbols"/>
                <a:cs typeface="Arial" panose="020B0604020202020204" pitchFamily="34" charset="0"/>
              </a:rPr>
              <a:t>has shown clear </a:t>
            </a:r>
            <a:r>
              <a:rPr kumimoji="0" lang="en-AU"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Noto Sans Symbols"/>
                <a:cs typeface="Arial" panose="020B0604020202020204" pitchFamily="34" charset="0"/>
              </a:rPr>
              <a:t>recovery</a:t>
            </a:r>
            <a:r>
              <a:rPr kumimoji="0" lang="en-AU"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Noto Sans Symbols"/>
                <a:cs typeface="Arial" panose="020B0604020202020204" pitchFamily="34" charset="0"/>
              </a:rPr>
              <a:t> following repeated mass bleaching, tropical cyclones and/or crown-of-thorns starfish outbreaks (excludes</a:t>
            </a:r>
            <a:r>
              <a:rPr kumimoji="0" lang="en-AU" sz="1800" b="0" i="0" u="none" strike="noStrike" kern="1200" cap="none" spc="0" normalizeH="0" noProof="0" dirty="0">
                <a:ln>
                  <a:noFill/>
                </a:ln>
                <a:solidFill>
                  <a:prstClr val="black">
                    <a:lumMod val="75000"/>
                    <a:lumOff val="25000"/>
                  </a:prstClr>
                </a:solidFill>
                <a:effectLst/>
                <a:uLnTx/>
                <a:uFillTx/>
                <a:latin typeface="Arial" panose="020B0604020202020204" pitchFamily="34" charset="0"/>
                <a:ea typeface="Noto Sans Symbols"/>
                <a:cs typeface="Arial" panose="020B0604020202020204" pitchFamily="34" charset="0"/>
              </a:rPr>
              <a:t> 23-24 summer)</a:t>
            </a:r>
            <a:r>
              <a:rPr kumimoji="0" lang="en-AU"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Noto Sans Symbols"/>
                <a:cs typeface="Arial" panose="020B0604020202020204" pitchFamily="34" charset="0"/>
              </a:rPr>
              <a:t>. </a:t>
            </a:r>
          </a:p>
          <a:p>
            <a:pPr marL="342900" marR="0" lvl="0" indent="-342900" algn="l" defTabSz="914400" rtl="0" eaLnBrk="1" fontAlgn="auto" latinLnBrk="0" hangingPunct="1">
              <a:lnSpc>
                <a:spcPct val="114000"/>
              </a:lnSpc>
              <a:spcBef>
                <a:spcPts val="0"/>
              </a:spcBef>
              <a:spcAft>
                <a:spcPts val="600"/>
              </a:spcAft>
              <a:buClr>
                <a:srgbClr val="0097D4"/>
              </a:buClr>
              <a:buSzTx/>
              <a:buFont typeface="Arial" panose="020B0604020202020204" pitchFamily="34" charset="0"/>
              <a:buChar char="►"/>
              <a:tabLst/>
              <a:defRPr/>
            </a:pPr>
            <a:r>
              <a:rPr kumimoji="0" lang="en-AU"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Noto Sans Symbols"/>
                <a:cs typeface="Arial" panose="020B0604020202020204" pitchFamily="34" charset="0"/>
              </a:rPr>
              <a:t>Partial recovery </a:t>
            </a:r>
            <a:r>
              <a:rPr kumimoji="0" lang="en-AU"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Noto Sans Symbols"/>
                <a:cs typeface="Arial" panose="020B0604020202020204" pitchFamily="34" charset="0"/>
              </a:rPr>
              <a:t>has been observed in inshore </a:t>
            </a:r>
            <a:r>
              <a:rPr kumimoji="0" lang="en-AU"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Noto Sans Symbols"/>
                <a:cs typeface="Arial" panose="020B0604020202020204" pitchFamily="34" charset="0"/>
              </a:rPr>
              <a:t>seagrass</a:t>
            </a:r>
            <a:r>
              <a:rPr kumimoji="0" lang="en-AU"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Noto Sans Symbols"/>
                <a:cs typeface="Arial" panose="020B0604020202020204" pitchFamily="34" charset="0"/>
              </a:rPr>
              <a:t> meadows in</a:t>
            </a:r>
            <a:r>
              <a:rPr kumimoji="0" lang="en-AU" sz="1800" b="0" i="0" u="none" strike="noStrike" kern="1200" cap="none" spc="0" normalizeH="0" noProof="0" dirty="0">
                <a:ln>
                  <a:noFill/>
                </a:ln>
                <a:solidFill>
                  <a:prstClr val="black">
                    <a:lumMod val="75000"/>
                    <a:lumOff val="25000"/>
                  </a:prstClr>
                </a:solidFill>
                <a:effectLst/>
                <a:uLnTx/>
                <a:uFillTx/>
                <a:latin typeface="Arial" panose="020B0604020202020204" pitchFamily="34" charset="0"/>
                <a:ea typeface="Noto Sans Symbols"/>
                <a:cs typeface="Arial" panose="020B0604020202020204" pitchFamily="34" charset="0"/>
              </a:rPr>
              <a:t> some locations</a:t>
            </a:r>
            <a:r>
              <a:rPr kumimoji="0" lang="en-AU"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Noto Sans Symbols"/>
                <a:cs typeface="Arial" panose="020B0604020202020204" pitchFamily="34" charset="0"/>
              </a:rPr>
              <a:t>. </a:t>
            </a:r>
          </a:p>
          <a:p>
            <a:pPr marL="342900" marR="0" lvl="0" indent="-342900" algn="l" defTabSz="914400" rtl="0" eaLnBrk="1" fontAlgn="auto" latinLnBrk="0" hangingPunct="1">
              <a:lnSpc>
                <a:spcPct val="114000"/>
              </a:lnSpc>
              <a:spcBef>
                <a:spcPts val="0"/>
              </a:spcBef>
              <a:spcAft>
                <a:spcPts val="600"/>
              </a:spcAft>
              <a:buClr>
                <a:srgbClr val="0097D4"/>
              </a:buClr>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Noto Sans Symbols"/>
                <a:cs typeface="Arial" panose="020B0604020202020204" pitchFamily="34" charset="0"/>
              </a:rPr>
              <a:t>Historical loss of some </a:t>
            </a:r>
            <a:r>
              <a:rPr kumimoji="0" lang="en-AU"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Noto Sans Symbols"/>
                <a:cs typeface="Arial" panose="020B0604020202020204" pitchFamily="34" charset="0"/>
              </a:rPr>
              <a:t>wetland</a:t>
            </a:r>
            <a:r>
              <a:rPr kumimoji="0" lang="en-AU"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Noto Sans Symbols"/>
                <a:cs typeface="Arial" panose="020B0604020202020204" pitchFamily="34" charset="0"/>
              </a:rPr>
              <a:t> types has been substantial, but condition trends for mangroves and wetlands have stabilised.</a:t>
            </a:r>
          </a:p>
        </p:txBody>
      </p:sp>
      <p:pic>
        <p:nvPicPr>
          <p:cNvPr id="6" name="Picture 5" descr="A close-up of a seaweed&#10;&#10;Description automatically generated">
            <a:extLst>
              <a:ext uri="{FF2B5EF4-FFF2-40B4-BE49-F238E27FC236}">
                <a16:creationId xmlns:a16="http://schemas.microsoft.com/office/drawing/2014/main" id="{1ED556E3-15F7-FDA7-95DB-C201AF15B75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51231" y="303077"/>
            <a:ext cx="4027514" cy="4027674"/>
          </a:xfrm>
          <a:prstGeom prst="rect">
            <a:avLst/>
          </a:prstGeom>
        </p:spPr>
      </p:pic>
      <p:sp>
        <p:nvSpPr>
          <p:cNvPr id="3" name="TextBox 2">
            <a:extLst>
              <a:ext uri="{FF2B5EF4-FFF2-40B4-BE49-F238E27FC236}">
                <a16:creationId xmlns:a16="http://schemas.microsoft.com/office/drawing/2014/main" id="{B4CC8EE3-9BC0-6082-3C4F-500E0155944F}"/>
              </a:ext>
            </a:extLst>
          </p:cNvPr>
          <p:cNvSpPr txBox="1"/>
          <p:nvPr/>
        </p:nvSpPr>
        <p:spPr>
          <a:xfrm>
            <a:off x="11018281" y="6596390"/>
            <a:ext cx="117371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Dieter Tracey</a:t>
            </a:r>
          </a:p>
        </p:txBody>
      </p:sp>
      <p:grpSp>
        <p:nvGrpSpPr>
          <p:cNvPr id="9" name="Group 8">
            <a:extLst>
              <a:ext uri="{FF2B5EF4-FFF2-40B4-BE49-F238E27FC236}">
                <a16:creationId xmlns:a16="http://schemas.microsoft.com/office/drawing/2014/main" id="{9411E928-7703-C234-54B6-EC53B5838857}"/>
              </a:ext>
            </a:extLst>
          </p:cNvPr>
          <p:cNvGrpSpPr/>
          <p:nvPr/>
        </p:nvGrpSpPr>
        <p:grpSpPr>
          <a:xfrm>
            <a:off x="453963" y="4572928"/>
            <a:ext cx="11348627" cy="2042895"/>
            <a:chOff x="453963" y="4572928"/>
            <a:chExt cx="11348627" cy="2042895"/>
          </a:xfrm>
        </p:grpSpPr>
        <p:pic>
          <p:nvPicPr>
            <p:cNvPr id="5" name="Picture 4">
              <a:extLst>
                <a:ext uri="{FF2B5EF4-FFF2-40B4-BE49-F238E27FC236}">
                  <a16:creationId xmlns:a16="http://schemas.microsoft.com/office/drawing/2014/main" id="{08C76D14-5097-7683-14D3-0A235D013E51}"/>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53963" y="4572928"/>
              <a:ext cx="5692463" cy="2042895"/>
            </a:xfrm>
            <a:prstGeom prst="rect">
              <a:avLst/>
            </a:prstGeom>
          </p:spPr>
        </p:pic>
        <p:pic>
          <p:nvPicPr>
            <p:cNvPr id="7" name="Picture 6">
              <a:extLst>
                <a:ext uri="{FF2B5EF4-FFF2-40B4-BE49-F238E27FC236}">
                  <a16:creationId xmlns:a16="http://schemas.microsoft.com/office/drawing/2014/main" id="{21A1B8E3-2F15-E9B5-47B8-797B23602DF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6123284" y="4572928"/>
              <a:ext cx="5679306" cy="2042895"/>
            </a:xfrm>
            <a:prstGeom prst="rect">
              <a:avLst/>
            </a:prstGeom>
          </p:spPr>
        </p:pic>
      </p:grpSp>
    </p:spTree>
    <p:extLst>
      <p:ext uri="{BB962C8B-B14F-4D97-AF65-F5344CB8AC3E}">
        <p14:creationId xmlns:p14="http://schemas.microsoft.com/office/powerpoint/2010/main" val="138227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E47E46-D86F-4181-9043-2A67F9707864}"/>
              </a:ext>
            </a:extLst>
          </p:cNvPr>
          <p:cNvPicPr>
            <a:picLocks noChangeAspect="1"/>
          </p:cNvPicPr>
          <p:nvPr/>
        </p:nvPicPr>
        <p:blipFill>
          <a:blip r:embed="rId3"/>
          <a:stretch>
            <a:fillRect/>
          </a:stretch>
        </p:blipFill>
        <p:spPr>
          <a:xfrm>
            <a:off x="140975" y="2467757"/>
            <a:ext cx="11601917" cy="4118237"/>
          </a:xfrm>
          <a:prstGeom prst="rect">
            <a:avLst/>
          </a:prstGeom>
        </p:spPr>
      </p:pic>
      <p:sp>
        <p:nvSpPr>
          <p:cNvPr id="4" name="Title 1">
            <a:extLst>
              <a:ext uri="{FF2B5EF4-FFF2-40B4-BE49-F238E27FC236}">
                <a16:creationId xmlns:a16="http://schemas.microsoft.com/office/drawing/2014/main" id="{CDB33FCD-CA45-BA4D-B077-D9240BC5AFAF}"/>
              </a:ext>
            </a:extLst>
          </p:cNvPr>
          <p:cNvSpPr txBox="1">
            <a:spLocks/>
          </p:cNvSpPr>
          <p:nvPr/>
        </p:nvSpPr>
        <p:spPr>
          <a:xfrm>
            <a:off x="247272" y="172301"/>
            <a:ext cx="11495619" cy="5800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rPr>
              <a:t>Impacts of pollutants on GBR ecosystems</a:t>
            </a:r>
            <a:endParaRPr kumimoji="0" lang="en-AU" sz="36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endParaRPr>
          </a:p>
        </p:txBody>
      </p:sp>
      <p:sp>
        <p:nvSpPr>
          <p:cNvPr id="5" name="TextBox 4">
            <a:extLst>
              <a:ext uri="{FF2B5EF4-FFF2-40B4-BE49-F238E27FC236}">
                <a16:creationId xmlns:a16="http://schemas.microsoft.com/office/drawing/2014/main" id="{9F994D34-D36E-43C0-ABC3-0B5929402697}"/>
              </a:ext>
            </a:extLst>
          </p:cNvPr>
          <p:cNvSpPr txBox="1"/>
          <p:nvPr/>
        </p:nvSpPr>
        <p:spPr>
          <a:xfrm>
            <a:off x="247272" y="833379"/>
            <a:ext cx="11126705" cy="1483035"/>
          </a:xfrm>
          <a:prstGeom prst="rect">
            <a:avLst/>
          </a:prstGeom>
          <a:noFill/>
        </p:spPr>
        <p:txBody>
          <a:bodyPr wrap="square">
            <a:spAutoFit/>
          </a:bodyPr>
          <a:lstStyle/>
          <a:p>
            <a:pPr marL="342900" marR="0" lvl="0" indent="-342900" algn="l" defTabSz="914400" rtl="0" eaLnBrk="1" fontAlgn="auto" latinLnBrk="0" hangingPunct="1">
              <a:lnSpc>
                <a:spcPct val="114000"/>
              </a:lnSpc>
              <a:spcBef>
                <a:spcPts val="0"/>
              </a:spcBef>
              <a:spcAft>
                <a:spcPts val="600"/>
              </a:spcAft>
              <a:buClr>
                <a:srgbClr val="0097D4"/>
              </a:buClr>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Noto Sans Symbols"/>
                <a:cs typeface="Arial" panose="020B0604020202020204" pitchFamily="34" charset="0"/>
              </a:rPr>
              <a:t>Impacts vary between pollutants and locations.</a:t>
            </a:r>
          </a:p>
          <a:p>
            <a:pPr marL="342900" marR="0" lvl="0" indent="-342900" algn="l" defTabSz="914400" rtl="0" eaLnBrk="1" fontAlgn="auto" latinLnBrk="0" hangingPunct="1">
              <a:lnSpc>
                <a:spcPct val="114000"/>
              </a:lnSpc>
              <a:spcBef>
                <a:spcPts val="0"/>
              </a:spcBef>
              <a:spcAft>
                <a:spcPts val="600"/>
              </a:spcAft>
              <a:buClr>
                <a:srgbClr val="0097D4"/>
              </a:buClr>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Noto Sans Symbols"/>
                <a:cs typeface="Arial" panose="020B0604020202020204" pitchFamily="34" charset="0"/>
              </a:rPr>
              <a:t>Improved</a:t>
            </a:r>
            <a:r>
              <a:rPr kumimoji="0" lang="en-AU" sz="1800" b="0" i="0" u="none" strike="noStrike" kern="1200" cap="none" spc="0" normalizeH="0" noProof="0" dirty="0">
                <a:ln>
                  <a:noFill/>
                </a:ln>
                <a:solidFill>
                  <a:prstClr val="black">
                    <a:lumMod val="75000"/>
                    <a:lumOff val="25000"/>
                  </a:prstClr>
                </a:solidFill>
                <a:effectLst/>
                <a:uLnTx/>
                <a:uFillTx/>
                <a:latin typeface="Arial" panose="020B0604020202020204" pitchFamily="34" charset="0"/>
                <a:ea typeface="Noto Sans Symbols"/>
                <a:cs typeface="Arial" panose="020B0604020202020204" pitchFamily="34" charset="0"/>
              </a:rPr>
              <a:t> knowledge around specific impacts in some locations (e.g. sediment story), interactive effects and role of good water quality in recovery.</a:t>
            </a:r>
          </a:p>
          <a:p>
            <a:pPr marL="342900" marR="0" lvl="0" indent="-342900" algn="l" defTabSz="914400" rtl="0" eaLnBrk="1" fontAlgn="auto" latinLnBrk="0" hangingPunct="1">
              <a:lnSpc>
                <a:spcPct val="114000"/>
              </a:lnSpc>
              <a:spcBef>
                <a:spcPts val="0"/>
              </a:spcBef>
              <a:spcAft>
                <a:spcPts val="600"/>
              </a:spcAft>
              <a:buClr>
                <a:srgbClr val="0097D4"/>
              </a:buClr>
              <a:buSzTx/>
              <a:buFont typeface="Arial" panose="020B0604020202020204" pitchFamily="34" charset="0"/>
              <a:buChar char="►"/>
              <a:tabLst/>
              <a:defRPr/>
            </a:pPr>
            <a:r>
              <a:rPr lang="en-AU" baseline="0" dirty="0">
                <a:solidFill>
                  <a:prstClr val="black">
                    <a:lumMod val="75000"/>
                    <a:lumOff val="25000"/>
                  </a:prstClr>
                </a:solidFill>
                <a:latin typeface="Arial" panose="020B0604020202020204" pitchFamily="34" charset="0"/>
                <a:ea typeface="Noto Sans Symbols"/>
                <a:cs typeface="Arial" panose="020B0604020202020204" pitchFamily="34" charset="0"/>
              </a:rPr>
              <a:t>Included</a:t>
            </a:r>
            <a:r>
              <a:rPr lang="en-AU" dirty="0">
                <a:solidFill>
                  <a:prstClr val="black">
                    <a:lumMod val="75000"/>
                    <a:lumOff val="25000"/>
                  </a:prstClr>
                </a:solidFill>
                <a:latin typeface="Arial" panose="020B0604020202020204" pitchFamily="34" charset="0"/>
                <a:ea typeface="Noto Sans Symbols"/>
                <a:cs typeface="Arial" panose="020B0604020202020204" pitchFamily="34" charset="0"/>
              </a:rPr>
              <a:t> in Topic Summaries.</a:t>
            </a:r>
            <a:endParaRPr kumimoji="0" lang="en-AU"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Noto Sans Symbols"/>
              <a:cs typeface="Arial" panose="020B0604020202020204" pitchFamily="34" charset="0"/>
            </a:endParaRPr>
          </a:p>
        </p:txBody>
      </p:sp>
      <p:sp>
        <p:nvSpPr>
          <p:cNvPr id="6" name="TextBox 5">
            <a:extLst>
              <a:ext uri="{FF2B5EF4-FFF2-40B4-BE49-F238E27FC236}">
                <a16:creationId xmlns:a16="http://schemas.microsoft.com/office/drawing/2014/main" id="{4FDABD3D-A1CF-453D-344E-124091353B5E}"/>
              </a:ext>
            </a:extLst>
          </p:cNvPr>
          <p:cNvSpPr txBox="1"/>
          <p:nvPr/>
        </p:nvSpPr>
        <p:spPr>
          <a:xfrm>
            <a:off x="6667020" y="6504969"/>
            <a:ext cx="5140028" cy="369332"/>
          </a:xfrm>
          <a:prstGeom prst="rect">
            <a:avLst/>
          </a:prstGeom>
          <a:noFill/>
        </p:spPr>
        <p:txBody>
          <a:bodyPr wrap="square" rtlCol="0">
            <a:spAutoFit/>
          </a:bodyPr>
          <a:lstStyle/>
          <a:p>
            <a:pPr algn="r"/>
            <a:r>
              <a:rPr lang="en-AU" b="1" dirty="0">
                <a:solidFill>
                  <a:schemeClr val="tx2"/>
                </a:solidFill>
              </a:rPr>
              <a:t>Example from Sugarcane Topic Summary</a:t>
            </a:r>
          </a:p>
        </p:txBody>
      </p:sp>
    </p:spTree>
    <p:extLst>
      <p:ext uri="{BB962C8B-B14F-4D97-AF65-F5344CB8AC3E}">
        <p14:creationId xmlns:p14="http://schemas.microsoft.com/office/powerpoint/2010/main" val="11924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iver running through a green valley&#10;&#10;Description automatically generated">
            <a:extLst>
              <a:ext uri="{FF2B5EF4-FFF2-40B4-BE49-F238E27FC236}">
                <a16:creationId xmlns:a16="http://schemas.microsoft.com/office/drawing/2014/main" id="{1CDC7F07-4F74-FE9E-339E-FDF2401D395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3999506"/>
          </a:xfrm>
          <a:prstGeom prst="rect">
            <a:avLst/>
          </a:prstGeom>
        </p:spPr>
      </p:pic>
      <p:sp>
        <p:nvSpPr>
          <p:cNvPr id="14" name="Rectangle 13">
            <a:extLst>
              <a:ext uri="{FF2B5EF4-FFF2-40B4-BE49-F238E27FC236}">
                <a16:creationId xmlns:a16="http://schemas.microsoft.com/office/drawing/2014/main" id="{4D7D8E2F-17BA-4605-C4D7-A965E22E0AF2}"/>
              </a:ext>
            </a:extLst>
          </p:cNvPr>
          <p:cNvSpPr/>
          <p:nvPr/>
        </p:nvSpPr>
        <p:spPr>
          <a:xfrm>
            <a:off x="0" y="3999506"/>
            <a:ext cx="12192000" cy="2858492"/>
          </a:xfrm>
          <a:prstGeom prst="rect">
            <a:avLst/>
          </a:prstGeom>
          <a:solidFill>
            <a:srgbClr val="1C517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15" name="TextBox 14">
            <a:extLst>
              <a:ext uri="{FF2B5EF4-FFF2-40B4-BE49-F238E27FC236}">
                <a16:creationId xmlns:a16="http://schemas.microsoft.com/office/drawing/2014/main" id="{CF8C8492-E5AB-64AE-E780-6E3E2BB3FC49}"/>
              </a:ext>
            </a:extLst>
          </p:cNvPr>
          <p:cNvSpPr txBox="1"/>
          <p:nvPr/>
        </p:nvSpPr>
        <p:spPr>
          <a:xfrm>
            <a:off x="270617" y="5476058"/>
            <a:ext cx="9455359" cy="1013162"/>
          </a:xfrm>
          <a:prstGeom prst="rect">
            <a:avLst/>
          </a:prstGeom>
          <a:noFill/>
        </p:spPr>
        <p:txBody>
          <a:bodyPr wrap="square" rtlCol="0">
            <a:spAutoFit/>
          </a:bodyPr>
          <a:lstStyle/>
          <a:p>
            <a:pPr>
              <a:lnSpc>
                <a:spcPts val="3500"/>
              </a:lnSpc>
              <a:spcAft>
                <a:spcPts val="600"/>
              </a:spcAft>
            </a:pP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2022 Scientific Consensus Statement</a:t>
            </a:r>
          </a:p>
          <a:p>
            <a:pPr>
              <a:lnSpc>
                <a:spcPts val="3500"/>
              </a:lnSpc>
              <a:spcAft>
                <a:spcPts val="600"/>
              </a:spcAft>
            </a:pPr>
            <a:r>
              <a:rPr lang="en-US" sz="2000" i="1" dirty="0">
                <a:solidFill>
                  <a:schemeClr val="bg1"/>
                </a:solidFill>
                <a:latin typeface="Arial" panose="020B0604020202020204" pitchFamily="34" charset="0"/>
                <a:ea typeface="Calibri" panose="020F0502020204030204" pitchFamily="34" charset="0"/>
                <a:cs typeface="Arial" panose="020B0604020202020204" pitchFamily="34" charset="0"/>
              </a:rPr>
              <a:t>Land-based impacts on Great Barrier Reef water quality and ecosystem condition</a:t>
            </a:r>
          </a:p>
        </p:txBody>
      </p:sp>
      <p:pic>
        <p:nvPicPr>
          <p:cNvPr id="5" name="Picture 4">
            <a:extLst>
              <a:ext uri="{FF2B5EF4-FFF2-40B4-BE49-F238E27FC236}">
                <a16:creationId xmlns:a16="http://schemas.microsoft.com/office/drawing/2014/main" id="{50C8740F-98C1-C847-7638-A886357F3013}"/>
              </a:ext>
            </a:extLst>
          </p:cNvPr>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0200912" y="5649622"/>
            <a:ext cx="1656282" cy="761445"/>
          </a:xfrm>
          <a:prstGeom prst="rect">
            <a:avLst/>
          </a:prstGeom>
        </p:spPr>
      </p:pic>
      <p:pic>
        <p:nvPicPr>
          <p:cNvPr id="8" name="Picture 7" descr="A colorful lines on a black background&#10;&#10;Description automatically generated">
            <a:extLst>
              <a:ext uri="{FF2B5EF4-FFF2-40B4-BE49-F238E27FC236}">
                <a16:creationId xmlns:a16="http://schemas.microsoft.com/office/drawing/2014/main" id="{27FD74B9-F3B1-BEA7-4D51-680B08ECBF6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058125"/>
            <a:ext cx="12192000" cy="2282217"/>
          </a:xfrm>
          <a:prstGeom prst="rect">
            <a:avLst/>
          </a:prstGeom>
        </p:spPr>
      </p:pic>
      <p:pic>
        <p:nvPicPr>
          <p:cNvPr id="3" name="Graphic 2">
            <a:extLst>
              <a:ext uri="{FF2B5EF4-FFF2-40B4-BE49-F238E27FC236}">
                <a16:creationId xmlns:a16="http://schemas.microsoft.com/office/drawing/2014/main" id="{364CDA62-AC8F-CBBD-2763-8E87779DA19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58999" y="162326"/>
            <a:ext cx="4284000" cy="4284000"/>
          </a:xfrm>
          <a:prstGeom prst="rect">
            <a:avLst/>
          </a:prstGeom>
        </p:spPr>
      </p:pic>
      <p:sp>
        <p:nvSpPr>
          <p:cNvPr id="4" name="TextBox 3">
            <a:extLst>
              <a:ext uri="{FF2B5EF4-FFF2-40B4-BE49-F238E27FC236}">
                <a16:creationId xmlns:a16="http://schemas.microsoft.com/office/drawing/2014/main" id="{E2C029A1-6511-3FE9-CC93-56CA2FD31CD8}"/>
              </a:ext>
            </a:extLst>
          </p:cNvPr>
          <p:cNvSpPr txBox="1"/>
          <p:nvPr/>
        </p:nvSpPr>
        <p:spPr>
          <a:xfrm>
            <a:off x="8506799" y="4582042"/>
            <a:ext cx="2588401" cy="461665"/>
          </a:xfrm>
          <a:prstGeom prst="rect">
            <a:avLst/>
          </a:prstGeom>
          <a:noFill/>
        </p:spPr>
        <p:txBody>
          <a:bodyPr wrap="none" rtlCol="0">
            <a:spAutoFit/>
          </a:bodyPr>
          <a:lstStyle/>
          <a:p>
            <a:r>
              <a:rPr lang="en-AU" sz="2400" b="1" dirty="0">
                <a:solidFill>
                  <a:schemeClr val="bg1"/>
                </a:solidFill>
                <a:latin typeface="Arial" panose="020B0604020202020204" pitchFamily="34" charset="0"/>
                <a:cs typeface="Arial" panose="020B0604020202020204" pitchFamily="34" charset="0"/>
              </a:rPr>
              <a:t>Visit the website</a:t>
            </a:r>
          </a:p>
        </p:txBody>
      </p:sp>
    </p:spTree>
    <p:extLst>
      <p:ext uri="{BB962C8B-B14F-4D97-AF65-F5344CB8AC3E}">
        <p14:creationId xmlns:p14="http://schemas.microsoft.com/office/powerpoint/2010/main" val="1335973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72F2E2-6DA2-9FA3-F1BD-1092B8A1E0BA}"/>
              </a:ext>
            </a:extLst>
          </p:cNvPr>
          <p:cNvSpPr/>
          <p:nvPr/>
        </p:nvSpPr>
        <p:spPr>
          <a:xfrm>
            <a:off x="0" y="6137996"/>
            <a:ext cx="12192000" cy="720001"/>
          </a:xfrm>
          <a:prstGeom prst="rect">
            <a:avLst/>
          </a:prstGeom>
          <a:solidFill>
            <a:srgbClr val="1C517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37400D7-45A8-8D85-1085-616B2E503B92}"/>
              </a:ext>
            </a:extLst>
          </p:cNvPr>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0878796" y="6224753"/>
            <a:ext cx="1188707" cy="546486"/>
          </a:xfrm>
          <a:prstGeom prst="rect">
            <a:avLst/>
          </a:prstGeom>
        </p:spPr>
      </p:pic>
      <p:sp>
        <p:nvSpPr>
          <p:cNvPr id="3" name="TextBox 2">
            <a:extLst>
              <a:ext uri="{FF2B5EF4-FFF2-40B4-BE49-F238E27FC236}">
                <a16:creationId xmlns:a16="http://schemas.microsoft.com/office/drawing/2014/main" id="{A8E19566-E249-3FFD-3B12-A68944F59B23}"/>
              </a:ext>
            </a:extLst>
          </p:cNvPr>
          <p:cNvSpPr txBox="1"/>
          <p:nvPr/>
        </p:nvSpPr>
        <p:spPr>
          <a:xfrm>
            <a:off x="4877767" y="1188983"/>
            <a:ext cx="6984033" cy="4684616"/>
          </a:xfrm>
          <a:prstGeom prst="rect">
            <a:avLst/>
          </a:prstGeom>
          <a:noFill/>
        </p:spPr>
        <p:txBody>
          <a:bodyPr wrap="square" rtlCol="0">
            <a:spAutoFit/>
          </a:bodyPr>
          <a:lstStyle/>
          <a:p>
            <a:pPr marL="285750" indent="-285750">
              <a:lnSpc>
                <a:spcPts val="2600"/>
              </a:lnSpc>
              <a:spcAft>
                <a:spcPts val="600"/>
              </a:spcAft>
              <a:buClr>
                <a:srgbClr val="1D5273"/>
              </a:buClr>
              <a:buFont typeface="Arial" panose="020B0604020202020204" pitchFamily="34" charset="0"/>
              <a:buChar char="►"/>
            </a:pPr>
            <a:r>
              <a:rPr lang="en-AU"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The Great Barrier Reef</a:t>
            </a:r>
            <a:r>
              <a:rPr lang="en-AU" sz="18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 spans </a:t>
            </a:r>
            <a:r>
              <a:rPr lang="en-AU" sz="1800" b="1"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348,700 km</a:t>
            </a:r>
            <a:r>
              <a:rPr lang="en-AU" sz="1800" b="1" baseline="300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2</a:t>
            </a:r>
            <a:r>
              <a:rPr lang="en-AU" sz="1800" b="1"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 </a:t>
            </a:r>
            <a:r>
              <a:rPr lang="en-AU" sz="18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and encompasses multiple ecosystems across terrestrial and aquatic landscapes</a:t>
            </a:r>
            <a:r>
              <a:rPr lang="en-AU"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 regional variability</a:t>
            </a:r>
            <a:r>
              <a:rPr lang="en-AU" sz="18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a:t>
            </a:r>
          </a:p>
          <a:p>
            <a:pPr marL="285750" indent="-285750">
              <a:lnSpc>
                <a:spcPts val="2600"/>
              </a:lnSpc>
              <a:spcAft>
                <a:spcPts val="600"/>
              </a:spcAft>
              <a:buClr>
                <a:srgbClr val="1D5273"/>
              </a:buClr>
              <a:buFont typeface="Arial" panose="020B0604020202020204" pitchFamily="34" charset="0"/>
              <a:buChar char="►"/>
            </a:pPr>
            <a:r>
              <a:rPr lang="en-AU" b="1" dirty="0">
                <a:solidFill>
                  <a:schemeClr val="tx1">
                    <a:lumMod val="75000"/>
                    <a:lumOff val="25000"/>
                  </a:schemeClr>
                </a:solidFill>
                <a:latin typeface="Arial" panose="020B0604020202020204" pitchFamily="34" charset="0"/>
                <a:ea typeface="Noto Sans Symbols"/>
                <a:cs typeface="Arial" panose="020B0604020202020204" pitchFamily="34" charset="0"/>
              </a:rPr>
              <a:t>Geographic scope </a:t>
            </a:r>
            <a:r>
              <a:rPr lang="en-AU" dirty="0">
                <a:solidFill>
                  <a:schemeClr val="tx1">
                    <a:lumMod val="75000"/>
                    <a:lumOff val="25000"/>
                  </a:schemeClr>
                </a:solidFill>
                <a:latin typeface="Arial" panose="020B0604020202020204" pitchFamily="34" charset="0"/>
                <a:ea typeface="Noto Sans Symbols"/>
                <a:cs typeface="Arial" panose="020B0604020202020204" pitchFamily="34" charset="0"/>
              </a:rPr>
              <a:t>- Great Barrier Reef World Heritage Area and adjacent catchment area including 35 basins.</a:t>
            </a:r>
          </a:p>
          <a:p>
            <a:pPr marL="285750" indent="-285750">
              <a:lnSpc>
                <a:spcPts val="2600"/>
              </a:lnSpc>
              <a:spcAft>
                <a:spcPts val="600"/>
              </a:spcAft>
              <a:buClr>
                <a:srgbClr val="1D5273"/>
              </a:buClr>
              <a:buFont typeface="Arial" panose="020B0604020202020204" pitchFamily="34" charset="0"/>
              <a:buChar char="►"/>
            </a:pPr>
            <a:r>
              <a:rPr lang="en-AU" sz="1800" b="1" dirty="0">
                <a:solidFill>
                  <a:schemeClr val="tx1">
                    <a:lumMod val="75000"/>
                    <a:lumOff val="25000"/>
                  </a:schemeClr>
                </a:solidFill>
                <a:effectLst/>
                <a:latin typeface="Arial" panose="020B0604020202020204" pitchFamily="34" charset="0"/>
                <a:ea typeface="Noto Sans Symbols"/>
                <a:cs typeface="Arial" panose="020B0604020202020204" pitchFamily="34" charset="0"/>
              </a:rPr>
              <a:t>Highly connected system</a:t>
            </a:r>
            <a:r>
              <a:rPr lang="en-AU" sz="1800" dirty="0">
                <a:solidFill>
                  <a:schemeClr val="tx1">
                    <a:lumMod val="75000"/>
                    <a:lumOff val="25000"/>
                  </a:schemeClr>
                </a:solidFill>
                <a:effectLst/>
                <a:latin typeface="Arial" panose="020B0604020202020204" pitchFamily="34" charset="0"/>
                <a:ea typeface="Noto Sans Symbols"/>
                <a:cs typeface="Arial" panose="020B0604020202020204" pitchFamily="34" charset="0"/>
              </a:rPr>
              <a:t> - the movement of water, matter and organisms is critical for many ecosystems from the catchment and floodplains to the outer reef. </a:t>
            </a:r>
          </a:p>
          <a:p>
            <a:pPr marL="285750" indent="-285750">
              <a:lnSpc>
                <a:spcPts val="2600"/>
              </a:lnSpc>
              <a:spcAft>
                <a:spcPts val="600"/>
              </a:spcAft>
              <a:buClr>
                <a:srgbClr val="1D5273"/>
              </a:buClr>
              <a:buFont typeface="Arial" panose="020B0604020202020204" pitchFamily="34" charset="0"/>
              <a:buChar char="►"/>
            </a:pPr>
            <a:r>
              <a:rPr lang="en-AU" sz="1800" b="1" dirty="0">
                <a:solidFill>
                  <a:schemeClr val="tx1">
                    <a:lumMod val="75000"/>
                    <a:lumOff val="25000"/>
                  </a:schemeClr>
                </a:solidFill>
                <a:effectLst/>
                <a:latin typeface="Arial" panose="020B0604020202020204" pitchFamily="34" charset="0"/>
                <a:ea typeface="Noto Sans Symbols"/>
                <a:cs typeface="Arial" panose="020B0604020202020204" pitchFamily="34" charset="0"/>
              </a:rPr>
              <a:t>Wide range of ecosystems </a:t>
            </a:r>
            <a:r>
              <a:rPr lang="en-AU" sz="1800" dirty="0">
                <a:solidFill>
                  <a:schemeClr val="tx1">
                    <a:lumMod val="75000"/>
                    <a:lumOff val="25000"/>
                  </a:schemeClr>
                </a:solidFill>
                <a:effectLst/>
                <a:latin typeface="Arial" panose="020B0604020202020204" pitchFamily="34" charset="0"/>
                <a:ea typeface="Noto Sans Symbols"/>
                <a:cs typeface="Arial" panose="020B0604020202020204" pitchFamily="34" charset="0"/>
              </a:rPr>
              <a:t>- marine (coral, seagrass, pelagic, benthic and plankton communities), estuarine (mangroves, saltmarshes) and freshwater (wetlands, floodplain wetlands) ecosystems.</a:t>
            </a:r>
          </a:p>
          <a:p>
            <a:pPr marL="285750" indent="-285750">
              <a:lnSpc>
                <a:spcPts val="2400"/>
              </a:lnSpc>
              <a:spcAft>
                <a:spcPts val="600"/>
              </a:spcAft>
              <a:buClr>
                <a:srgbClr val="1D5273"/>
              </a:buClr>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65037947-317D-283C-E31D-537F972680CA}"/>
              </a:ext>
            </a:extLst>
          </p:cNvPr>
          <p:cNvSpPr txBox="1">
            <a:spLocks/>
          </p:cNvSpPr>
          <p:nvPr/>
        </p:nvSpPr>
        <p:spPr>
          <a:xfrm>
            <a:off x="4960014" y="222582"/>
            <a:ext cx="6901786" cy="379777"/>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2800" b="1" dirty="0">
                <a:solidFill>
                  <a:srgbClr val="1C5174"/>
                </a:solidFill>
                <a:latin typeface="Arial" panose="020B0604020202020204" pitchFamily="34" charset="0"/>
                <a:ea typeface="Open Sans" panose="020B0606030504020204" pitchFamily="34" charset="0"/>
                <a:cs typeface="Arial" panose="020B0604020202020204" pitchFamily="34" charset="0"/>
              </a:rPr>
              <a:t>Scope of the 2022 Scientific Consensus Statement</a:t>
            </a:r>
          </a:p>
        </p:txBody>
      </p:sp>
      <p:pic>
        <p:nvPicPr>
          <p:cNvPr id="7" name="Picture 6" descr="A map of the ocean&#10;&#10;Description automatically generated">
            <a:extLst>
              <a:ext uri="{FF2B5EF4-FFF2-40B4-BE49-F238E27FC236}">
                <a16:creationId xmlns:a16="http://schemas.microsoft.com/office/drawing/2014/main" id="{1F6B7BEA-1BB6-BA26-B19B-C3E743A261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4467788" cy="6858000"/>
          </a:xfrm>
          <a:prstGeom prst="rect">
            <a:avLst/>
          </a:prstGeom>
        </p:spPr>
      </p:pic>
    </p:spTree>
    <p:extLst>
      <p:ext uri="{BB962C8B-B14F-4D97-AF65-F5344CB8AC3E}">
        <p14:creationId xmlns:p14="http://schemas.microsoft.com/office/powerpoint/2010/main" val="2008849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B6159E-FC9D-0D21-AFFF-2F9FF8E70DB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737" r="-3351"/>
          <a:stretch/>
        </p:blipFill>
        <p:spPr>
          <a:xfrm>
            <a:off x="335112" y="694868"/>
            <a:ext cx="11874486" cy="2509759"/>
          </a:xfrm>
          <a:prstGeom prst="rect">
            <a:avLst/>
          </a:prstGeom>
        </p:spPr>
      </p:pic>
      <p:sp>
        <p:nvSpPr>
          <p:cNvPr id="7" name="Rectangle 6">
            <a:extLst>
              <a:ext uri="{FF2B5EF4-FFF2-40B4-BE49-F238E27FC236}">
                <a16:creationId xmlns:a16="http://schemas.microsoft.com/office/drawing/2014/main" id="{223BBE52-3803-28D7-88E2-DD647FE235CE}"/>
              </a:ext>
            </a:extLst>
          </p:cNvPr>
          <p:cNvSpPr/>
          <p:nvPr/>
        </p:nvSpPr>
        <p:spPr>
          <a:xfrm>
            <a:off x="383456" y="3507368"/>
            <a:ext cx="360000" cy="360000"/>
          </a:xfrm>
          <a:prstGeom prst="rect">
            <a:avLst/>
          </a:prstGeom>
          <a:solidFill>
            <a:srgbClr val="1D5273"/>
          </a:solidFill>
          <a:ln>
            <a:solidFill>
              <a:srgbClr val="1D52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lumMod val="85000"/>
                  <a:lumOff val="15000"/>
                </a:schemeClr>
              </a:solidFill>
            </a:endParaRPr>
          </a:p>
        </p:txBody>
      </p:sp>
      <p:sp>
        <p:nvSpPr>
          <p:cNvPr id="8" name="TextBox 7">
            <a:extLst>
              <a:ext uri="{FF2B5EF4-FFF2-40B4-BE49-F238E27FC236}">
                <a16:creationId xmlns:a16="http://schemas.microsoft.com/office/drawing/2014/main" id="{342C9092-4954-2B16-60B2-740A8775DDA0}"/>
              </a:ext>
            </a:extLst>
          </p:cNvPr>
          <p:cNvSpPr txBox="1"/>
          <p:nvPr/>
        </p:nvSpPr>
        <p:spPr>
          <a:xfrm>
            <a:off x="739090" y="3500438"/>
            <a:ext cx="992579" cy="369332"/>
          </a:xfrm>
          <a:prstGeom prst="rect">
            <a:avLst/>
          </a:prstGeom>
          <a:noFill/>
        </p:spPr>
        <p:txBody>
          <a:bodyPr wrap="none" rtlCol="0">
            <a:spAutoFit/>
          </a:bodyPr>
          <a:lstStyle/>
          <a:p>
            <a:r>
              <a:rPr lang="en-AU" dirty="0">
                <a:solidFill>
                  <a:schemeClr val="tx1">
                    <a:lumMod val="85000"/>
                    <a:lumOff val="15000"/>
                  </a:schemeClr>
                </a:solidFill>
                <a:latin typeface="Arial" panose="020B0604020202020204" pitchFamily="34" charset="0"/>
                <a:cs typeface="Arial" panose="020B0604020202020204" pitchFamily="34" charset="0"/>
              </a:rPr>
              <a:t>Grazing</a:t>
            </a:r>
          </a:p>
        </p:txBody>
      </p:sp>
      <p:sp>
        <p:nvSpPr>
          <p:cNvPr id="9" name="Rectangle 8">
            <a:extLst>
              <a:ext uri="{FF2B5EF4-FFF2-40B4-BE49-F238E27FC236}">
                <a16:creationId xmlns:a16="http://schemas.microsoft.com/office/drawing/2014/main" id="{AD0651B1-1802-28A8-6E7D-71C81CF80108}"/>
              </a:ext>
            </a:extLst>
          </p:cNvPr>
          <p:cNvSpPr/>
          <p:nvPr/>
        </p:nvSpPr>
        <p:spPr>
          <a:xfrm>
            <a:off x="1829373" y="3507368"/>
            <a:ext cx="360000" cy="360000"/>
          </a:xfrm>
          <a:prstGeom prst="rect">
            <a:avLst/>
          </a:prstGeom>
          <a:solidFill>
            <a:srgbClr val="8DC63F"/>
          </a:solidFill>
          <a:ln>
            <a:solidFill>
              <a:srgbClr val="8DC6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lumMod val="85000"/>
                  <a:lumOff val="15000"/>
                </a:schemeClr>
              </a:solidFill>
            </a:endParaRPr>
          </a:p>
        </p:txBody>
      </p:sp>
      <p:sp>
        <p:nvSpPr>
          <p:cNvPr id="10" name="TextBox 9">
            <a:extLst>
              <a:ext uri="{FF2B5EF4-FFF2-40B4-BE49-F238E27FC236}">
                <a16:creationId xmlns:a16="http://schemas.microsoft.com/office/drawing/2014/main" id="{694A1C11-8466-0F9F-AE6A-56545C0C92F6}"/>
              </a:ext>
            </a:extLst>
          </p:cNvPr>
          <p:cNvSpPr txBox="1"/>
          <p:nvPr/>
        </p:nvSpPr>
        <p:spPr>
          <a:xfrm>
            <a:off x="2190121" y="3507740"/>
            <a:ext cx="1300356" cy="369332"/>
          </a:xfrm>
          <a:prstGeom prst="rect">
            <a:avLst/>
          </a:prstGeom>
          <a:noFill/>
        </p:spPr>
        <p:txBody>
          <a:bodyPr wrap="none" rtlCol="0">
            <a:spAutoFit/>
          </a:bodyPr>
          <a:lstStyle/>
          <a:p>
            <a:r>
              <a:rPr lang="en-AU" dirty="0">
                <a:solidFill>
                  <a:schemeClr val="tx1">
                    <a:lumMod val="85000"/>
                    <a:lumOff val="15000"/>
                  </a:schemeClr>
                </a:solidFill>
                <a:latin typeface="Arial" panose="020B0604020202020204" pitchFamily="34" charset="0"/>
                <a:cs typeface="Arial" panose="020B0604020202020204" pitchFamily="34" charset="0"/>
              </a:rPr>
              <a:t>Sugarcane</a:t>
            </a:r>
          </a:p>
        </p:txBody>
      </p:sp>
      <p:sp>
        <p:nvSpPr>
          <p:cNvPr id="11" name="Rectangle 10">
            <a:extLst>
              <a:ext uri="{FF2B5EF4-FFF2-40B4-BE49-F238E27FC236}">
                <a16:creationId xmlns:a16="http://schemas.microsoft.com/office/drawing/2014/main" id="{A6688218-A037-F44D-3C6B-C18246A656F5}"/>
              </a:ext>
            </a:extLst>
          </p:cNvPr>
          <p:cNvSpPr/>
          <p:nvPr/>
        </p:nvSpPr>
        <p:spPr>
          <a:xfrm>
            <a:off x="3479080" y="3507368"/>
            <a:ext cx="360000" cy="360000"/>
          </a:xfrm>
          <a:prstGeom prst="rect">
            <a:avLst/>
          </a:prstGeom>
          <a:solidFill>
            <a:srgbClr val="0096D4"/>
          </a:solidFill>
          <a:ln>
            <a:solidFill>
              <a:srgbClr val="0096D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lumMod val="85000"/>
                  <a:lumOff val="15000"/>
                </a:schemeClr>
              </a:solidFill>
            </a:endParaRPr>
          </a:p>
        </p:txBody>
      </p:sp>
      <p:sp>
        <p:nvSpPr>
          <p:cNvPr id="12" name="TextBox 11">
            <a:extLst>
              <a:ext uri="{FF2B5EF4-FFF2-40B4-BE49-F238E27FC236}">
                <a16:creationId xmlns:a16="http://schemas.microsoft.com/office/drawing/2014/main" id="{D5418DD4-1898-972F-D91D-A3922A4938F0}"/>
              </a:ext>
            </a:extLst>
          </p:cNvPr>
          <p:cNvSpPr txBox="1"/>
          <p:nvPr/>
        </p:nvSpPr>
        <p:spPr>
          <a:xfrm>
            <a:off x="3921754" y="3361939"/>
            <a:ext cx="1914996" cy="646331"/>
          </a:xfrm>
          <a:prstGeom prst="rect">
            <a:avLst/>
          </a:prstGeom>
          <a:noFill/>
        </p:spPr>
        <p:txBody>
          <a:bodyPr wrap="square" rtlCol="0">
            <a:spAutoFit/>
          </a:bodyPr>
          <a:lstStyle/>
          <a:p>
            <a:r>
              <a:rPr lang="en-AU" dirty="0">
                <a:solidFill>
                  <a:schemeClr val="tx1">
                    <a:lumMod val="85000"/>
                    <a:lumOff val="15000"/>
                  </a:schemeClr>
                </a:solidFill>
                <a:latin typeface="Arial" panose="020B0604020202020204" pitchFamily="34" charset="0"/>
                <a:cs typeface="Arial" panose="020B0604020202020204" pitchFamily="34" charset="0"/>
              </a:rPr>
              <a:t>Irrigated and</a:t>
            </a:r>
          </a:p>
          <a:p>
            <a:r>
              <a:rPr lang="en-AU" dirty="0">
                <a:solidFill>
                  <a:schemeClr val="tx1">
                    <a:lumMod val="85000"/>
                    <a:lumOff val="15000"/>
                  </a:schemeClr>
                </a:solidFill>
                <a:latin typeface="Arial" panose="020B0604020202020204" pitchFamily="34" charset="0"/>
                <a:cs typeface="Arial" panose="020B0604020202020204" pitchFamily="34" charset="0"/>
              </a:rPr>
              <a:t>dryland cropping</a:t>
            </a:r>
          </a:p>
        </p:txBody>
      </p:sp>
      <p:sp>
        <p:nvSpPr>
          <p:cNvPr id="13" name="Rectangle 12">
            <a:extLst>
              <a:ext uri="{FF2B5EF4-FFF2-40B4-BE49-F238E27FC236}">
                <a16:creationId xmlns:a16="http://schemas.microsoft.com/office/drawing/2014/main" id="{F4088FF6-F5E8-1FE6-B022-8FEDD50A9FF7}"/>
              </a:ext>
            </a:extLst>
          </p:cNvPr>
          <p:cNvSpPr/>
          <p:nvPr/>
        </p:nvSpPr>
        <p:spPr>
          <a:xfrm>
            <a:off x="5815830" y="3507368"/>
            <a:ext cx="360000" cy="360000"/>
          </a:xfrm>
          <a:prstGeom prst="rect">
            <a:avLst/>
          </a:prstGeom>
          <a:solidFill>
            <a:srgbClr val="FFCC00"/>
          </a:solidFill>
          <a:ln>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lumMod val="85000"/>
                  <a:lumOff val="15000"/>
                </a:schemeClr>
              </a:solidFill>
            </a:endParaRPr>
          </a:p>
        </p:txBody>
      </p:sp>
      <p:sp>
        <p:nvSpPr>
          <p:cNvPr id="14" name="TextBox 13">
            <a:extLst>
              <a:ext uri="{FF2B5EF4-FFF2-40B4-BE49-F238E27FC236}">
                <a16:creationId xmlns:a16="http://schemas.microsoft.com/office/drawing/2014/main" id="{318D8802-36B2-CCA7-BB76-317F94FDDF15}"/>
              </a:ext>
            </a:extLst>
          </p:cNvPr>
          <p:cNvSpPr txBox="1"/>
          <p:nvPr/>
        </p:nvSpPr>
        <p:spPr>
          <a:xfrm>
            <a:off x="6249220" y="3346592"/>
            <a:ext cx="1914996" cy="646331"/>
          </a:xfrm>
          <a:prstGeom prst="rect">
            <a:avLst/>
          </a:prstGeom>
          <a:noFill/>
        </p:spPr>
        <p:txBody>
          <a:bodyPr wrap="square" rtlCol="0">
            <a:spAutoFit/>
          </a:bodyPr>
          <a:lstStyle/>
          <a:p>
            <a:r>
              <a:rPr lang="en-AU" dirty="0">
                <a:solidFill>
                  <a:schemeClr val="tx1">
                    <a:lumMod val="85000"/>
                    <a:lumOff val="15000"/>
                  </a:schemeClr>
                </a:solidFill>
                <a:latin typeface="Arial" panose="020B0604020202020204" pitchFamily="34" charset="0"/>
                <a:cs typeface="Arial" panose="020B0604020202020204" pitchFamily="34" charset="0"/>
              </a:rPr>
              <a:t>Horticulture and bananas</a:t>
            </a:r>
          </a:p>
        </p:txBody>
      </p:sp>
      <p:sp>
        <p:nvSpPr>
          <p:cNvPr id="16" name="TextBox 15">
            <a:extLst>
              <a:ext uri="{FF2B5EF4-FFF2-40B4-BE49-F238E27FC236}">
                <a16:creationId xmlns:a16="http://schemas.microsoft.com/office/drawing/2014/main" id="{6DCC5BBF-D94C-FA8A-D2BD-95631552C78D}"/>
              </a:ext>
            </a:extLst>
          </p:cNvPr>
          <p:cNvSpPr txBox="1"/>
          <p:nvPr/>
        </p:nvSpPr>
        <p:spPr>
          <a:xfrm>
            <a:off x="377311" y="4311037"/>
            <a:ext cx="11437378" cy="1683794"/>
          </a:xfrm>
          <a:prstGeom prst="rect">
            <a:avLst/>
          </a:prstGeom>
          <a:noFill/>
        </p:spPr>
        <p:txBody>
          <a:bodyPr wrap="square">
            <a:spAutoFit/>
          </a:bodyPr>
          <a:lstStyle/>
          <a:p>
            <a:pPr marL="285750" indent="-285750">
              <a:lnSpc>
                <a:spcPts val="2400"/>
              </a:lnSpc>
              <a:spcAft>
                <a:spcPts val="600"/>
              </a:spcAft>
              <a:buClr>
                <a:srgbClr val="1D5273"/>
              </a:buClr>
              <a:buFont typeface="Arial" panose="020B0604020202020204" pitchFamily="34" charset="0"/>
              <a:buChar char="►"/>
            </a:pPr>
            <a:r>
              <a:rPr lang="en-AU" dirty="0">
                <a:solidFill>
                  <a:schemeClr val="tx1">
                    <a:lumMod val="75000"/>
                    <a:lumOff val="25000"/>
                  </a:schemeClr>
                </a:solidFill>
                <a:latin typeface="Arial" panose="020B0604020202020204" pitchFamily="34" charset="0"/>
                <a:ea typeface="Noto Sans Symbols"/>
                <a:cs typeface="Arial" panose="020B0604020202020204" pitchFamily="34" charset="0"/>
              </a:rPr>
              <a:t>The </a:t>
            </a:r>
            <a:r>
              <a:rPr lang="en-AU" b="1" dirty="0">
                <a:solidFill>
                  <a:schemeClr val="tx1">
                    <a:lumMod val="75000"/>
                    <a:lumOff val="25000"/>
                  </a:schemeClr>
                </a:solidFill>
                <a:latin typeface="Arial" panose="020B0604020202020204" pitchFamily="34" charset="0"/>
                <a:ea typeface="Noto Sans Symbols"/>
                <a:cs typeface="Arial" panose="020B0604020202020204" pitchFamily="34" charset="0"/>
              </a:rPr>
              <a:t>land uses </a:t>
            </a:r>
            <a:r>
              <a:rPr lang="en-AU" dirty="0">
                <a:solidFill>
                  <a:schemeClr val="tx1">
                    <a:lumMod val="75000"/>
                    <a:lumOff val="25000"/>
                  </a:schemeClr>
                </a:solidFill>
                <a:latin typeface="Arial" panose="020B0604020202020204" pitchFamily="34" charset="0"/>
                <a:ea typeface="Noto Sans Symbols"/>
                <a:cs typeface="Arial" panose="020B0604020202020204" pitchFamily="34" charset="0"/>
              </a:rPr>
              <a:t>considered were those where human activity (anthropogenic) can alter the landscape, specifically grazing, sugarcane, dryland and irrigated cropping, bananas, other horticulture, and urban.</a:t>
            </a:r>
          </a:p>
          <a:p>
            <a:pPr marL="285750" indent="-285750">
              <a:lnSpc>
                <a:spcPts val="2400"/>
              </a:lnSpc>
              <a:spcAft>
                <a:spcPts val="600"/>
              </a:spcAft>
              <a:buClr>
                <a:srgbClr val="1D5273"/>
              </a:buClr>
              <a:buFont typeface="Arial" panose="020B0604020202020204" pitchFamily="34" charset="0"/>
              <a:buChar char="►"/>
            </a:pPr>
            <a:r>
              <a:rPr lang="en-AU" sz="1800" dirty="0">
                <a:solidFill>
                  <a:schemeClr val="tx1">
                    <a:lumMod val="75000"/>
                    <a:lumOff val="25000"/>
                  </a:schemeClr>
                </a:solidFill>
                <a:effectLst/>
                <a:latin typeface="Arial" panose="020B0604020202020204" pitchFamily="34" charset="0"/>
                <a:ea typeface="Noto Sans Symbols"/>
                <a:cs typeface="Arial" panose="020B0604020202020204" pitchFamily="34" charset="0"/>
              </a:rPr>
              <a:t>The </a:t>
            </a:r>
            <a:r>
              <a:rPr lang="en-AU" sz="1800" b="1" dirty="0">
                <a:solidFill>
                  <a:schemeClr val="tx1">
                    <a:lumMod val="75000"/>
                    <a:lumOff val="25000"/>
                  </a:schemeClr>
                </a:solidFill>
                <a:effectLst/>
                <a:latin typeface="Arial" panose="020B0604020202020204" pitchFamily="34" charset="0"/>
                <a:ea typeface="Noto Sans Symbols"/>
                <a:cs typeface="Arial" panose="020B0604020202020204" pitchFamily="34" charset="0"/>
              </a:rPr>
              <a:t>primary pollutants </a:t>
            </a:r>
            <a:r>
              <a:rPr lang="en-AU" sz="1800" dirty="0">
                <a:solidFill>
                  <a:schemeClr val="tx1">
                    <a:lumMod val="75000"/>
                    <a:lumOff val="25000"/>
                  </a:schemeClr>
                </a:solidFill>
                <a:effectLst/>
                <a:latin typeface="Arial" panose="020B0604020202020204" pitchFamily="34" charset="0"/>
                <a:ea typeface="Noto Sans Symbols"/>
                <a:cs typeface="Arial" panose="020B0604020202020204" pitchFamily="34" charset="0"/>
              </a:rPr>
              <a:t>considered were nutrients, sediments, pesticides and other pollutants (</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metals, persistent organic pollutants, per- and poly-fluoroalkyl substances, plastics, pharmaceutical, veterinary and personal health care products, and coal dust).</a:t>
            </a:r>
            <a:endParaRPr lang="en-AU" sz="1800" dirty="0">
              <a:solidFill>
                <a:schemeClr val="tx1">
                  <a:lumMod val="75000"/>
                  <a:lumOff val="25000"/>
                </a:schemeClr>
              </a:solidFill>
              <a:effectLst/>
              <a:latin typeface="Arial" panose="020B0604020202020204" pitchFamily="34" charset="0"/>
              <a:ea typeface="Noto Sans Symbols"/>
              <a:cs typeface="Arial" panose="020B0604020202020204" pitchFamily="34" charset="0"/>
            </a:endParaRPr>
          </a:p>
        </p:txBody>
      </p:sp>
      <p:sp>
        <p:nvSpPr>
          <p:cNvPr id="17" name="Title 1">
            <a:extLst>
              <a:ext uri="{FF2B5EF4-FFF2-40B4-BE49-F238E27FC236}">
                <a16:creationId xmlns:a16="http://schemas.microsoft.com/office/drawing/2014/main" id="{8700EBB4-4BD0-7F86-7B35-298E178A0813}"/>
              </a:ext>
            </a:extLst>
          </p:cNvPr>
          <p:cNvSpPr txBox="1">
            <a:spLocks/>
          </p:cNvSpPr>
          <p:nvPr/>
        </p:nvSpPr>
        <p:spPr>
          <a:xfrm>
            <a:off x="383456" y="231048"/>
            <a:ext cx="10738200" cy="379777"/>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2800" b="1" dirty="0">
                <a:solidFill>
                  <a:srgbClr val="1C5174"/>
                </a:solidFill>
                <a:latin typeface="Arial" panose="020B0604020202020204" pitchFamily="34" charset="0"/>
                <a:ea typeface="Open Sans" panose="020B0606030504020204" pitchFamily="34" charset="0"/>
                <a:cs typeface="Arial" panose="020B0604020202020204" pitchFamily="34" charset="0"/>
              </a:rPr>
              <a:t>Scope of the 2022 Scientific Consensus Statement</a:t>
            </a:r>
          </a:p>
        </p:txBody>
      </p:sp>
      <p:sp>
        <p:nvSpPr>
          <p:cNvPr id="18" name="Rectangle 17">
            <a:extLst>
              <a:ext uri="{FF2B5EF4-FFF2-40B4-BE49-F238E27FC236}">
                <a16:creationId xmlns:a16="http://schemas.microsoft.com/office/drawing/2014/main" id="{D148AE69-FDA1-7F1F-3454-E1477FF18259}"/>
              </a:ext>
            </a:extLst>
          </p:cNvPr>
          <p:cNvSpPr/>
          <p:nvPr/>
        </p:nvSpPr>
        <p:spPr>
          <a:xfrm>
            <a:off x="0" y="6137996"/>
            <a:ext cx="12192000" cy="720001"/>
          </a:xfrm>
          <a:prstGeom prst="rect">
            <a:avLst/>
          </a:prstGeom>
          <a:solidFill>
            <a:srgbClr val="1C517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BB337284-6AB5-DC9F-20D4-4ABB42873482}"/>
              </a:ext>
            </a:extLst>
          </p:cNvPr>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0878796" y="6224753"/>
            <a:ext cx="1188707" cy="546486"/>
          </a:xfrm>
          <a:prstGeom prst="rect">
            <a:avLst/>
          </a:prstGeom>
        </p:spPr>
      </p:pic>
      <p:sp>
        <p:nvSpPr>
          <p:cNvPr id="20" name="Rectangle 19">
            <a:extLst>
              <a:ext uri="{FF2B5EF4-FFF2-40B4-BE49-F238E27FC236}">
                <a16:creationId xmlns:a16="http://schemas.microsoft.com/office/drawing/2014/main" id="{3C67724B-DC05-C037-F5DA-598EF249A2B2}"/>
              </a:ext>
            </a:extLst>
          </p:cNvPr>
          <p:cNvSpPr/>
          <p:nvPr/>
        </p:nvSpPr>
        <p:spPr>
          <a:xfrm>
            <a:off x="8276285" y="3507368"/>
            <a:ext cx="360000" cy="360000"/>
          </a:xfrm>
          <a:prstGeom prst="rect">
            <a:avLst/>
          </a:prstGeom>
          <a:solidFill>
            <a:srgbClr val="FF6600"/>
          </a:solidFill>
          <a:ln>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lumMod val="85000"/>
                  <a:lumOff val="15000"/>
                </a:schemeClr>
              </a:solidFill>
            </a:endParaRPr>
          </a:p>
        </p:txBody>
      </p:sp>
      <p:sp>
        <p:nvSpPr>
          <p:cNvPr id="21" name="Rectangle 20">
            <a:extLst>
              <a:ext uri="{FF2B5EF4-FFF2-40B4-BE49-F238E27FC236}">
                <a16:creationId xmlns:a16="http://schemas.microsoft.com/office/drawing/2014/main" id="{570FB7B0-16EE-41BD-BC5C-77DC85954815}"/>
              </a:ext>
            </a:extLst>
          </p:cNvPr>
          <p:cNvSpPr/>
          <p:nvPr/>
        </p:nvSpPr>
        <p:spPr>
          <a:xfrm>
            <a:off x="9670228" y="3505105"/>
            <a:ext cx="360000" cy="360000"/>
          </a:xfrm>
          <a:prstGeom prst="rect">
            <a:avLst/>
          </a:prstGeom>
          <a:solidFill>
            <a:srgbClr val="06A695"/>
          </a:solidFill>
          <a:ln>
            <a:solidFill>
              <a:srgbClr val="06A69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lumMod val="85000"/>
                  <a:lumOff val="15000"/>
                </a:schemeClr>
              </a:solidFill>
            </a:endParaRPr>
          </a:p>
        </p:txBody>
      </p:sp>
      <p:sp>
        <p:nvSpPr>
          <p:cNvPr id="22" name="TextBox 21">
            <a:extLst>
              <a:ext uri="{FF2B5EF4-FFF2-40B4-BE49-F238E27FC236}">
                <a16:creationId xmlns:a16="http://schemas.microsoft.com/office/drawing/2014/main" id="{EFC8B0E1-6B90-A025-FB7C-8BC46430760F}"/>
              </a:ext>
            </a:extLst>
          </p:cNvPr>
          <p:cNvSpPr txBox="1"/>
          <p:nvPr/>
        </p:nvSpPr>
        <p:spPr>
          <a:xfrm>
            <a:off x="8711818" y="3495773"/>
            <a:ext cx="806861" cy="369332"/>
          </a:xfrm>
          <a:prstGeom prst="rect">
            <a:avLst/>
          </a:prstGeom>
          <a:noFill/>
        </p:spPr>
        <p:txBody>
          <a:bodyPr wrap="square" rtlCol="0">
            <a:spAutoFit/>
          </a:bodyPr>
          <a:lstStyle/>
          <a:p>
            <a:r>
              <a:rPr lang="en-AU" dirty="0">
                <a:solidFill>
                  <a:schemeClr val="tx1">
                    <a:lumMod val="85000"/>
                    <a:lumOff val="15000"/>
                  </a:schemeClr>
                </a:solidFill>
                <a:latin typeface="Arial" panose="020B0604020202020204" pitchFamily="34" charset="0"/>
                <a:cs typeface="Arial" panose="020B0604020202020204" pitchFamily="34" charset="0"/>
              </a:rPr>
              <a:t>Urban</a:t>
            </a:r>
          </a:p>
        </p:txBody>
      </p:sp>
      <p:sp>
        <p:nvSpPr>
          <p:cNvPr id="23" name="TextBox 22">
            <a:extLst>
              <a:ext uri="{FF2B5EF4-FFF2-40B4-BE49-F238E27FC236}">
                <a16:creationId xmlns:a16="http://schemas.microsoft.com/office/drawing/2014/main" id="{E4A12E48-7E3C-D00D-E3D3-80FE8FE46B47}"/>
              </a:ext>
            </a:extLst>
          </p:cNvPr>
          <p:cNvSpPr txBox="1"/>
          <p:nvPr/>
        </p:nvSpPr>
        <p:spPr>
          <a:xfrm>
            <a:off x="10083490" y="3208092"/>
            <a:ext cx="1737344" cy="923330"/>
          </a:xfrm>
          <a:prstGeom prst="rect">
            <a:avLst/>
          </a:prstGeom>
          <a:noFill/>
        </p:spPr>
        <p:txBody>
          <a:bodyPr wrap="square" rtlCol="0">
            <a:spAutoFit/>
          </a:bodyPr>
          <a:lstStyle/>
          <a:p>
            <a:r>
              <a:rPr lang="en-AU" dirty="0">
                <a:solidFill>
                  <a:schemeClr val="tx1">
                    <a:lumMod val="85000"/>
                    <a:lumOff val="15000"/>
                  </a:schemeClr>
                </a:solidFill>
                <a:latin typeface="Arial" panose="020B0604020202020204" pitchFamily="34" charset="0"/>
                <a:cs typeface="Arial" panose="020B0604020202020204" pitchFamily="34" charset="0"/>
              </a:rPr>
              <a:t>Other (conservation, forestry)</a:t>
            </a:r>
          </a:p>
        </p:txBody>
      </p:sp>
      <p:sp>
        <p:nvSpPr>
          <p:cNvPr id="24" name="Rectangle 23">
            <a:extLst>
              <a:ext uri="{FF2B5EF4-FFF2-40B4-BE49-F238E27FC236}">
                <a16:creationId xmlns:a16="http://schemas.microsoft.com/office/drawing/2014/main" id="{F681D87B-8843-BE1F-8A85-4EB9F4050DCB}"/>
              </a:ext>
            </a:extLst>
          </p:cNvPr>
          <p:cNvSpPr/>
          <p:nvPr/>
        </p:nvSpPr>
        <p:spPr>
          <a:xfrm>
            <a:off x="95483" y="815253"/>
            <a:ext cx="7880117" cy="7200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Box 24">
            <a:extLst>
              <a:ext uri="{FF2B5EF4-FFF2-40B4-BE49-F238E27FC236}">
                <a16:creationId xmlns:a16="http://schemas.microsoft.com/office/drawing/2014/main" id="{242DB02E-D919-79A5-A8BC-1EEB461F7C0A}"/>
              </a:ext>
            </a:extLst>
          </p:cNvPr>
          <p:cNvSpPr txBox="1"/>
          <p:nvPr/>
        </p:nvSpPr>
        <p:spPr>
          <a:xfrm>
            <a:off x="383456" y="882055"/>
            <a:ext cx="5814412" cy="369332"/>
          </a:xfrm>
          <a:prstGeom prst="rect">
            <a:avLst/>
          </a:prstGeom>
          <a:noFill/>
        </p:spPr>
        <p:txBody>
          <a:bodyPr wrap="none" rtlCol="0">
            <a:spAutoFit/>
          </a:bodyPr>
          <a:lstStyle/>
          <a:p>
            <a:r>
              <a:rPr lang="en-AU" b="1" dirty="0">
                <a:solidFill>
                  <a:schemeClr val="tx1">
                    <a:lumMod val="85000"/>
                    <a:lumOff val="15000"/>
                  </a:schemeClr>
                </a:solidFill>
                <a:latin typeface="Arial" panose="020B0604020202020204" pitchFamily="34" charset="0"/>
                <a:cs typeface="Arial" panose="020B0604020202020204" pitchFamily="34" charset="0"/>
              </a:rPr>
              <a:t>Land uses in the Great Barrier Reef catchment area</a:t>
            </a:r>
          </a:p>
        </p:txBody>
      </p:sp>
    </p:spTree>
    <p:extLst>
      <p:ext uri="{BB962C8B-B14F-4D97-AF65-F5344CB8AC3E}">
        <p14:creationId xmlns:p14="http://schemas.microsoft.com/office/powerpoint/2010/main" val="2679261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4C9DB8-4F86-1FDD-FA36-428C2BAB93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34660" y="-51004"/>
            <a:ext cx="3892750" cy="3361113"/>
          </a:xfrm>
          <a:prstGeom prst="rect">
            <a:avLst/>
          </a:prstGeom>
        </p:spPr>
      </p:pic>
      <p:pic>
        <p:nvPicPr>
          <p:cNvPr id="2" name="Picture 1">
            <a:extLst>
              <a:ext uri="{FF2B5EF4-FFF2-40B4-BE49-F238E27FC236}">
                <a16:creationId xmlns:a16="http://schemas.microsoft.com/office/drawing/2014/main" id="{4B6CBA3C-0BE7-4608-0ACC-AE764F54BCD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84389" y="3645495"/>
            <a:ext cx="3892751" cy="3212505"/>
          </a:xfrm>
          <a:prstGeom prst="rect">
            <a:avLst/>
          </a:prstGeom>
        </p:spPr>
      </p:pic>
      <p:grpSp>
        <p:nvGrpSpPr>
          <p:cNvPr id="4" name="Group 3">
            <a:extLst>
              <a:ext uri="{FF2B5EF4-FFF2-40B4-BE49-F238E27FC236}">
                <a16:creationId xmlns:a16="http://schemas.microsoft.com/office/drawing/2014/main" id="{789BFBAE-F254-3310-9F17-74EC6EF38E74}"/>
              </a:ext>
            </a:extLst>
          </p:cNvPr>
          <p:cNvGrpSpPr/>
          <p:nvPr/>
        </p:nvGrpSpPr>
        <p:grpSpPr>
          <a:xfrm>
            <a:off x="-33043" y="-269823"/>
            <a:ext cx="6298932" cy="7228078"/>
            <a:chOff x="-33043" y="-269823"/>
            <a:chExt cx="6298932" cy="7228078"/>
          </a:xfrm>
        </p:grpSpPr>
        <p:pic>
          <p:nvPicPr>
            <p:cNvPr id="5" name="Picture 4">
              <a:extLst>
                <a:ext uri="{FF2B5EF4-FFF2-40B4-BE49-F238E27FC236}">
                  <a16:creationId xmlns:a16="http://schemas.microsoft.com/office/drawing/2014/main" id="{5CB06E70-FDB6-26C2-8DD1-30023A002C94}"/>
                </a:ext>
              </a:extLst>
            </p:cNvPr>
            <p:cNvPicPr>
              <a:picLocks noChangeAspect="1"/>
            </p:cNvPicPr>
            <p:nvPr/>
          </p:nvPicPr>
          <p:blipFill>
            <a:blip r:embed="rId5"/>
            <a:stretch>
              <a:fillRect/>
            </a:stretch>
          </p:blipFill>
          <p:spPr>
            <a:xfrm>
              <a:off x="-33043" y="-91608"/>
              <a:ext cx="5579403" cy="7049863"/>
            </a:xfrm>
            <a:prstGeom prst="rect">
              <a:avLst/>
            </a:prstGeom>
          </p:spPr>
        </p:pic>
        <p:sp>
          <p:nvSpPr>
            <p:cNvPr id="3" name="Rectangle 2">
              <a:extLst>
                <a:ext uri="{FF2B5EF4-FFF2-40B4-BE49-F238E27FC236}">
                  <a16:creationId xmlns:a16="http://schemas.microsoft.com/office/drawing/2014/main" id="{DD9A32B7-B0F8-2935-6D1C-0BA7C9A95B89}"/>
                </a:ext>
              </a:extLst>
            </p:cNvPr>
            <p:cNvSpPr/>
            <p:nvPr/>
          </p:nvSpPr>
          <p:spPr>
            <a:xfrm>
              <a:off x="3937638" y="-269823"/>
              <a:ext cx="2328251" cy="36988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7" name="Picture 6">
            <a:extLst>
              <a:ext uri="{FF2B5EF4-FFF2-40B4-BE49-F238E27FC236}">
                <a16:creationId xmlns:a16="http://schemas.microsoft.com/office/drawing/2014/main" id="{12C2615F-24A5-464E-86A7-34D37C03F3E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4038"/>
          <a:stretch/>
        </p:blipFill>
        <p:spPr>
          <a:xfrm>
            <a:off x="3226390" y="119481"/>
            <a:ext cx="4306731" cy="3212505"/>
          </a:xfrm>
          <a:prstGeom prst="roundRect">
            <a:avLst/>
          </a:prstGeom>
        </p:spPr>
      </p:pic>
      <p:sp>
        <p:nvSpPr>
          <p:cNvPr id="6" name="TextBox 5">
            <a:extLst>
              <a:ext uri="{FF2B5EF4-FFF2-40B4-BE49-F238E27FC236}">
                <a16:creationId xmlns:a16="http://schemas.microsoft.com/office/drawing/2014/main" id="{48F668B3-E318-9C9A-6D6B-4D9338B01437}"/>
              </a:ext>
            </a:extLst>
          </p:cNvPr>
          <p:cNvSpPr txBox="1"/>
          <p:nvPr/>
        </p:nvSpPr>
        <p:spPr>
          <a:xfrm>
            <a:off x="6695887" y="2480862"/>
            <a:ext cx="1210588" cy="369332"/>
          </a:xfrm>
          <a:prstGeom prst="rect">
            <a:avLst/>
          </a:prstGeom>
          <a:noFill/>
        </p:spPr>
        <p:txBody>
          <a:bodyPr wrap="none" rtlCol="0">
            <a:spAutoFit/>
          </a:bodyPr>
          <a:lstStyle/>
          <a:p>
            <a:r>
              <a:rPr lang="en-AU" b="1" dirty="0">
                <a:solidFill>
                  <a:srgbClr val="1D5273"/>
                </a:solidFill>
                <a:latin typeface="Arial" panose="020B0604020202020204" pitchFamily="34" charset="0"/>
                <a:cs typeface="Arial" panose="020B0604020202020204" pitchFamily="34" charset="0"/>
              </a:rPr>
              <a:t>Seagrass</a:t>
            </a:r>
          </a:p>
        </p:txBody>
      </p:sp>
      <p:sp>
        <p:nvSpPr>
          <p:cNvPr id="8" name="TextBox 7">
            <a:extLst>
              <a:ext uri="{FF2B5EF4-FFF2-40B4-BE49-F238E27FC236}">
                <a16:creationId xmlns:a16="http://schemas.microsoft.com/office/drawing/2014/main" id="{6FE8AD69-4E61-4EE1-54A6-5B8C57CF3C74}"/>
              </a:ext>
            </a:extLst>
          </p:cNvPr>
          <p:cNvSpPr txBox="1"/>
          <p:nvPr/>
        </p:nvSpPr>
        <p:spPr>
          <a:xfrm>
            <a:off x="10677140" y="2480862"/>
            <a:ext cx="1333122" cy="400110"/>
          </a:xfrm>
          <a:prstGeom prst="rect">
            <a:avLst/>
          </a:prstGeom>
          <a:noFill/>
        </p:spPr>
        <p:txBody>
          <a:bodyPr wrap="none" rtlCol="0">
            <a:spAutoFit/>
          </a:bodyPr>
          <a:lstStyle/>
          <a:p>
            <a:r>
              <a:rPr lang="en-AU" sz="2000" b="1" dirty="0">
                <a:solidFill>
                  <a:srgbClr val="1D5273"/>
                </a:solidFill>
              </a:rPr>
              <a:t>Coral reef</a:t>
            </a:r>
          </a:p>
        </p:txBody>
      </p:sp>
      <p:sp>
        <p:nvSpPr>
          <p:cNvPr id="10" name="TextBox 9">
            <a:extLst>
              <a:ext uri="{FF2B5EF4-FFF2-40B4-BE49-F238E27FC236}">
                <a16:creationId xmlns:a16="http://schemas.microsoft.com/office/drawing/2014/main" id="{D945967A-6615-707B-ADE4-B58FA830F4F1}"/>
              </a:ext>
            </a:extLst>
          </p:cNvPr>
          <p:cNvSpPr txBox="1"/>
          <p:nvPr/>
        </p:nvSpPr>
        <p:spPr>
          <a:xfrm>
            <a:off x="9277658" y="6017810"/>
            <a:ext cx="1299458" cy="400110"/>
          </a:xfrm>
          <a:prstGeom prst="rect">
            <a:avLst/>
          </a:prstGeom>
          <a:noFill/>
        </p:spPr>
        <p:txBody>
          <a:bodyPr wrap="none" rtlCol="0">
            <a:spAutoFit/>
          </a:bodyPr>
          <a:lstStyle/>
          <a:p>
            <a:r>
              <a:rPr lang="en-AU" sz="2000" b="1" dirty="0">
                <a:solidFill>
                  <a:srgbClr val="1D5273"/>
                </a:solidFill>
              </a:rPr>
              <a:t>Wetlands</a:t>
            </a:r>
          </a:p>
        </p:txBody>
      </p:sp>
      <p:sp>
        <p:nvSpPr>
          <p:cNvPr id="11" name="TextBox 10">
            <a:extLst>
              <a:ext uri="{FF2B5EF4-FFF2-40B4-BE49-F238E27FC236}">
                <a16:creationId xmlns:a16="http://schemas.microsoft.com/office/drawing/2014/main" id="{76C522EF-101E-17AE-ACE3-A8B123DB1CA6}"/>
              </a:ext>
            </a:extLst>
          </p:cNvPr>
          <p:cNvSpPr txBox="1"/>
          <p:nvPr/>
        </p:nvSpPr>
        <p:spPr>
          <a:xfrm>
            <a:off x="2925621" y="961785"/>
            <a:ext cx="453970" cy="923330"/>
          </a:xfrm>
          <a:prstGeom prst="rect">
            <a:avLst/>
          </a:prstGeom>
          <a:noFill/>
        </p:spPr>
        <p:txBody>
          <a:bodyPr wrap="none" rtlCol="0">
            <a:spAutoFit/>
          </a:bodyPr>
          <a:lstStyle/>
          <a:p>
            <a:r>
              <a:rPr lang="en-AU" sz="5400" b="1" dirty="0">
                <a:solidFill>
                  <a:srgbClr val="FF6600"/>
                </a:solidFill>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79640D3F-B4D5-774E-AB67-247961293064}"/>
              </a:ext>
            </a:extLst>
          </p:cNvPr>
          <p:cNvSpPr txBox="1"/>
          <p:nvPr/>
        </p:nvSpPr>
        <p:spPr>
          <a:xfrm>
            <a:off x="7697070" y="939113"/>
            <a:ext cx="453970" cy="923330"/>
          </a:xfrm>
          <a:prstGeom prst="rect">
            <a:avLst/>
          </a:prstGeom>
          <a:noFill/>
        </p:spPr>
        <p:txBody>
          <a:bodyPr wrap="none" rtlCol="0">
            <a:spAutoFit/>
          </a:bodyPr>
          <a:lstStyle/>
          <a:p>
            <a:r>
              <a:rPr lang="en-AU" sz="5400" b="1" dirty="0">
                <a:solidFill>
                  <a:srgbClr val="FF6600"/>
                </a:solidFill>
                <a:latin typeface="Arial" panose="020B0604020202020204" pitchFamily="34" charset="0"/>
                <a:cs typeface="Arial" panose="020B0604020202020204" pitchFamily="34" charset="0"/>
              </a:rPr>
              <a:t>*</a:t>
            </a:r>
          </a:p>
        </p:txBody>
      </p:sp>
      <p:sp>
        <p:nvSpPr>
          <p:cNvPr id="13" name="TextBox 12">
            <a:extLst>
              <a:ext uri="{FF2B5EF4-FFF2-40B4-BE49-F238E27FC236}">
                <a16:creationId xmlns:a16="http://schemas.microsoft.com/office/drawing/2014/main" id="{81516227-BFB3-8E78-C15B-D50BB0B85337}"/>
              </a:ext>
            </a:extLst>
          </p:cNvPr>
          <p:cNvSpPr txBox="1"/>
          <p:nvPr/>
        </p:nvSpPr>
        <p:spPr>
          <a:xfrm>
            <a:off x="6330419" y="4534911"/>
            <a:ext cx="453970" cy="923330"/>
          </a:xfrm>
          <a:prstGeom prst="rect">
            <a:avLst/>
          </a:prstGeom>
          <a:noFill/>
        </p:spPr>
        <p:txBody>
          <a:bodyPr wrap="none" rtlCol="0">
            <a:spAutoFit/>
          </a:bodyPr>
          <a:lstStyle/>
          <a:p>
            <a:r>
              <a:rPr lang="en-AU" sz="5400" b="1" dirty="0">
                <a:solidFill>
                  <a:srgbClr val="FF66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08163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iver running through a green valley&#10;&#10;Description automatically generated">
            <a:extLst>
              <a:ext uri="{FF2B5EF4-FFF2-40B4-BE49-F238E27FC236}">
                <a16:creationId xmlns:a16="http://schemas.microsoft.com/office/drawing/2014/main" id="{28CCF89F-06A9-3DA2-BA1B-6D5ABCD94AB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6" name="Rectangle 5">
            <a:extLst>
              <a:ext uri="{FF2B5EF4-FFF2-40B4-BE49-F238E27FC236}">
                <a16:creationId xmlns:a16="http://schemas.microsoft.com/office/drawing/2014/main" id="{62479B5B-8746-9225-5F37-9369535D2F75}"/>
              </a:ext>
            </a:extLst>
          </p:cNvPr>
          <p:cNvSpPr/>
          <p:nvPr/>
        </p:nvSpPr>
        <p:spPr>
          <a:xfrm>
            <a:off x="0" y="2920447"/>
            <a:ext cx="12192000" cy="1349477"/>
          </a:xfrm>
          <a:prstGeom prst="rect">
            <a:avLst/>
          </a:prstGeom>
          <a:solidFill>
            <a:srgbClr val="1C51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a:extLst>
              <a:ext uri="{FF2B5EF4-FFF2-40B4-BE49-F238E27FC236}">
                <a16:creationId xmlns:a16="http://schemas.microsoft.com/office/drawing/2014/main" id="{91E89A56-9932-8B85-EAE0-4F29B091E72C}"/>
              </a:ext>
            </a:extLst>
          </p:cNvPr>
          <p:cNvSpPr txBox="1">
            <a:spLocks/>
          </p:cNvSpPr>
          <p:nvPr/>
        </p:nvSpPr>
        <p:spPr>
          <a:xfrm>
            <a:off x="1500928" y="3103696"/>
            <a:ext cx="9219642" cy="213335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solidFill>
                  <a:schemeClr val="bg1"/>
                </a:solidFill>
                <a:latin typeface="Arial" panose="020B0604020202020204" pitchFamily="34" charset="0"/>
                <a:cs typeface="Arial" panose="020B0604020202020204" pitchFamily="34" charset="0"/>
              </a:rPr>
              <a:t>2022 SCS Process</a:t>
            </a:r>
            <a:endParaRPr lang="en-AU" sz="697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6DAF113-8E64-2581-05E3-4E38DEF72FBB}"/>
              </a:ext>
            </a:extLst>
          </p:cNvPr>
          <p:cNvSpPr txBox="1"/>
          <p:nvPr/>
        </p:nvSpPr>
        <p:spPr>
          <a:xfrm>
            <a:off x="0" y="6559390"/>
            <a:ext cx="1130438" cy="253916"/>
          </a:xfrm>
          <a:prstGeom prst="rect">
            <a:avLst/>
          </a:prstGeom>
          <a:noFill/>
        </p:spPr>
        <p:txBody>
          <a:bodyPr wrap="none" rtlCol="0">
            <a:spAutoFit/>
          </a:bodyPr>
          <a:lstStyle/>
          <a:p>
            <a:r>
              <a:rPr lang="en-AU" sz="1050" dirty="0">
                <a:solidFill>
                  <a:schemeClr val="bg1"/>
                </a:solidFill>
                <a:latin typeface="Arial" panose="020B0604020202020204" pitchFamily="34" charset="0"/>
                <a:cs typeface="Arial" panose="020B0604020202020204" pitchFamily="34" charset="0"/>
              </a:rPr>
              <a:t>© Dieter Tracey</a:t>
            </a:r>
          </a:p>
        </p:txBody>
      </p:sp>
    </p:spTree>
    <p:extLst>
      <p:ext uri="{BB962C8B-B14F-4D97-AF65-F5344CB8AC3E}">
        <p14:creationId xmlns:p14="http://schemas.microsoft.com/office/powerpoint/2010/main" val="3916350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11C8BE-44DF-39D5-FE5D-ED88EAB253B9}"/>
              </a:ext>
            </a:extLst>
          </p:cNvPr>
          <p:cNvSpPr txBox="1"/>
          <p:nvPr/>
        </p:nvSpPr>
        <p:spPr>
          <a:xfrm>
            <a:off x="349481" y="147011"/>
            <a:ext cx="2802370" cy="523220"/>
          </a:xfrm>
          <a:prstGeom prst="rect">
            <a:avLst/>
          </a:prstGeom>
          <a:noFill/>
        </p:spPr>
        <p:txBody>
          <a:bodyPr wrap="none" rtlCol="0">
            <a:spAutoFit/>
          </a:bodyPr>
          <a:lstStyle/>
          <a:p>
            <a:r>
              <a:rPr lang="en-AU" sz="2800" b="1" dirty="0">
                <a:solidFill>
                  <a:srgbClr val="1C5174"/>
                </a:solidFill>
                <a:latin typeface="Arial" panose="020B0604020202020204" pitchFamily="34" charset="0"/>
                <a:cs typeface="Arial" panose="020B0604020202020204" pitchFamily="34" charset="0"/>
              </a:rPr>
              <a:t>Major changes</a:t>
            </a:r>
          </a:p>
        </p:txBody>
      </p:sp>
      <p:sp>
        <p:nvSpPr>
          <p:cNvPr id="6" name="TextBox 5">
            <a:extLst>
              <a:ext uri="{FF2B5EF4-FFF2-40B4-BE49-F238E27FC236}">
                <a16:creationId xmlns:a16="http://schemas.microsoft.com/office/drawing/2014/main" id="{108F6A18-A828-BFA1-6346-F54D0BBC9C3E}"/>
              </a:ext>
            </a:extLst>
          </p:cNvPr>
          <p:cNvSpPr txBox="1"/>
          <p:nvPr/>
        </p:nvSpPr>
        <p:spPr>
          <a:xfrm>
            <a:off x="349481" y="862600"/>
            <a:ext cx="6692560" cy="4339650"/>
          </a:xfrm>
          <a:prstGeom prst="rect">
            <a:avLst/>
          </a:prstGeom>
          <a:noFill/>
        </p:spPr>
        <p:txBody>
          <a:bodyPr wrap="square" rtlCol="0">
            <a:spAutoFit/>
          </a:bodyPr>
          <a:lstStyle/>
          <a:p>
            <a:pPr marL="285750" indent="-285750">
              <a:spcAft>
                <a:spcPts val="1800"/>
              </a:spcAft>
              <a:buClr>
                <a:schemeClr val="accent2">
                  <a:lumMod val="75000"/>
                </a:schemeClr>
              </a:buClr>
              <a:buFont typeface="Arial" panose="020B0604020202020204" pitchFamily="34" charset="0"/>
              <a:buChar char="■"/>
            </a:pPr>
            <a:r>
              <a:rPr lang="en-AU" dirty="0">
                <a:solidFill>
                  <a:schemeClr val="tx1">
                    <a:lumMod val="75000"/>
                    <a:lumOff val="25000"/>
                  </a:schemeClr>
                </a:solidFill>
                <a:latin typeface="Arial" panose="020B0604020202020204" pitchFamily="34" charset="0"/>
                <a:cs typeface="Arial" panose="020B0604020202020204" pitchFamily="34" charset="0"/>
              </a:rPr>
              <a:t>Australian and Queensland governments appointed C</a:t>
            </a:r>
            <a:r>
              <a:rPr lang="en-AU" baseline="-25000" dirty="0">
                <a:solidFill>
                  <a:schemeClr val="tx1">
                    <a:lumMod val="75000"/>
                    <a:lumOff val="25000"/>
                  </a:schemeClr>
                </a:solidFill>
                <a:latin typeface="Arial" panose="020B0604020202020204" pitchFamily="34" charset="0"/>
                <a:cs typeface="Arial" panose="020B0604020202020204" pitchFamily="34" charset="0"/>
              </a:rPr>
              <a:t>2</a:t>
            </a:r>
            <a:r>
              <a:rPr lang="en-AU" dirty="0">
                <a:solidFill>
                  <a:schemeClr val="tx1">
                    <a:lumMod val="75000"/>
                    <a:lumOff val="25000"/>
                  </a:schemeClr>
                </a:solidFill>
                <a:latin typeface="Arial" panose="020B0604020202020204" pitchFamily="34" charset="0"/>
                <a:cs typeface="Arial" panose="020B0604020202020204" pitchFamily="34" charset="0"/>
              </a:rPr>
              <a:t>O Consulting to independently lead the design, development and delivery of the 2022 SCS bringing in experts to support different steps of the process.</a:t>
            </a:r>
          </a:p>
          <a:p>
            <a:pPr marL="285750" indent="-285750">
              <a:spcAft>
                <a:spcPts val="1800"/>
              </a:spcAft>
              <a:buClr>
                <a:schemeClr val="accent2">
                  <a:lumMod val="75000"/>
                </a:schemeClr>
              </a:buClr>
              <a:buFont typeface="Arial" panose="020B0604020202020204" pitchFamily="34" charset="0"/>
              <a:buChar char="■"/>
            </a:pPr>
            <a:r>
              <a:rPr lang="en-AU"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D</a:t>
            </a:r>
            <a:r>
              <a:rPr lang="en-AU"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eveloped using fit for purpose international best practice for evidence synthesis, peer review and consensus methods.</a:t>
            </a:r>
          </a:p>
          <a:p>
            <a:pPr marL="285750" indent="-285750">
              <a:spcAft>
                <a:spcPts val="1800"/>
              </a:spcAft>
              <a:buClr>
                <a:schemeClr val="accent2">
                  <a:lumMod val="75000"/>
                </a:schemeClr>
              </a:buClr>
              <a:buFont typeface="Arial" panose="020B0604020202020204" pitchFamily="34" charset="0"/>
              <a:buChar char="■"/>
            </a:pPr>
            <a:r>
              <a:rPr lang="en-AU"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Oversight and assurance provided by Australia’s Chief Scientist.</a:t>
            </a:r>
            <a:endParaRPr lang="en-AU"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spcAft>
                <a:spcPts val="1800"/>
              </a:spcAft>
              <a:buClr>
                <a:schemeClr val="accent2">
                  <a:lumMod val="75000"/>
                </a:schemeClr>
              </a:buClr>
              <a:buFont typeface="Arial" panose="020B0604020202020204" pitchFamily="34" charset="0"/>
              <a:buChar char="■"/>
            </a:pPr>
            <a:r>
              <a:rPr lang="en-AU" kern="100" dirty="0">
                <a:solidFill>
                  <a:schemeClr val="tx1">
                    <a:lumMod val="75000"/>
                    <a:lumOff val="25000"/>
                  </a:schemeClr>
                </a:solidFill>
                <a:latin typeface="Arial" panose="020B0604020202020204" pitchFamily="34" charset="0"/>
                <a:ea typeface="Aptos" panose="020B0004020202020204" pitchFamily="34" charset="0"/>
                <a:cs typeface="Arial" panose="020B0604020202020204" pitchFamily="34" charset="0"/>
              </a:rPr>
              <a:t>Deliberately designed to deliver a trusted, rigorous and credible report underpinned by high-quality science.</a:t>
            </a:r>
          </a:p>
          <a:p>
            <a:pPr marL="285750" indent="-285750">
              <a:spcAft>
                <a:spcPts val="1800"/>
              </a:spcAft>
              <a:buClr>
                <a:schemeClr val="accent2">
                  <a:lumMod val="75000"/>
                </a:schemeClr>
              </a:buClr>
              <a:buFont typeface="Arial" panose="020B0604020202020204" pitchFamily="34" charset="0"/>
              <a:buChar char="■"/>
            </a:pPr>
            <a:r>
              <a:rPr lang="en-AU" kern="100" dirty="0">
                <a:solidFill>
                  <a:schemeClr val="tx1">
                    <a:lumMod val="75000"/>
                    <a:lumOff val="25000"/>
                  </a:schemeClr>
                </a:solidFill>
                <a:latin typeface="Arial" panose="020B0604020202020204" pitchFamily="34" charset="0"/>
                <a:cs typeface="Arial" panose="020B0604020202020204" pitchFamily="34" charset="0"/>
              </a:rPr>
              <a:t>Opportunity for stakeholders to have input to the questions and kept informed of process throughout.</a:t>
            </a:r>
          </a:p>
        </p:txBody>
      </p:sp>
      <p:pic>
        <p:nvPicPr>
          <p:cNvPr id="2" name="Picture 1">
            <a:extLst>
              <a:ext uri="{FF2B5EF4-FFF2-40B4-BE49-F238E27FC236}">
                <a16:creationId xmlns:a16="http://schemas.microsoft.com/office/drawing/2014/main" id="{AA71CF1A-0F7E-F1DA-FAC5-B4AAC303BE97}"/>
              </a:ext>
            </a:extLst>
          </p:cNvPr>
          <p:cNvPicPr>
            <a:picLocks noChangeAspect="1"/>
          </p:cNvPicPr>
          <p:nvPr/>
        </p:nvPicPr>
        <p:blipFill>
          <a:blip r:embed="rId3"/>
          <a:stretch>
            <a:fillRect/>
          </a:stretch>
        </p:blipFill>
        <p:spPr>
          <a:xfrm>
            <a:off x="7885739" y="493658"/>
            <a:ext cx="3810532" cy="5077534"/>
          </a:xfrm>
          <a:prstGeom prst="rect">
            <a:avLst/>
          </a:prstGeom>
        </p:spPr>
      </p:pic>
      <p:sp>
        <p:nvSpPr>
          <p:cNvPr id="3" name="Rectangle 2">
            <a:extLst>
              <a:ext uri="{FF2B5EF4-FFF2-40B4-BE49-F238E27FC236}">
                <a16:creationId xmlns:a16="http://schemas.microsoft.com/office/drawing/2014/main" id="{705EFAC4-0585-AD48-7C63-C9DD82476214}"/>
              </a:ext>
            </a:extLst>
          </p:cNvPr>
          <p:cNvSpPr/>
          <p:nvPr/>
        </p:nvSpPr>
        <p:spPr>
          <a:xfrm>
            <a:off x="0" y="6137996"/>
            <a:ext cx="12192000" cy="720001"/>
          </a:xfrm>
          <a:prstGeom prst="rect">
            <a:avLst/>
          </a:prstGeom>
          <a:solidFill>
            <a:srgbClr val="1C517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81DD13F-6935-4ED9-0A7D-B84AFD95D5FA}"/>
              </a:ext>
            </a:extLst>
          </p:cNvPr>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0878796" y="6224753"/>
            <a:ext cx="1188707" cy="546486"/>
          </a:xfrm>
          <a:prstGeom prst="rect">
            <a:avLst/>
          </a:prstGeom>
        </p:spPr>
      </p:pic>
    </p:spTree>
    <p:extLst>
      <p:ext uri="{BB962C8B-B14F-4D97-AF65-F5344CB8AC3E}">
        <p14:creationId xmlns:p14="http://schemas.microsoft.com/office/powerpoint/2010/main" val="3585807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11C8BE-44DF-39D5-FE5D-ED88EAB253B9}"/>
              </a:ext>
            </a:extLst>
          </p:cNvPr>
          <p:cNvSpPr txBox="1"/>
          <p:nvPr/>
        </p:nvSpPr>
        <p:spPr>
          <a:xfrm>
            <a:off x="349481" y="147011"/>
            <a:ext cx="2802370" cy="523220"/>
          </a:xfrm>
          <a:prstGeom prst="rect">
            <a:avLst/>
          </a:prstGeom>
          <a:noFill/>
        </p:spPr>
        <p:txBody>
          <a:bodyPr wrap="none" rtlCol="0">
            <a:spAutoFit/>
          </a:bodyPr>
          <a:lstStyle/>
          <a:p>
            <a:r>
              <a:rPr lang="en-AU" sz="2800" b="1" dirty="0">
                <a:solidFill>
                  <a:srgbClr val="1C5174"/>
                </a:solidFill>
                <a:latin typeface="Arial" panose="020B0604020202020204" pitchFamily="34" charset="0"/>
                <a:cs typeface="Arial" panose="020B0604020202020204" pitchFamily="34" charset="0"/>
              </a:rPr>
              <a:t>Major changes</a:t>
            </a:r>
          </a:p>
        </p:txBody>
      </p:sp>
      <p:pic>
        <p:nvPicPr>
          <p:cNvPr id="7" name="Picture 6" descr="Blue letters on a black background&#10;&#10;Description automatically generated">
            <a:extLst>
              <a:ext uri="{FF2B5EF4-FFF2-40B4-BE49-F238E27FC236}">
                <a16:creationId xmlns:a16="http://schemas.microsoft.com/office/drawing/2014/main" id="{FB86965D-2164-12C3-32E1-362DEF5536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33352" y="5882418"/>
            <a:ext cx="1566130" cy="720000"/>
          </a:xfrm>
          <a:prstGeom prst="rect">
            <a:avLst/>
          </a:prstGeom>
        </p:spPr>
      </p:pic>
      <p:pic>
        <p:nvPicPr>
          <p:cNvPr id="19" name="Picture 18">
            <a:extLst>
              <a:ext uri="{FF2B5EF4-FFF2-40B4-BE49-F238E27FC236}">
                <a16:creationId xmlns:a16="http://schemas.microsoft.com/office/drawing/2014/main" id="{5AC73968-E8E1-101F-2A4F-A6A2590FF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55206" y="346427"/>
            <a:ext cx="4421390" cy="6351855"/>
          </a:xfrm>
          <a:prstGeom prst="rect">
            <a:avLst/>
          </a:prstGeom>
        </p:spPr>
      </p:pic>
      <p:sp>
        <p:nvSpPr>
          <p:cNvPr id="2" name="TextBox 1">
            <a:extLst>
              <a:ext uri="{FF2B5EF4-FFF2-40B4-BE49-F238E27FC236}">
                <a16:creationId xmlns:a16="http://schemas.microsoft.com/office/drawing/2014/main" id="{242A0D30-A8F9-5624-39A3-8840AEAF36A6}"/>
              </a:ext>
            </a:extLst>
          </p:cNvPr>
          <p:cNvSpPr txBox="1"/>
          <p:nvPr/>
        </p:nvSpPr>
        <p:spPr>
          <a:xfrm>
            <a:off x="349481" y="862600"/>
            <a:ext cx="6692560" cy="5632311"/>
          </a:xfrm>
          <a:prstGeom prst="rect">
            <a:avLst/>
          </a:prstGeom>
          <a:noFill/>
        </p:spPr>
        <p:txBody>
          <a:bodyPr wrap="square" rtlCol="0">
            <a:spAutoFit/>
          </a:bodyPr>
          <a:lstStyle/>
          <a:p>
            <a:pPr marL="285750" indent="-285750">
              <a:spcAft>
                <a:spcPts val="1800"/>
              </a:spcAft>
              <a:buClr>
                <a:schemeClr val="accent2">
                  <a:lumMod val="75000"/>
                </a:schemeClr>
              </a:buClr>
              <a:buFont typeface="Arial" panose="020B0604020202020204" pitchFamily="34" charset="0"/>
              <a:buChar char="■"/>
            </a:pPr>
            <a:r>
              <a:rPr lang="en-AU" dirty="0">
                <a:solidFill>
                  <a:schemeClr val="tx1">
                    <a:lumMod val="75000"/>
                    <a:lumOff val="25000"/>
                  </a:schemeClr>
                </a:solidFill>
                <a:latin typeface="Arial" panose="020B0604020202020204" pitchFamily="34" charset="0"/>
                <a:cs typeface="Arial" panose="020B0604020202020204" pitchFamily="34" charset="0"/>
              </a:rPr>
              <a:t>Australian and Queensland governments appointed C</a:t>
            </a:r>
            <a:r>
              <a:rPr lang="en-AU" baseline="-25000" dirty="0">
                <a:solidFill>
                  <a:schemeClr val="tx1">
                    <a:lumMod val="75000"/>
                    <a:lumOff val="25000"/>
                  </a:schemeClr>
                </a:solidFill>
                <a:latin typeface="Arial" panose="020B0604020202020204" pitchFamily="34" charset="0"/>
                <a:cs typeface="Arial" panose="020B0604020202020204" pitchFamily="34" charset="0"/>
              </a:rPr>
              <a:t>2</a:t>
            </a:r>
            <a:r>
              <a:rPr lang="en-AU" dirty="0">
                <a:solidFill>
                  <a:schemeClr val="tx1">
                    <a:lumMod val="75000"/>
                    <a:lumOff val="25000"/>
                  </a:schemeClr>
                </a:solidFill>
                <a:latin typeface="Arial" panose="020B0604020202020204" pitchFamily="34" charset="0"/>
                <a:cs typeface="Arial" panose="020B0604020202020204" pitchFamily="34" charset="0"/>
              </a:rPr>
              <a:t>O Consulting to independently lead the design, development and delivery of the 2022 SCS bringing in experts to support different steps of the process.</a:t>
            </a:r>
          </a:p>
          <a:p>
            <a:pPr marL="285750" indent="-285750">
              <a:spcAft>
                <a:spcPts val="1800"/>
              </a:spcAft>
              <a:buClr>
                <a:schemeClr val="accent2">
                  <a:lumMod val="75000"/>
                </a:schemeClr>
              </a:buClr>
              <a:buFont typeface="Arial" panose="020B0604020202020204" pitchFamily="34" charset="0"/>
              <a:buChar char="■"/>
            </a:pPr>
            <a:r>
              <a:rPr lang="en-AU"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D</a:t>
            </a:r>
            <a:r>
              <a:rPr lang="en-AU"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eveloped using fit for purpose international best practice for evidence synthesis, peer review and consensus methods.</a:t>
            </a:r>
          </a:p>
          <a:p>
            <a:pPr marL="285750" indent="-285750">
              <a:spcAft>
                <a:spcPts val="1800"/>
              </a:spcAft>
              <a:buClr>
                <a:schemeClr val="accent2">
                  <a:lumMod val="75000"/>
                </a:schemeClr>
              </a:buClr>
              <a:buFont typeface="Arial" panose="020B0604020202020204" pitchFamily="34" charset="0"/>
              <a:buChar char="■"/>
            </a:pPr>
            <a:r>
              <a:rPr lang="en-AU"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Oversight and assurance provided by Australia’s Chief Scientist.</a:t>
            </a:r>
            <a:endParaRPr lang="en-AU"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spcAft>
                <a:spcPts val="1800"/>
              </a:spcAft>
              <a:buClr>
                <a:schemeClr val="accent2">
                  <a:lumMod val="75000"/>
                </a:schemeClr>
              </a:buClr>
              <a:buFont typeface="Arial" panose="020B0604020202020204" pitchFamily="34" charset="0"/>
              <a:buChar char="■"/>
            </a:pPr>
            <a:r>
              <a:rPr lang="en-AU" kern="100" dirty="0">
                <a:solidFill>
                  <a:schemeClr val="tx1">
                    <a:lumMod val="75000"/>
                    <a:lumOff val="25000"/>
                  </a:schemeClr>
                </a:solidFill>
                <a:latin typeface="Arial" panose="020B0604020202020204" pitchFamily="34" charset="0"/>
                <a:ea typeface="Aptos" panose="020B0004020202020204" pitchFamily="34" charset="0"/>
                <a:cs typeface="Arial" panose="020B0604020202020204" pitchFamily="34" charset="0"/>
              </a:rPr>
              <a:t>Deliberately designed to deliver a trusted, rigorous and credible report underpinned by high-quality science.</a:t>
            </a:r>
          </a:p>
          <a:p>
            <a:pPr marL="285750" indent="-285750">
              <a:spcAft>
                <a:spcPts val="1800"/>
              </a:spcAft>
              <a:buClr>
                <a:schemeClr val="accent2">
                  <a:lumMod val="75000"/>
                </a:schemeClr>
              </a:buClr>
              <a:buFont typeface="Arial" panose="020B0604020202020204" pitchFamily="34" charset="0"/>
              <a:buChar char="■"/>
            </a:pPr>
            <a:r>
              <a:rPr lang="en-AU" kern="100" dirty="0">
                <a:solidFill>
                  <a:schemeClr val="tx1">
                    <a:lumMod val="75000"/>
                    <a:lumOff val="25000"/>
                  </a:schemeClr>
                </a:solidFill>
                <a:latin typeface="Arial" panose="020B0604020202020204" pitchFamily="34" charset="0"/>
                <a:cs typeface="Arial" panose="020B0604020202020204" pitchFamily="34" charset="0"/>
              </a:rPr>
              <a:t>Opportunity for stakeholders to have input to the questions and kept informed of process throughout.</a:t>
            </a:r>
          </a:p>
          <a:p>
            <a:pPr marL="285750" indent="-285750">
              <a:spcAft>
                <a:spcPts val="1800"/>
              </a:spcAft>
              <a:buClr>
                <a:schemeClr val="accent2">
                  <a:lumMod val="75000"/>
                </a:schemeClr>
              </a:buClr>
              <a:buFont typeface="Arial" panose="020B0604020202020204" pitchFamily="34" charset="0"/>
              <a:buChar char="■"/>
            </a:pPr>
            <a:r>
              <a:rPr lang="en-AU" dirty="0">
                <a:solidFill>
                  <a:schemeClr val="tx1">
                    <a:lumMod val="75000"/>
                    <a:lumOff val="25000"/>
                  </a:schemeClr>
                </a:solidFill>
                <a:latin typeface="Arial" panose="020B0604020202020204" pitchFamily="34" charset="0"/>
                <a:cs typeface="Arial" panose="020B0604020202020204" pitchFamily="34" charset="0"/>
              </a:rPr>
              <a:t>A </a:t>
            </a:r>
            <a:r>
              <a:rPr lang="en-AU" b="1" dirty="0">
                <a:solidFill>
                  <a:schemeClr val="tx1">
                    <a:lumMod val="75000"/>
                    <a:lumOff val="25000"/>
                  </a:schemeClr>
                </a:solidFill>
                <a:latin typeface="Arial" panose="020B0604020202020204" pitchFamily="34" charset="0"/>
                <a:cs typeface="Arial" panose="020B0604020202020204" pitchFamily="34" charset="0"/>
              </a:rPr>
              <a:t>set of guiding principles </a:t>
            </a:r>
            <a:r>
              <a:rPr lang="en-AU" dirty="0">
                <a:solidFill>
                  <a:schemeClr val="tx1">
                    <a:lumMod val="75000"/>
                    <a:lumOff val="25000"/>
                  </a:schemeClr>
                </a:solidFill>
                <a:latin typeface="Arial" panose="020B0604020202020204" pitchFamily="34" charset="0"/>
                <a:cs typeface="Arial" panose="020B0604020202020204" pitchFamily="34" charset="0"/>
              </a:rPr>
              <a:t>have</a:t>
            </a:r>
            <a:r>
              <a:rPr lang="en-AU" b="1" dirty="0">
                <a:solidFill>
                  <a:schemeClr val="tx1">
                    <a:lumMod val="75000"/>
                    <a:lumOff val="25000"/>
                  </a:schemeClr>
                </a:solidFill>
                <a:latin typeface="Arial" panose="020B0604020202020204" pitchFamily="34" charset="0"/>
                <a:cs typeface="Arial" panose="020B0604020202020204" pitchFamily="34" charset="0"/>
              </a:rPr>
              <a:t> </a:t>
            </a:r>
            <a:r>
              <a:rPr lang="en-AU" dirty="0">
                <a:solidFill>
                  <a:schemeClr val="tx1">
                    <a:lumMod val="75000"/>
                    <a:lumOff val="25000"/>
                  </a:schemeClr>
                </a:solidFill>
                <a:latin typeface="Arial" panose="020B0604020202020204" pitchFamily="34" charset="0"/>
                <a:cs typeface="Arial" panose="020B0604020202020204" pitchFamily="34" charset="0"/>
              </a:rPr>
              <a:t>informed all aspects of the project.</a:t>
            </a:r>
          </a:p>
          <a:p>
            <a:pPr>
              <a:spcAft>
                <a:spcPts val="1800"/>
              </a:spcAft>
              <a:buClr>
                <a:schemeClr val="accent2">
                  <a:lumMod val="75000"/>
                </a:schemeClr>
              </a:buClr>
            </a:pPr>
            <a:endParaRPr lang="en-AU"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44511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TotalTime>
  <Words>3859</Words>
  <Application>Microsoft Office PowerPoint</Application>
  <PresentationFormat>Widescreen</PresentationFormat>
  <Paragraphs>572</Paragraphs>
  <Slides>38</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Aptos</vt:lpstr>
      <vt:lpstr>Aptos Display</vt:lpstr>
      <vt:lpstr>Arial</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Values, condition and drivers of health of the Great Barrier Reef</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Kirsty Passfield</dc:creator>
  <cp:lastModifiedBy>Kirsty Passfield</cp:lastModifiedBy>
  <cp:revision>1</cp:revision>
  <dcterms:created xsi:type="dcterms:W3CDTF">2024-09-22T23:52:57Z</dcterms:created>
  <dcterms:modified xsi:type="dcterms:W3CDTF">2024-09-22T23:58:40Z</dcterms:modified>
</cp:coreProperties>
</file>