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1325" r:id="rId2"/>
    <p:sldId id="1326" r:id="rId3"/>
    <p:sldId id="1264" r:id="rId4"/>
    <p:sldId id="1396" r:id="rId5"/>
    <p:sldId id="1322" r:id="rId6"/>
    <p:sldId id="1397" r:id="rId7"/>
    <p:sldId id="1398" r:id="rId8"/>
    <p:sldId id="1399" r:id="rId9"/>
    <p:sldId id="1400" r:id="rId10"/>
    <p:sldId id="1266" r:id="rId11"/>
    <p:sldId id="1402" r:id="rId12"/>
    <p:sldId id="1369" r:id="rId13"/>
    <p:sldId id="1403" r:id="rId14"/>
    <p:sldId id="1405" r:id="rId15"/>
    <p:sldId id="1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913"/>
    <a:srgbClr val="FFCC00"/>
    <a:srgbClr val="F39B6E"/>
    <a:srgbClr val="FF6600"/>
    <a:srgbClr val="0096D4"/>
    <a:srgbClr val="AD1457"/>
    <a:srgbClr val="1D5273"/>
    <a:srgbClr val="06A695"/>
    <a:srgbClr val="8DC63F"/>
    <a:srgbClr val="1C517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93002" autoAdjust="0"/>
  </p:normalViewPr>
  <p:slideViewPr>
    <p:cSldViewPr snapToGrid="0" showGuides="1">
      <p:cViewPr varScale="1">
        <p:scale>
          <a:sx n="103" d="100"/>
          <a:sy n="103" d="100"/>
        </p:scale>
        <p:origin x="336" y="10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8A656-8C3E-4612-B419-631C85FC4DD0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9667-9471-465B-9CBE-ACED6F0AAE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64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 -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21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Aaron – in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923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Aaron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6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21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036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■"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outputs and process documents available for download.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■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media release from C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and science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government to follow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■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Post-release – WQIP seminar and P2R forums</a:t>
            </a:r>
            <a:endParaRPr lang="en-A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217B-E784-4358-9514-4196DE64FEF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195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9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5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9667-9471-465B-9CBE-ACED6F0AAE7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74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3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6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  <a:endParaRPr lang="en-AU" sz="1800" kern="100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98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Negs</a:t>
            </a: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9667-9471-465B-9CBE-ACED6F0AAE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D76D-FC49-FFFB-AC73-E12362268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50761-29E0-3067-EB8F-0B08B92F3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2C8C-0E6E-E5E2-C982-076E8B4D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ED30-FF78-8E91-AD5A-F3CE42A8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B4979-2690-7C7A-18F1-8B01CD3A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63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5370-B4C7-0B86-BF48-875F9984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D06A8-B1E8-C284-706C-1ACF9CDC6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EFDD-06D3-C908-7CC4-109213B5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61327-76E6-7619-321E-B77F16A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3FE6-03AE-3433-8B49-57AF6C9C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9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5C42F-77F5-46B5-E56B-27661BC5E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0F527-30A0-D86F-19BE-8D1FEDAA7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9B1A-7D4A-1AD3-7FA3-5C47B14C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AA4EA-D4BD-34D0-F5E0-72F6ED3D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CAA30-FCEB-6B6F-8E71-34847FB5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66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59E8-E422-DCE0-AB50-B22C8E28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6E9F-740F-FE20-D357-B6895AF1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DA176-E659-F326-DF88-D39D2A01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DE4DD-91A6-A3B3-801F-8631C083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C4E3-FE70-1D53-1CBC-E093D0B0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49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F54F-E831-C4C7-4918-A61D9B70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7D213-EEAC-8B38-D517-B3DA584E1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D46D-AA2D-83D1-63F8-D30E1B85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3C5B8-1757-7E57-D207-3AEAFDA7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63F2-9A95-B2FC-7F99-58ABF503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5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E35E-8E0F-0304-4D03-8A650729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9991C-9F7B-7B63-F4D2-B52F1C16B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39CF-2866-072E-2F26-C8528F0AB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BA47B-85BD-3F67-1389-971B9992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72839-32E3-87B7-C278-D778FEFE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3A088-3C3E-39FD-59C4-A3840344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32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3C81-3910-863F-1D03-436D3592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669B-7517-F85C-A1C8-07E5DE1D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2402A-AE51-B4A1-DDCC-2F0B25854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131C3-EEFA-27FB-B874-2D121CBB6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FFE2A-BF3B-0330-3A05-FF8FEF4A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57E66-B408-B714-B387-802CECA6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8D1A3-CA88-AB02-0498-42CFAEB8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C9D0B-E8BF-F60E-9C6F-731596F5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47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3738-879C-BCAD-CA44-AC912546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F7204-9741-5071-F24E-1C394135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8C708-F139-B2BC-3D20-64A4D211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903A4-70A9-A98D-9A98-0B389212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5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0CE14-958C-0382-2D7F-DF8D285E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92CB2-7CB6-0F2A-0176-9BD7B49C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91996-44BA-0C93-FF12-2969AEC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50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1296-EE70-0CDD-9009-12A8339B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8A14-27E9-E92E-0C78-7F28D5B1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20FA7-0E4C-61A2-B57D-FC34317A5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63442-5705-94A9-C678-D4BB080D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32FFE-9995-6520-E4AF-860C00C0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FB2DD-D0D8-DEF1-2DF0-19814C4E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58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5A0-E6F5-AFF1-F953-40EF64D0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F49D7-45BA-8EF4-9333-EA87D8C53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43352-26F7-9C2C-418E-D31F54394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2905B-448C-D4FE-6507-BDAAA666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4642-1B80-0F46-AD6F-8C939A73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D0C1E-6FB5-164B-9F92-753470B9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28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ABAF8-A623-7F32-0FA1-700E34C1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D5252-C0FC-C903-C1E7-E7EB37510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25B0-EA89-A54E-FFF8-B3417E573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FC230-A724-4461-856E-11E1869B78EB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66899-FF4E-E06A-818F-B162967B1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AA6FE-259A-3452-BF09-FFB99BC61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E41854-66E6-4DCF-9489-E6B7234A49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51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FB65-4174-E0E4-D74B-DDE5A401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6165" y="2822758"/>
            <a:ext cx="4831308" cy="1212483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Pesticides and other pollutants</a:t>
            </a:r>
          </a:p>
        </p:txBody>
      </p:sp>
      <p:pic>
        <p:nvPicPr>
          <p:cNvPr id="5" name="Picture 4" descr="A tractor in a field&#10;&#10;Description automatically generated">
            <a:extLst>
              <a:ext uri="{FF2B5EF4-FFF2-40B4-BE49-F238E27FC236}">
                <a16:creationId xmlns:a16="http://schemas.microsoft.com/office/drawing/2014/main" id="{E153B82A-67DA-9828-ECC8-DD39B0470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4E66EE-6153-FA99-0DA1-688C6BAFA36C}"/>
              </a:ext>
            </a:extLst>
          </p:cNvPr>
          <p:cNvSpPr/>
          <p:nvPr/>
        </p:nvSpPr>
        <p:spPr>
          <a:xfrm>
            <a:off x="6527082" y="2526424"/>
            <a:ext cx="288000" cy="1800000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03588-53E3-FF33-9FBF-718B41DB5795}"/>
              </a:ext>
            </a:extLst>
          </p:cNvPr>
          <p:cNvSpPr txBox="1"/>
          <p:nvPr/>
        </p:nvSpPr>
        <p:spPr>
          <a:xfrm>
            <a:off x="10901693" y="6538941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Matt Curnock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F81AD-23A8-49A8-285D-76774C000747}"/>
              </a:ext>
            </a:extLst>
          </p:cNvPr>
          <p:cNvSpPr txBox="1"/>
          <p:nvPr/>
        </p:nvSpPr>
        <p:spPr>
          <a:xfrm>
            <a:off x="34836" y="6565067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Aaron Davis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78D7E-F8E0-81CC-0CBF-08CC154BDF94}"/>
              </a:ext>
            </a:extLst>
          </p:cNvPr>
          <p:cNvSpPr/>
          <p:nvPr/>
        </p:nvSpPr>
        <p:spPr>
          <a:xfrm>
            <a:off x="6095998" y="5767294"/>
            <a:ext cx="6096001" cy="1090706"/>
          </a:xfrm>
          <a:prstGeom prst="rect">
            <a:avLst/>
          </a:prstGeom>
          <a:solidFill>
            <a:srgbClr val="AD14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3B5FF-DC27-C8F9-85C0-72159AFCB81A}"/>
              </a:ext>
            </a:extLst>
          </p:cNvPr>
          <p:cNvSpPr txBox="1"/>
          <p:nvPr/>
        </p:nvSpPr>
        <p:spPr>
          <a:xfrm>
            <a:off x="6331557" y="5901128"/>
            <a:ext cx="5624884" cy="94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defRPr/>
            </a:pPr>
            <a:r>
              <a:rPr kumimoji="0" lang="en-A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Presenters: Andrew Negri and Aaron Davis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lead authors and contributors (in question order – 15 total): Andrew P Negri, Grechel Taucare, Peta Neale, Catherine Neelamraju, Hayley Kaminski, Reiner M Mann,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AD14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Michael St J Warne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Michelle Templeman, Sarah McDonald, Aaron Davis, Mark Silburn, Tony Weber, Megan Star, Anthony Chariton, Natalie </a:t>
            </a:r>
            <a:r>
              <a:rPr kumimoji="0" lang="en-A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Hejl</a:t>
            </a:r>
            <a:endParaRPr kumimoji="0" lang="en-AU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7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A2436D-B9B9-19CD-62A8-D2089BD6FD7E}"/>
              </a:ext>
            </a:extLst>
          </p:cNvPr>
          <p:cNvSpPr txBox="1"/>
          <p:nvPr/>
        </p:nvSpPr>
        <p:spPr>
          <a:xfrm>
            <a:off x="268965" y="1252042"/>
            <a:ext cx="6166670" cy="389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Sugarcane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remains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source of pesticides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other agricultural and urban sources also contributing. </a:t>
            </a:r>
          </a:p>
          <a:p>
            <a:pPr marL="285750" lvl="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endParaRPr lang="en-A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 export is influenced by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and rate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application,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rainfall, irrigation regimes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pesticide and soil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endParaRPr lang="en-A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rate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between application and rainfall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 to be the 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drivers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pesticide export from sugarcane.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0B4CB-B882-0873-53F6-E85780E2132D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 sources &amp; drivers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528B6-B652-2555-D7AA-DD6CDAF046D8}"/>
              </a:ext>
            </a:extLst>
          </p:cNvPr>
          <p:cNvSpPr txBox="1"/>
          <p:nvPr/>
        </p:nvSpPr>
        <p:spPr>
          <a:xfrm>
            <a:off x="11041035" y="651281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Rob Milla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F319D-FCA4-927D-7986-E67096DAE980}"/>
              </a:ext>
            </a:extLst>
          </p:cNvPr>
          <p:cNvSpPr txBox="1"/>
          <p:nvPr/>
        </p:nvSpPr>
        <p:spPr>
          <a:xfrm>
            <a:off x="11145538" y="651281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Rob Milla</a:t>
            </a:r>
          </a:p>
        </p:txBody>
      </p:sp>
      <p:pic>
        <p:nvPicPr>
          <p:cNvPr id="11" name="Picture 10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22FBEB0F-9FDE-303E-8BE9-8D8C003BEB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276" y="0"/>
            <a:ext cx="541372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536CD9-0C15-3BAC-C163-AA129F889E3D}"/>
              </a:ext>
            </a:extLst>
          </p:cNvPr>
          <p:cNvSpPr txBox="1"/>
          <p:nvPr/>
        </p:nvSpPr>
        <p:spPr>
          <a:xfrm>
            <a:off x="11041035" y="6543592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Dieter Tracey</a:t>
            </a:r>
          </a:p>
        </p:txBody>
      </p:sp>
    </p:spTree>
    <p:extLst>
      <p:ext uri="{BB962C8B-B14F-4D97-AF65-F5344CB8AC3E}">
        <p14:creationId xmlns:p14="http://schemas.microsoft.com/office/powerpoint/2010/main" val="18845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ee next to a road&#10;&#10;Description automatically generated">
            <a:extLst>
              <a:ext uri="{FF2B5EF4-FFF2-40B4-BE49-F238E27FC236}">
                <a16:creationId xmlns:a16="http://schemas.microsoft.com/office/drawing/2014/main" id="{0BF53E15-51FC-2A5C-FB0B-030AADFDB8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528" y="0"/>
            <a:ext cx="54694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2436D-B9B9-19CD-62A8-D2089BD6FD7E}"/>
              </a:ext>
            </a:extLst>
          </p:cNvPr>
          <p:cNvSpPr txBox="1"/>
          <p:nvPr/>
        </p:nvSpPr>
        <p:spPr>
          <a:xfrm>
            <a:off x="298944" y="885046"/>
            <a:ext cx="6166670" cy="589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SzPct val="100000"/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the timeframe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application to an event causing runoff, the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the relative amount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pesticide exported.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SzPct val="100000"/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time period for pesticide runoff is 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1-25 days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application. 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SzPct val="100000"/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rainfall event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wet season (typically described as the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‘first flush’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event) often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delivers the greatest proportion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pesticides to the GBR.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SzPct val="100000"/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 for irrigated areas, the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greatest losses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 to be associated with the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irrigation event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SzPct val="100000"/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 contributions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reduce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subsequent rainfall events. 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SzPct val="100000"/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 export profiles from irrigated sugarcane are similar to rainfall events, but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can lead to higher ecological risk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receiving systems due to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periods of exposure and limited flushing or dilution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0B4CB-B882-0873-53F6-E85780E2132D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 sources &amp; drivers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528B6-B652-2555-D7AA-DD6CDAF046D8}"/>
              </a:ext>
            </a:extLst>
          </p:cNvPr>
          <p:cNvSpPr txBox="1"/>
          <p:nvPr/>
        </p:nvSpPr>
        <p:spPr>
          <a:xfrm>
            <a:off x="11027899" y="6525556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Matt Curnock</a:t>
            </a:r>
          </a:p>
        </p:txBody>
      </p:sp>
    </p:spTree>
    <p:extLst>
      <p:ext uri="{BB962C8B-B14F-4D97-AF65-F5344CB8AC3E}">
        <p14:creationId xmlns:p14="http://schemas.microsoft.com/office/powerpoint/2010/main" val="2123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A2436D-B9B9-19CD-62A8-D2089BD6FD7E}"/>
              </a:ext>
            </a:extLst>
          </p:cNvPr>
          <p:cNvSpPr txBox="1"/>
          <p:nvPr/>
        </p:nvSpPr>
        <p:spPr>
          <a:xfrm>
            <a:off x="268964" y="1225351"/>
            <a:ext cx="5879663" cy="4407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 management practices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reduce pesticide risk from agricultural land uses include:</a:t>
            </a:r>
          </a:p>
          <a:p>
            <a:pPr marL="742950" marR="0" lvl="1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AD14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Reducing the total amount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pesticide applied (within label recommendations)</a:t>
            </a:r>
          </a:p>
          <a:p>
            <a:pPr marL="742950" marR="0" lvl="1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AD14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methods</a:t>
            </a:r>
          </a:p>
          <a:p>
            <a:pPr marL="742950" marR="0" lvl="1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AD14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Timing application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coincide with periods with a low chance of rainfall runoff</a:t>
            </a:r>
          </a:p>
          <a:p>
            <a:pPr marL="742950" marR="0" lvl="1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AD14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Choosing pesticides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lower environmental risk</a:t>
            </a:r>
          </a:p>
          <a:p>
            <a:pPr marL="742950" marR="0" lvl="1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AD14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erosion</a:t>
            </a:r>
          </a:p>
          <a:p>
            <a:pPr marL="742950" marR="0" lvl="1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AD14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irrigation efficiency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0B4CB-B882-0873-53F6-E85780E2132D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528B6-B652-2555-D7AA-DD6CDAF046D8}"/>
              </a:ext>
            </a:extLst>
          </p:cNvPr>
          <p:cNvSpPr txBox="1"/>
          <p:nvPr/>
        </p:nvSpPr>
        <p:spPr>
          <a:xfrm>
            <a:off x="11041035" y="651281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Rob Milla</a:t>
            </a:r>
          </a:p>
        </p:txBody>
      </p:sp>
      <p:pic>
        <p:nvPicPr>
          <p:cNvPr id="9" name="Picture 8" descr="A tractor in a field&#10;&#10;Description automatically generated">
            <a:extLst>
              <a:ext uri="{FF2B5EF4-FFF2-40B4-BE49-F238E27FC236}">
                <a16:creationId xmlns:a16="http://schemas.microsoft.com/office/drawing/2014/main" id="{10CC2923-493E-84AC-7EC8-F77D2FA69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137" y="0"/>
            <a:ext cx="565186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AF319D-FCA4-927D-7986-E67096DAE980}"/>
              </a:ext>
            </a:extLst>
          </p:cNvPr>
          <p:cNvSpPr txBox="1"/>
          <p:nvPr/>
        </p:nvSpPr>
        <p:spPr>
          <a:xfrm>
            <a:off x="11145538" y="651281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Rob Milla</a:t>
            </a:r>
          </a:p>
        </p:txBody>
      </p:sp>
    </p:spTree>
    <p:extLst>
      <p:ext uri="{BB962C8B-B14F-4D97-AF65-F5344CB8AC3E}">
        <p14:creationId xmlns:p14="http://schemas.microsoft.com/office/powerpoint/2010/main" val="12522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A2436D-B9B9-19CD-62A8-D2089BD6FD7E}"/>
              </a:ext>
            </a:extLst>
          </p:cNvPr>
          <p:cNvSpPr txBox="1"/>
          <p:nvPr/>
        </p:nvSpPr>
        <p:spPr>
          <a:xfrm>
            <a:off x="268964" y="962591"/>
            <a:ext cx="6166670" cy="4784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 resistance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to impose considerable changes in pesticide use and other alternative pest control measures.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non-chemical pesticide control measures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(integrated pest management, cultural controls that modify the pest’s growing environment)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considerable potential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reducing reliance on chemical control measures.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most are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to be trialled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respect to long-term pesticide use reductions, efficacy and economic outcomes.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required to assess the management effectiveness of many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insecticides and fungicides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Great Barrier Reef farming systems is particularly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0B4CB-B882-0873-53F6-E85780E2132D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528B6-B652-2555-D7AA-DD6CDAF046D8}"/>
              </a:ext>
            </a:extLst>
          </p:cNvPr>
          <p:cNvSpPr txBox="1"/>
          <p:nvPr/>
        </p:nvSpPr>
        <p:spPr>
          <a:xfrm>
            <a:off x="11041035" y="651281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Rob Milla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24808-712D-85ED-66EA-9A5707C46E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72A66-E419-A3E0-DA40-BC3D09661732}"/>
              </a:ext>
            </a:extLst>
          </p:cNvPr>
          <p:cNvSpPr txBox="1"/>
          <p:nvPr/>
        </p:nvSpPr>
        <p:spPr>
          <a:xfrm>
            <a:off x="11336632" y="6506416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A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QDAF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A2436D-B9B9-19CD-62A8-D2089BD6FD7E}"/>
              </a:ext>
            </a:extLst>
          </p:cNvPr>
          <p:cNvSpPr txBox="1"/>
          <p:nvPr/>
        </p:nvSpPr>
        <p:spPr>
          <a:xfrm>
            <a:off x="203182" y="1485613"/>
            <a:ext cx="5892818" cy="438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frameworks, risk-based metrics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assessment methods for cost-effectiveness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posed challenges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assessing pesticide management practice change.</a:t>
            </a: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returns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dependent on region-specific variable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including biophysical characteristics and enterprise structure, especially in relation to farm size and location.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sugarcane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progressing from traditional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industry standard herbicide management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reported to be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profitable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provide return on investment across all farm sizes and sugarcane districts.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0B4CB-B882-0873-53F6-E85780E2132D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 management – challenges &amp; 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528B6-B652-2555-D7AA-DD6CDAF046D8}"/>
              </a:ext>
            </a:extLst>
          </p:cNvPr>
          <p:cNvSpPr txBox="1"/>
          <p:nvPr/>
        </p:nvSpPr>
        <p:spPr>
          <a:xfrm>
            <a:off x="11041035" y="651281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Rob Milla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F319D-FCA4-927D-7986-E67096DAE980}"/>
              </a:ext>
            </a:extLst>
          </p:cNvPr>
          <p:cNvSpPr txBox="1"/>
          <p:nvPr/>
        </p:nvSpPr>
        <p:spPr>
          <a:xfrm>
            <a:off x="11145538" y="651281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Rob Milla</a:t>
            </a:r>
          </a:p>
        </p:txBody>
      </p:sp>
      <p:pic>
        <p:nvPicPr>
          <p:cNvPr id="3" name="Picture 2" descr="A row of tall grass&#10;&#10;Description automatically generated">
            <a:extLst>
              <a:ext uri="{FF2B5EF4-FFF2-40B4-BE49-F238E27FC236}">
                <a16:creationId xmlns:a16="http://schemas.microsoft.com/office/drawing/2014/main" id="{76FB289F-50ED-0232-1C8F-8B02AC209B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iver running through a green valley&#10;&#10;Description automatically generated">
            <a:extLst>
              <a:ext uri="{FF2B5EF4-FFF2-40B4-BE49-F238E27FC236}">
                <a16:creationId xmlns:a16="http://schemas.microsoft.com/office/drawing/2014/main" id="{1CDC7F07-4F74-FE9E-339E-FDF2401D3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9995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7D8E2F-17BA-4605-C4D7-A965E22E0AF2}"/>
              </a:ext>
            </a:extLst>
          </p:cNvPr>
          <p:cNvSpPr/>
          <p:nvPr/>
        </p:nvSpPr>
        <p:spPr>
          <a:xfrm>
            <a:off x="0" y="3999506"/>
            <a:ext cx="12192000" cy="2858492"/>
          </a:xfrm>
          <a:prstGeom prst="rect">
            <a:avLst/>
          </a:prstGeom>
          <a:solidFill>
            <a:srgbClr val="1C517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C8492-E5AB-64AE-E780-6E3E2BB3FC49}"/>
              </a:ext>
            </a:extLst>
          </p:cNvPr>
          <p:cNvSpPr txBox="1"/>
          <p:nvPr/>
        </p:nvSpPr>
        <p:spPr>
          <a:xfrm>
            <a:off x="270617" y="5476058"/>
            <a:ext cx="9455359" cy="101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Scientific Consensus Statement</a:t>
            </a:r>
          </a:p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Land-based impacts on Great Barrier Reef water quality and ecosystem condition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8740F-98C1-C847-7638-A886357F30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12" y="5649622"/>
            <a:ext cx="1656282" cy="761445"/>
          </a:xfrm>
          <a:prstGeom prst="rect">
            <a:avLst/>
          </a:prstGeom>
        </p:spPr>
      </p:pic>
      <p:pic>
        <p:nvPicPr>
          <p:cNvPr id="8" name="Picture 7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27FD74B9-F3B1-BEA7-4D51-680B08ECBF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8125"/>
            <a:ext cx="12192000" cy="2282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64CDA62-AC8F-CBBD-2763-8E87779DA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8999" y="162326"/>
            <a:ext cx="4284000" cy="428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C029A1-6511-3FE9-CC93-56CA2FD31CD8}"/>
              </a:ext>
            </a:extLst>
          </p:cNvPr>
          <p:cNvSpPr txBox="1"/>
          <p:nvPr/>
        </p:nvSpPr>
        <p:spPr>
          <a:xfrm>
            <a:off x="8506799" y="4582042"/>
            <a:ext cx="258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website</a:t>
            </a:r>
          </a:p>
        </p:txBody>
      </p:sp>
    </p:spTree>
    <p:extLst>
      <p:ext uri="{BB962C8B-B14F-4D97-AF65-F5344CB8AC3E}">
        <p14:creationId xmlns:p14="http://schemas.microsoft.com/office/powerpoint/2010/main" val="228678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3E3E75C-3423-66ED-28F1-EA07C8A444BC}"/>
              </a:ext>
            </a:extLst>
          </p:cNvPr>
          <p:cNvSpPr/>
          <p:nvPr/>
        </p:nvSpPr>
        <p:spPr>
          <a:xfrm>
            <a:off x="4891224" y="2878679"/>
            <a:ext cx="2340000" cy="2340000"/>
          </a:xfrm>
          <a:prstGeom prst="ellipse">
            <a:avLst/>
          </a:prstGeom>
          <a:solidFill>
            <a:srgbClr val="AD1457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2EA573-31C1-31D1-646F-E3DE5B936383}"/>
              </a:ext>
            </a:extLst>
          </p:cNvPr>
          <p:cNvSpPr/>
          <p:nvPr/>
        </p:nvSpPr>
        <p:spPr>
          <a:xfrm>
            <a:off x="4070371" y="2117519"/>
            <a:ext cx="3960000" cy="3960000"/>
          </a:xfrm>
          <a:prstGeom prst="ellipse">
            <a:avLst/>
          </a:prstGeom>
          <a:noFill/>
          <a:ln w="57150">
            <a:solidFill>
              <a:srgbClr val="AD14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179155-AF70-7594-7A60-D0B2D4982672}"/>
              </a:ext>
            </a:extLst>
          </p:cNvPr>
          <p:cNvSpPr/>
          <p:nvPr/>
        </p:nvSpPr>
        <p:spPr>
          <a:xfrm>
            <a:off x="7145759" y="2514219"/>
            <a:ext cx="914400" cy="914400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AC001-D535-648D-F6C1-7E5A69860926}"/>
              </a:ext>
            </a:extLst>
          </p:cNvPr>
          <p:cNvSpPr/>
          <p:nvPr/>
        </p:nvSpPr>
        <p:spPr>
          <a:xfrm>
            <a:off x="7000929" y="5072278"/>
            <a:ext cx="914400" cy="9144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BC0A1-F95F-18C9-A43E-A3EC2A40F3B3}"/>
              </a:ext>
            </a:extLst>
          </p:cNvPr>
          <p:cNvSpPr/>
          <p:nvPr/>
        </p:nvSpPr>
        <p:spPr>
          <a:xfrm rot="10800000">
            <a:off x="3947036" y="2495067"/>
            <a:ext cx="914400" cy="91440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7D1D4E-8FD9-C7B7-DFFD-322F00917D56}"/>
              </a:ext>
            </a:extLst>
          </p:cNvPr>
          <p:cNvSpPr/>
          <p:nvPr/>
        </p:nvSpPr>
        <p:spPr>
          <a:xfrm>
            <a:off x="4097255" y="5049986"/>
            <a:ext cx="914400" cy="914400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57B7E-A809-BE16-9553-F911582E76F4}"/>
              </a:ext>
            </a:extLst>
          </p:cNvPr>
          <p:cNvSpPr txBox="1"/>
          <p:nvPr/>
        </p:nvSpPr>
        <p:spPr>
          <a:xfrm>
            <a:off x="2553475" y="4635798"/>
            <a:ext cx="1842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Q5.3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 management practices for reducing pesticide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773CDD-8E55-A21D-0A69-3D299B16C970}"/>
              </a:ext>
            </a:extLst>
          </p:cNvPr>
          <p:cNvSpPr txBox="1"/>
          <p:nvPr/>
        </p:nvSpPr>
        <p:spPr>
          <a:xfrm>
            <a:off x="7733498" y="5008469"/>
            <a:ext cx="164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Q5.2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Delivery and sources of pesticides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7783F-EBB0-7217-2FEE-0EF3D8C18F29}"/>
              </a:ext>
            </a:extLst>
          </p:cNvPr>
          <p:cNvSpPr txBox="1"/>
          <p:nvPr/>
        </p:nvSpPr>
        <p:spPr>
          <a:xfrm>
            <a:off x="4772318" y="3768128"/>
            <a:ext cx="257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844B0-35A5-8CB7-1CB5-C67A66257FAF}"/>
              </a:ext>
            </a:extLst>
          </p:cNvPr>
          <p:cNvSpPr txBox="1"/>
          <p:nvPr/>
        </p:nvSpPr>
        <p:spPr>
          <a:xfrm>
            <a:off x="2558930" y="1334712"/>
            <a:ext cx="277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Q6.1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Spatial and temporal distribution of other pollutants, risks and primary sources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731C81-B0E2-FB3F-5E5A-C4C9C5E59C4D}"/>
              </a:ext>
            </a:extLst>
          </p:cNvPr>
          <p:cNvSpPr txBox="1">
            <a:spLocks/>
          </p:cNvSpPr>
          <p:nvPr/>
        </p:nvSpPr>
        <p:spPr>
          <a:xfrm>
            <a:off x="247272" y="172301"/>
            <a:ext cx="11522161" cy="11364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Pesticides and other pollutants |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D14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683 studies</a:t>
            </a:r>
            <a:endParaRPr kumimoji="0" lang="en-AU" sz="12400" b="0" i="0" u="none" strike="noStrike" kern="1200" cap="none" spc="0" normalizeH="0" baseline="0" noProof="0" dirty="0">
              <a:ln>
                <a:noFill/>
              </a:ln>
              <a:solidFill>
                <a:srgbClr val="AD145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400A4-F399-78AC-0DFC-C3E40AA207CA}"/>
              </a:ext>
            </a:extLst>
          </p:cNvPr>
          <p:cNvSpPr txBox="1"/>
          <p:nvPr/>
        </p:nvSpPr>
        <p:spPr>
          <a:xfrm>
            <a:off x="7241990" y="1515902"/>
            <a:ext cx="2535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Q5.1</a:t>
            </a: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Spatial and temporal distribution of pesticides, ecological impacts and risk</a:t>
            </a: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D97714BF-CED4-8164-DDFC-6809166F44E0}"/>
              </a:ext>
            </a:extLst>
          </p:cNvPr>
          <p:cNvSpPr/>
          <p:nvPr/>
        </p:nvSpPr>
        <p:spPr>
          <a:xfrm>
            <a:off x="9828800" y="1633648"/>
            <a:ext cx="936692" cy="984465"/>
          </a:xfrm>
          <a:prstGeom prst="donut">
            <a:avLst>
              <a:gd name="adj" fmla="val 2162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D0ADB-EE16-4D5B-92DE-66333D4B7778}"/>
              </a:ext>
            </a:extLst>
          </p:cNvPr>
          <p:cNvSpPr txBox="1"/>
          <p:nvPr/>
        </p:nvSpPr>
        <p:spPr>
          <a:xfrm>
            <a:off x="10120655" y="1941214"/>
            <a:ext cx="35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8B39CD5-9EF8-D086-BE40-6F28565CA7DA}"/>
              </a:ext>
            </a:extLst>
          </p:cNvPr>
          <p:cNvSpPr/>
          <p:nvPr/>
        </p:nvSpPr>
        <p:spPr>
          <a:xfrm>
            <a:off x="9436257" y="4977901"/>
            <a:ext cx="936692" cy="984465"/>
          </a:xfrm>
          <a:prstGeom prst="donut">
            <a:avLst>
              <a:gd name="adj" fmla="val 21621"/>
            </a:avLst>
          </a:prstGeom>
          <a:solidFill>
            <a:srgbClr val="C2EF95"/>
          </a:solidFill>
          <a:ln>
            <a:solidFill>
              <a:srgbClr val="C2EF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2F23F-12A5-8D79-DAE3-5DC6DDE488DD}"/>
              </a:ext>
            </a:extLst>
          </p:cNvPr>
          <p:cNvSpPr txBox="1"/>
          <p:nvPr/>
        </p:nvSpPr>
        <p:spPr>
          <a:xfrm>
            <a:off x="9595427" y="5299903"/>
            <a:ext cx="65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M-H</a:t>
            </a: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E3933F63-3DEA-E27B-E5D0-B4AE3E048CEC}"/>
              </a:ext>
            </a:extLst>
          </p:cNvPr>
          <p:cNvSpPr/>
          <p:nvPr/>
        </p:nvSpPr>
        <p:spPr>
          <a:xfrm>
            <a:off x="1571371" y="4884393"/>
            <a:ext cx="936692" cy="984465"/>
          </a:xfrm>
          <a:prstGeom prst="donut">
            <a:avLst>
              <a:gd name="adj" fmla="val 21621"/>
            </a:avLst>
          </a:prstGeom>
          <a:solidFill>
            <a:srgbClr val="FBE905"/>
          </a:solidFill>
          <a:ln>
            <a:solidFill>
              <a:srgbClr val="FBE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0FD79F-A56D-F954-D573-298C976A9859}"/>
              </a:ext>
            </a:extLst>
          </p:cNvPr>
          <p:cNvSpPr txBox="1"/>
          <p:nvPr/>
        </p:nvSpPr>
        <p:spPr>
          <a:xfrm>
            <a:off x="1866415" y="5198837"/>
            <a:ext cx="35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7E361C7E-AA84-A07D-4DBE-B27BFAEF13A2}"/>
              </a:ext>
            </a:extLst>
          </p:cNvPr>
          <p:cNvSpPr/>
          <p:nvPr/>
        </p:nvSpPr>
        <p:spPr>
          <a:xfrm>
            <a:off x="1596578" y="1420258"/>
            <a:ext cx="936692" cy="984465"/>
          </a:xfrm>
          <a:prstGeom prst="donut">
            <a:avLst>
              <a:gd name="adj" fmla="val 21621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02D1B2-CB75-7892-B9F4-A35DD71BE4B1}"/>
              </a:ext>
            </a:extLst>
          </p:cNvPr>
          <p:cNvSpPr txBox="1"/>
          <p:nvPr/>
        </p:nvSpPr>
        <p:spPr>
          <a:xfrm>
            <a:off x="1782437" y="1734702"/>
            <a:ext cx="62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L-M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9C1DC-D496-037D-167A-D7E7280B5AC6}"/>
              </a:ext>
            </a:extLst>
          </p:cNvPr>
          <p:cNvSpPr txBox="1"/>
          <p:nvPr/>
        </p:nvSpPr>
        <p:spPr>
          <a:xfrm>
            <a:off x="492739" y="2423420"/>
            <a:ext cx="151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author: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AD14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Anthony Chariton</a:t>
            </a:r>
          </a:p>
          <a:p>
            <a:pPr>
              <a:defRPr/>
            </a:pPr>
            <a:r>
              <a:rPr lang="en-AU" sz="1200" dirty="0">
                <a:solidFill>
                  <a:srgbClr val="1D52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Macquarie University</a:t>
            </a:r>
            <a:endParaRPr lang="en-AU" sz="1200" dirty="0">
              <a:solidFill>
                <a:srgbClr val="AD14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AD14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F1350-F4A7-9E51-FCAC-2E5670FB40B5}"/>
              </a:ext>
            </a:extLst>
          </p:cNvPr>
          <p:cNvSpPr txBox="1"/>
          <p:nvPr/>
        </p:nvSpPr>
        <p:spPr>
          <a:xfrm>
            <a:off x="322468" y="5868858"/>
            <a:ext cx="121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author: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AD14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Aaron Davis</a:t>
            </a:r>
          </a:p>
          <a:p>
            <a:pPr>
              <a:defRPr/>
            </a:pPr>
            <a:r>
              <a:rPr lang="en-AU" sz="1200" dirty="0" err="1">
                <a:solidFill>
                  <a:srgbClr val="1D52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TropWATER</a:t>
            </a:r>
            <a:r>
              <a:rPr lang="en-AU" sz="1200" dirty="0">
                <a:solidFill>
                  <a:srgbClr val="1D52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James Cook University</a:t>
            </a:r>
            <a:endParaRPr lang="en-AU" sz="1200" dirty="0">
              <a:solidFill>
                <a:srgbClr val="AD14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AD14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A145A-ECCA-6A44-91B1-C42EBE047017}"/>
              </a:ext>
            </a:extLst>
          </p:cNvPr>
          <p:cNvSpPr txBox="1"/>
          <p:nvPr/>
        </p:nvSpPr>
        <p:spPr>
          <a:xfrm>
            <a:off x="10922560" y="2509753"/>
            <a:ext cx="110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author: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AD14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Andrew Negri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1D52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Australian Institute of Marine Science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AD14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A456C-35D6-F64A-403D-5234D5680562}"/>
              </a:ext>
            </a:extLst>
          </p:cNvPr>
          <p:cNvSpPr txBox="1"/>
          <p:nvPr/>
        </p:nvSpPr>
        <p:spPr>
          <a:xfrm>
            <a:off x="10532460" y="5987156"/>
            <a:ext cx="157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author: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AD14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Shelley Templeman</a:t>
            </a:r>
          </a:p>
          <a:p>
            <a:pPr>
              <a:defRPr/>
            </a:pPr>
            <a:r>
              <a:rPr lang="en-AU" sz="1200" dirty="0" err="1">
                <a:solidFill>
                  <a:srgbClr val="1D52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TropWATER</a:t>
            </a:r>
            <a:r>
              <a:rPr lang="en-AU" sz="1200" dirty="0">
                <a:solidFill>
                  <a:srgbClr val="1D52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James Cook University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AD14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5B7E7C-3B0D-9FF1-D616-91F7B9CE6D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899" y="1656752"/>
            <a:ext cx="857467" cy="857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8D82E1-19ED-E4AC-A71A-CFFFA23707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888" y="5016223"/>
            <a:ext cx="936692" cy="9366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60DD57-E4B0-EF27-C579-61DAA64DBD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15" y="4898890"/>
            <a:ext cx="951143" cy="951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18F878-9E77-D099-23F4-913E99B58D8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42" y="1397811"/>
            <a:ext cx="851466" cy="9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" grpId="0"/>
      <p:bldP spid="14" grpId="0" animBg="1"/>
      <p:bldP spid="15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6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ABEA-92B2-17C8-DD71-F4DC57F14B1D}"/>
              </a:ext>
            </a:extLst>
          </p:cNvPr>
          <p:cNvSpPr txBox="1">
            <a:spLocks/>
          </p:cNvSpPr>
          <p:nvPr/>
        </p:nvSpPr>
        <p:spPr>
          <a:xfrm>
            <a:off x="247272" y="172301"/>
            <a:ext cx="11522161" cy="11364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Pesticides and other pollutants</a:t>
            </a:r>
            <a:endParaRPr kumimoji="0" lang="en-AU" sz="1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8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DDB00532-3DC9-DA0C-F72D-4B8847C87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381" y="0"/>
            <a:ext cx="424261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55C94-BF7F-9BA1-9680-730A524DB05C}"/>
              </a:ext>
            </a:extLst>
          </p:cNvPr>
          <p:cNvSpPr txBox="1"/>
          <p:nvPr/>
        </p:nvSpPr>
        <p:spPr>
          <a:xfrm>
            <a:off x="11110462" y="659639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Dieter Tracey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DE3F95-2B15-F2A3-A4A7-BFE7F34410CE}"/>
              </a:ext>
            </a:extLst>
          </p:cNvPr>
          <p:cNvSpPr/>
          <p:nvPr/>
        </p:nvSpPr>
        <p:spPr>
          <a:xfrm>
            <a:off x="346542" y="1047607"/>
            <a:ext cx="6880976" cy="5266107"/>
          </a:xfrm>
          <a:prstGeom prst="rect">
            <a:avLst/>
          </a:prstGeom>
          <a:solidFill>
            <a:srgbClr val="AD14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A3E45-6C7F-A735-C12D-990DA98EC260}"/>
              </a:ext>
            </a:extLst>
          </p:cNvPr>
          <p:cNvSpPr txBox="1"/>
          <p:nvPr/>
        </p:nvSpPr>
        <p:spPr>
          <a:xfrm>
            <a:off x="516961" y="1208361"/>
            <a:ext cx="654013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Pesticides frequently occur at concentrations that exceed protection guidelines for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freshwater ecosystems 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the Great Barrier Reef, particularly during the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first flush 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each wet season. </a:t>
            </a:r>
          </a:p>
          <a:p>
            <a:pPr marL="285750" indent="-285750">
              <a:spcAft>
                <a:spcPts val="24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Exceedances also occur in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inshore marine waters but are less frequent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and typically associated with flood plumes.</a:t>
            </a:r>
          </a:p>
          <a:p>
            <a:pPr marL="285750" indent="-285750">
              <a:spcAft>
                <a:spcPts val="24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that pesticides pose to aquatic organisms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reduces with distance from their source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24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Management practices have been shown to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reduce pesticide losses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2400"/>
              </a:spcAft>
              <a:buClr>
                <a:srgbClr val="AD1457"/>
              </a:buClr>
              <a:buFont typeface="Arial" panose="020B0604020202020204" pitchFamily="34" charset="0"/>
              <a:buChar char="►"/>
            </a:pP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Too little is known 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about the distribution, concentrations and impacts of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other pollutants 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on the Great Barrier Reef</a:t>
            </a:r>
            <a:r>
              <a:rPr lang="en-US" sz="1800" b="0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comprehensively assess environmental risk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978FB-9E33-09B9-5793-2E99B08A1616}"/>
              </a:ext>
            </a:extLst>
          </p:cNvPr>
          <p:cNvSpPr txBox="1"/>
          <p:nvPr/>
        </p:nvSpPr>
        <p:spPr>
          <a:xfrm>
            <a:off x="356594" y="1833849"/>
            <a:ext cx="6192797" cy="2430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Pesticide mixtures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in the vast majority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all monitored fresh, estuarine and marine waters of the Great Barrier Reef.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Mackay Whitsunday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Barratta Creek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Burdekin region, consistently record higher concentrations and risk than elsewhere.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160681-7092-BED7-BC8C-3CFC98A9EE09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Pesticides</a:t>
            </a:r>
            <a:r>
              <a:rPr lang="en-AU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5.1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device under water&#10;&#10;Description automatically generated">
            <a:extLst>
              <a:ext uri="{FF2B5EF4-FFF2-40B4-BE49-F238E27FC236}">
                <a16:creationId xmlns:a16="http://schemas.microsoft.com/office/drawing/2014/main" id="{B8FE8EC6-EB29-A07A-43D1-8EFA5CC1A1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20" y="0"/>
            <a:ext cx="555498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9EB7C-E719-8D31-DA65-A24405F046A3}"/>
              </a:ext>
            </a:extLst>
          </p:cNvPr>
          <p:cNvSpPr txBox="1"/>
          <p:nvPr/>
        </p:nvSpPr>
        <p:spPr>
          <a:xfrm>
            <a:off x="11530071" y="6548846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AIMS</a:t>
            </a:r>
          </a:p>
        </p:txBody>
      </p:sp>
    </p:spTree>
    <p:extLst>
      <p:ext uri="{BB962C8B-B14F-4D97-AF65-F5344CB8AC3E}">
        <p14:creationId xmlns:p14="http://schemas.microsoft.com/office/powerpoint/2010/main" val="21495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25A4D-D5BF-C62B-B5E7-8628D4F918B5}"/>
              </a:ext>
            </a:extLst>
          </p:cNvPr>
          <p:cNvSpPr txBox="1"/>
          <p:nvPr/>
        </p:nvSpPr>
        <p:spPr>
          <a:xfrm>
            <a:off x="8464731" y="1324407"/>
            <a:ext cx="34137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End of Burdekin</a:t>
            </a:r>
          </a:p>
          <a:p>
            <a:endParaRPr lang="en-AU" sz="2000" dirty="0"/>
          </a:p>
          <a:p>
            <a:r>
              <a:rPr lang="en-AU" sz="2000" dirty="0"/>
              <a:t>Catchment Loads Monitoring Program (GBRCLMP)</a:t>
            </a:r>
          </a:p>
          <a:p>
            <a:endParaRPr lang="en-AU" sz="2000" dirty="0"/>
          </a:p>
          <a:p>
            <a:r>
              <a:rPr lang="en-AU" sz="2000" dirty="0"/>
              <a:t>Risk: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Diuron (5-40%)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Atrazine (21-28%)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Imidacloprid (12-35%)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chemeClr val="bg1">
                    <a:lumMod val="50000"/>
                  </a:schemeClr>
                </a:solidFill>
              </a:rPr>
              <a:t>Isoxaflutole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2000" dirty="0" err="1">
                <a:solidFill>
                  <a:schemeClr val="bg1">
                    <a:lumMod val="50000"/>
                  </a:schemeClr>
                </a:solidFill>
              </a:rPr>
              <a:t>Barratta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 Ck  (7-13% from 2020-22)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12BFB-6E02-9768-0901-9C357C642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/>
        </p:blipFill>
        <p:spPr>
          <a:xfrm>
            <a:off x="382826" y="0"/>
            <a:ext cx="7818758" cy="67109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6B9DB0-38B9-4D2E-AF10-825CC2D2A976}"/>
              </a:ext>
            </a:extLst>
          </p:cNvPr>
          <p:cNvSpPr/>
          <p:nvPr/>
        </p:nvSpPr>
        <p:spPr>
          <a:xfrm>
            <a:off x="428906" y="1652096"/>
            <a:ext cx="7726598" cy="17470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4C77B-BA93-42F7-4C30-1FD84C187624}"/>
              </a:ext>
            </a:extLst>
          </p:cNvPr>
          <p:cNvSpPr/>
          <p:nvPr/>
        </p:nvSpPr>
        <p:spPr>
          <a:xfrm>
            <a:off x="5682238" y="2093286"/>
            <a:ext cx="827523" cy="676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9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978FB-9E33-09B9-5793-2E99B08A1616}"/>
              </a:ext>
            </a:extLst>
          </p:cNvPr>
          <p:cNvSpPr txBox="1"/>
          <p:nvPr/>
        </p:nvSpPr>
        <p:spPr>
          <a:xfrm>
            <a:off x="338632" y="1471011"/>
            <a:ext cx="6192797" cy="377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Pesticide mixtures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in the vast majority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all monitored fresh, estuarine and marine waters of the Great Barrier Reef.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Mackay Whitsunday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Barratta Creek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Burdekin region, consistently record higher concentrations and risk than elsewhere.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analyses indicate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photosystem II herbicide concentrations have increased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some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inshore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sites of the Great Barrier Reef between 2005 and 2018. </a:t>
            </a:r>
          </a:p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160681-7092-BED7-BC8C-3CFC98A9EE09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Pesticides: 5.1</a:t>
            </a:r>
          </a:p>
        </p:txBody>
      </p:sp>
      <p:pic>
        <p:nvPicPr>
          <p:cNvPr id="10" name="Picture 9" descr="A close-up of a device under water&#10;&#10;Description automatically generated">
            <a:extLst>
              <a:ext uri="{FF2B5EF4-FFF2-40B4-BE49-F238E27FC236}">
                <a16:creationId xmlns:a16="http://schemas.microsoft.com/office/drawing/2014/main" id="{B8FE8EC6-EB29-A07A-43D1-8EFA5CC1A1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20" y="0"/>
            <a:ext cx="555498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9EB7C-E719-8D31-DA65-A24405F046A3}"/>
              </a:ext>
            </a:extLst>
          </p:cNvPr>
          <p:cNvSpPr txBox="1"/>
          <p:nvPr/>
        </p:nvSpPr>
        <p:spPr>
          <a:xfrm>
            <a:off x="11530071" y="6548846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AIMS</a:t>
            </a:r>
          </a:p>
        </p:txBody>
      </p:sp>
    </p:spTree>
    <p:extLst>
      <p:ext uri="{BB962C8B-B14F-4D97-AF65-F5344CB8AC3E}">
        <p14:creationId xmlns:p14="http://schemas.microsoft.com/office/powerpoint/2010/main" val="26795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978FB-9E33-09B9-5793-2E99B08A1616}"/>
              </a:ext>
            </a:extLst>
          </p:cNvPr>
          <p:cNvSpPr txBox="1"/>
          <p:nvPr/>
        </p:nvSpPr>
        <p:spPr>
          <a:xfrm>
            <a:off x="338632" y="1471011"/>
            <a:ext cx="6192797" cy="377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Pesticide mixtures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in the vast majority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all monitored fresh, estuarine and marine waters of the Great Barrier Reef.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Mackay Whitsunday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Barratta Creek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Burdekin region, consistently record higher concentrations and risk than elsewhere.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analyses indicate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photosystem II herbicide concentrations have increased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some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inshore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sites of the Great Barrier Reef between 2005 and 2018. </a:t>
            </a:r>
          </a:p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160681-7092-BED7-BC8C-3CFC98A9EE09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Pesticides: 5.1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9EB7C-E719-8D31-DA65-A24405F046A3}"/>
              </a:ext>
            </a:extLst>
          </p:cNvPr>
          <p:cNvSpPr txBox="1"/>
          <p:nvPr/>
        </p:nvSpPr>
        <p:spPr>
          <a:xfrm>
            <a:off x="11530071" y="6548846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AIMS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EE325-C1C5-B688-BF4E-74773CE3C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790" y="2244255"/>
            <a:ext cx="5562184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87AFE-EF93-4D58-3D5B-B74E410DD6EF}"/>
              </a:ext>
            </a:extLst>
          </p:cNvPr>
          <p:cNvSpPr txBox="1"/>
          <p:nvPr/>
        </p:nvSpPr>
        <p:spPr>
          <a:xfrm>
            <a:off x="9768207" y="5997654"/>
            <a:ext cx="207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Warne et al., 2022</a:t>
            </a:r>
          </a:p>
        </p:txBody>
      </p:sp>
    </p:spTree>
    <p:extLst>
      <p:ext uri="{BB962C8B-B14F-4D97-AF65-F5344CB8AC3E}">
        <p14:creationId xmlns:p14="http://schemas.microsoft.com/office/powerpoint/2010/main" val="36156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978FB-9E33-09B9-5793-2E99B08A1616}"/>
              </a:ext>
            </a:extLst>
          </p:cNvPr>
          <p:cNvSpPr txBox="1"/>
          <p:nvPr/>
        </p:nvSpPr>
        <p:spPr>
          <a:xfrm>
            <a:off x="338632" y="1471011"/>
            <a:ext cx="6192797" cy="377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Pesticide mixtures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in the vast majority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all monitored fresh, estuarine and marine waters of the Great Barrier Reef.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Mackay Whitsunday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Barratta Creek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Burdekin region, consistently record higher concentrations and risk than elsewhere.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analyses indicate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photosystem II herbicide concentrations have increased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some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inshore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sites of the Great Barrier Reef between 2005 and 2018.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160681-7092-BED7-BC8C-3CFC98A9EE09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Pesticides: 5.1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9EB7C-E719-8D31-DA65-A24405F046A3}"/>
              </a:ext>
            </a:extLst>
          </p:cNvPr>
          <p:cNvSpPr txBox="1"/>
          <p:nvPr/>
        </p:nvSpPr>
        <p:spPr>
          <a:xfrm>
            <a:off x="11530071" y="6548846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AIMS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F5E49-8CA3-2B19-FA89-086AA3406532}"/>
              </a:ext>
            </a:extLst>
          </p:cNvPr>
          <p:cNvSpPr txBox="1"/>
          <p:nvPr/>
        </p:nvSpPr>
        <p:spPr>
          <a:xfrm>
            <a:off x="9704378" y="6302624"/>
            <a:ext cx="229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Skerratt</a:t>
            </a:r>
            <a:r>
              <a:rPr lang="en-AU" dirty="0"/>
              <a:t> et al.,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864BD-04A1-F151-C322-97FDFD6C3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170" y="628153"/>
            <a:ext cx="5018866" cy="2456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1DB7F-AD09-9674-14B2-B26101C105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590" y="3047414"/>
            <a:ext cx="4905576" cy="30459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8CEA58-5A71-1170-07E4-6D0942061D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983" y="197528"/>
            <a:ext cx="3053301" cy="3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978FB-9E33-09B9-5793-2E99B08A1616}"/>
              </a:ext>
            </a:extLst>
          </p:cNvPr>
          <p:cNvSpPr txBox="1"/>
          <p:nvPr/>
        </p:nvSpPr>
        <p:spPr>
          <a:xfrm>
            <a:off x="338632" y="1471011"/>
            <a:ext cx="6192797" cy="4794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Pesticide mixtures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in the vast majority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all monitored fresh, estuarine and marine waters of the Great Barrier Reef.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Mackay Whitsunday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Barratta Creek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Burdekin region, consistently record higher concentrations and risk than elsewhere.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analyses indicate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photosystem II herbicide concentrations have increased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some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inshore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sites of the Great Barrier Reef between 2005 and 2018.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Almost all tested pesticides are reported 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harmful to non-target aquatic species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Great Barrier Reef.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AD1457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Pesticides can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the vulnerability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local aquatic species to other stressors, including heatwaves.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160681-7092-BED7-BC8C-3CFC98A9EE09}"/>
              </a:ext>
            </a:extLst>
          </p:cNvPr>
          <p:cNvSpPr txBox="1">
            <a:spLocks/>
          </p:cNvSpPr>
          <p:nvPr/>
        </p:nvSpPr>
        <p:spPr>
          <a:xfrm>
            <a:off x="268964" y="173119"/>
            <a:ext cx="6636933" cy="71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Pesticides: 5.1</a:t>
            </a:r>
          </a:p>
        </p:txBody>
      </p:sp>
      <p:pic>
        <p:nvPicPr>
          <p:cNvPr id="10" name="Picture 9" descr="A close-up of a device under water&#10;&#10;Description automatically generated">
            <a:extLst>
              <a:ext uri="{FF2B5EF4-FFF2-40B4-BE49-F238E27FC236}">
                <a16:creationId xmlns:a16="http://schemas.microsoft.com/office/drawing/2014/main" id="{B8FE8EC6-EB29-A07A-43D1-8EFA5CC1A1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20" y="0"/>
            <a:ext cx="555498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9EB7C-E719-8D31-DA65-A24405F046A3}"/>
              </a:ext>
            </a:extLst>
          </p:cNvPr>
          <p:cNvSpPr txBox="1"/>
          <p:nvPr/>
        </p:nvSpPr>
        <p:spPr>
          <a:xfrm>
            <a:off x="11530071" y="6548846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AIMS</a:t>
            </a:r>
          </a:p>
        </p:txBody>
      </p:sp>
    </p:spTree>
    <p:extLst>
      <p:ext uri="{BB962C8B-B14F-4D97-AF65-F5344CB8AC3E}">
        <p14:creationId xmlns:p14="http://schemas.microsoft.com/office/powerpoint/2010/main" val="42613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29442</TotalTime>
  <Words>1222</Words>
  <Application>Microsoft Office PowerPoint</Application>
  <PresentationFormat>Widescreen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Office Theme</vt:lpstr>
      <vt:lpstr>Pesticides and other pollutants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Roadshows</dc:title>
  <dc:creator>Katie Sambrook</dc:creator>
  <cp:lastModifiedBy>Kirsty Passfield</cp:lastModifiedBy>
  <cp:revision>401</cp:revision>
  <dcterms:created xsi:type="dcterms:W3CDTF">2024-03-21T23:12:56Z</dcterms:created>
  <dcterms:modified xsi:type="dcterms:W3CDTF">2024-09-22T23:57:10Z</dcterms:modified>
</cp:coreProperties>
</file>