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1255" r:id="rId2"/>
    <p:sldId id="1323" r:id="rId3"/>
    <p:sldId id="1324" r:id="rId4"/>
    <p:sldId id="1357" r:id="rId5"/>
    <p:sldId id="1358" r:id="rId6"/>
    <p:sldId id="1384" r:id="rId7"/>
    <p:sldId id="1385" r:id="rId8"/>
    <p:sldId id="1359" r:id="rId9"/>
    <p:sldId id="13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5CF5A-17A0-4E88-9922-57BFE7632EE7}" type="datetimeFigureOut">
              <a:rPr lang="en-AU" smtClean="0"/>
              <a:t>23/09/2024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8B45C-987C-4C83-A594-945275F12FB5}" type="slidenum">
              <a:rPr lang="en-AU" smtClean="0"/>
              <a:t>‹#›</a:t>
            </a:fld>
            <a:endParaRPr lang="en-AU"/>
          </a:p>
        </p:txBody>
      </p:sp>
    </p:spTree>
    <p:extLst>
      <p:ext uri="{BB962C8B-B14F-4D97-AF65-F5344CB8AC3E}">
        <p14:creationId xmlns:p14="http://schemas.microsoft.com/office/powerpoint/2010/main" val="283666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Peter - </a:t>
            </a:r>
            <a:r>
              <a:rPr lang="en-AU" dirty="0" err="1"/>
              <a:t>onlline</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539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500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318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Peter</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647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671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4393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739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9667-9471-465B-9CBE-ACED6F0AAE79}"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823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ts val="2400"/>
              </a:lnSpc>
              <a:spcAft>
                <a:spcPts val="1200"/>
              </a:spcAft>
              <a:buClr>
                <a:schemeClr val="accent2">
                  <a:lumMod val="75000"/>
                </a:schemeClr>
              </a:buClr>
              <a:buFont typeface="Arial" panose="020B0604020202020204" pitchFamily="34" charset="0"/>
              <a:buChar char="■"/>
            </a:pPr>
            <a:r>
              <a:rPr lang="en-AU" dirty="0">
                <a:solidFill>
                  <a:schemeClr val="tx1">
                    <a:lumMod val="85000"/>
                    <a:lumOff val="15000"/>
                  </a:schemeClr>
                </a:solidFill>
                <a:latin typeface="Arial" panose="020B0604020202020204" pitchFamily="34" charset="0"/>
                <a:cs typeface="Arial" panose="020B0604020202020204" pitchFamily="34" charset="0"/>
              </a:rPr>
              <a:t>All outputs and process documents available for download.</a:t>
            </a:r>
          </a:p>
          <a:p>
            <a:pPr marL="285750" indent="-285750">
              <a:lnSpc>
                <a:spcPts val="2400"/>
              </a:lnSpc>
              <a:spcAft>
                <a:spcPts val="1200"/>
              </a:spcAft>
              <a:buClr>
                <a:schemeClr val="accent2">
                  <a:lumMod val="75000"/>
                </a:schemeClr>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Joint media release from C</a:t>
            </a:r>
            <a:r>
              <a:rPr lang="en-US" baseline="-25000" dirty="0">
                <a:solidFill>
                  <a:schemeClr val="tx1">
                    <a:lumMod val="85000"/>
                    <a:lumOff val="15000"/>
                  </a:schemeClr>
                </a:solidFill>
                <a:latin typeface="Arial" panose="020B0604020202020204" pitchFamily="34" charset="0"/>
                <a:cs typeface="Arial" panose="020B0604020202020204" pitchFamily="34" charset="0"/>
              </a:rPr>
              <a:t>2</a:t>
            </a:r>
            <a:r>
              <a:rPr lang="en-US" dirty="0">
                <a:solidFill>
                  <a:schemeClr val="tx1">
                    <a:lumMod val="85000"/>
                    <a:lumOff val="15000"/>
                  </a:schemeClr>
                </a:solidFill>
                <a:latin typeface="Arial" panose="020B0604020202020204" pitchFamily="34" charset="0"/>
                <a:cs typeface="Arial" panose="020B0604020202020204" pitchFamily="34" charset="0"/>
              </a:rPr>
              <a:t>O and science </a:t>
            </a:r>
            <a:r>
              <a:rPr lang="en-US" dirty="0" err="1">
                <a:solidFill>
                  <a:schemeClr val="tx1">
                    <a:lumMod val="85000"/>
                    <a:lumOff val="15000"/>
                  </a:schemeClr>
                </a:solidFill>
                <a:latin typeface="Arial" panose="020B0604020202020204" pitchFamily="34" charset="0"/>
                <a:cs typeface="Arial" panose="020B0604020202020204" pitchFamily="34" charset="0"/>
              </a:rPr>
              <a:t>organisations</a:t>
            </a:r>
            <a:r>
              <a:rPr lang="en-US" dirty="0">
                <a:solidFill>
                  <a:schemeClr val="tx1">
                    <a:lumMod val="85000"/>
                    <a:lumOff val="15000"/>
                  </a:schemeClr>
                </a:solidFill>
                <a:latin typeface="Arial" panose="020B0604020202020204" pitchFamily="34" charset="0"/>
                <a:cs typeface="Arial" panose="020B0604020202020204" pitchFamily="34" charset="0"/>
              </a:rPr>
              <a:t>, government to follow</a:t>
            </a:r>
          </a:p>
          <a:p>
            <a:pPr marL="285750" indent="-285750">
              <a:lnSpc>
                <a:spcPts val="2400"/>
              </a:lnSpc>
              <a:spcAft>
                <a:spcPts val="1200"/>
              </a:spcAft>
              <a:buClr>
                <a:schemeClr val="accent2">
                  <a:lumMod val="75000"/>
                </a:schemeClr>
              </a:buClr>
              <a:buFont typeface="Arial" panose="020B0604020202020204" pitchFamily="34" charset="0"/>
              <a:buChar char="■"/>
            </a:pPr>
            <a:r>
              <a:rPr lang="en-US" dirty="0">
                <a:solidFill>
                  <a:schemeClr val="tx1">
                    <a:lumMod val="85000"/>
                    <a:lumOff val="15000"/>
                  </a:schemeClr>
                </a:solidFill>
                <a:latin typeface="Arial" panose="020B0604020202020204" pitchFamily="34" charset="0"/>
                <a:cs typeface="Arial" panose="020B0604020202020204" pitchFamily="34" charset="0"/>
              </a:rPr>
              <a:t>Post-release – WQIP seminar and P2R forums</a:t>
            </a:r>
            <a:endParaRPr lang="en-AU" dirty="0">
              <a:solidFill>
                <a:schemeClr val="tx1">
                  <a:lumMod val="85000"/>
                  <a:lumOff val="15000"/>
                </a:schemeClr>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69217B-E784-4358-9514-4196DE64FEF9}" type="slidenum">
              <a:rPr lang="en-AU" smtClean="0"/>
              <a:t>9</a:t>
            </a:fld>
            <a:endParaRPr lang="en-AU" dirty="0"/>
          </a:p>
        </p:txBody>
      </p:sp>
    </p:spTree>
    <p:extLst>
      <p:ext uri="{BB962C8B-B14F-4D97-AF65-F5344CB8AC3E}">
        <p14:creationId xmlns:p14="http://schemas.microsoft.com/office/powerpoint/2010/main" val="251619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FC87-4412-C891-2809-5A5192C8A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305BB2B-0233-4DA6-973D-C692B8E31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8D7532F-BE39-844E-9FC2-BDACF18F655E}"/>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5" name="Footer Placeholder 4">
            <a:extLst>
              <a:ext uri="{FF2B5EF4-FFF2-40B4-BE49-F238E27FC236}">
                <a16:creationId xmlns:a16="http://schemas.microsoft.com/office/drawing/2014/main" id="{20FD234A-6586-646C-00BA-92F0737B30C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945F33A-00DA-B88B-0DA6-A7BB83F89D83}"/>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325700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33E9-E7E5-A204-0B29-BE29A314175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B0DCF16-CED5-4327-14E9-BA3D91D1ED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B9D6E0-0ED1-06C2-3BAB-597769F90570}"/>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5" name="Footer Placeholder 4">
            <a:extLst>
              <a:ext uri="{FF2B5EF4-FFF2-40B4-BE49-F238E27FC236}">
                <a16:creationId xmlns:a16="http://schemas.microsoft.com/office/drawing/2014/main" id="{D44EFA26-E0AC-50B1-59E7-2231056EF8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A5A3BB-4C97-55C3-D02D-52DA929DBCD4}"/>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220853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F0E4F-F2D0-8538-1722-15D2CC16AB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8537C26-808E-CDC2-E248-D6FC750F0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4B8940-6ED2-2F92-7455-F0C0967F92D3}"/>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5" name="Footer Placeholder 4">
            <a:extLst>
              <a:ext uri="{FF2B5EF4-FFF2-40B4-BE49-F238E27FC236}">
                <a16:creationId xmlns:a16="http://schemas.microsoft.com/office/drawing/2014/main" id="{9D56B5D3-AE2E-7AD6-ADC6-35F5BEBE6C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4AB575-3A89-A6DE-E91C-079F29BA6A0D}"/>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208720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B756-2892-F373-9C91-351A88CA02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7D0501-062A-7D49-4185-F6CAB73D12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FE50E3-BEE3-3E12-22CB-9F4CD2AB286A}"/>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5" name="Footer Placeholder 4">
            <a:extLst>
              <a:ext uri="{FF2B5EF4-FFF2-40B4-BE49-F238E27FC236}">
                <a16:creationId xmlns:a16="http://schemas.microsoft.com/office/drawing/2014/main" id="{15B4101E-3937-ED8F-F04A-3C56D9C9A50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B99C14D-9593-51E9-8AED-BEF0CD557788}"/>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394824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823A-EDC0-97E9-04F7-FDA08F9F52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B95B2A6-CE8F-18E1-9D9A-01EEDA3543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15500-6ACD-72B2-DE42-D3A59BF370EF}"/>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5" name="Footer Placeholder 4">
            <a:extLst>
              <a:ext uri="{FF2B5EF4-FFF2-40B4-BE49-F238E27FC236}">
                <a16:creationId xmlns:a16="http://schemas.microsoft.com/office/drawing/2014/main" id="{584DFBCB-0DDB-798D-0F5A-A825222E21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594FE2-AC9B-3C42-A165-1B1E63229FC4}"/>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1442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F872-634D-DF0E-86AE-75171FE3AD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973FE2-C443-410F-166D-C5D06E9A03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1423465-5EEF-F654-223C-24F055660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628560-CF58-AED5-3781-420AB3032D7E}"/>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6" name="Footer Placeholder 5">
            <a:extLst>
              <a:ext uri="{FF2B5EF4-FFF2-40B4-BE49-F238E27FC236}">
                <a16:creationId xmlns:a16="http://schemas.microsoft.com/office/drawing/2014/main" id="{0AA3F4D2-3136-FDC6-F7BD-89C095F90F7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2DBE3A-AAFE-549D-72D7-9A80DDFCB1A6}"/>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102156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D14C-5E27-66A3-8B1F-2EEDC5B8208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554B6E-DCF7-FD7A-6278-06EC60D12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C95749-FCEB-0650-B10A-DB1D08B986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ACAD877-1741-26F7-8927-8ADBE62BE7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71DC44-2A5E-BE94-13DE-A1D8F78399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AF6D3B7-3B2C-0B5D-2CF9-6A7684EE7607}"/>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8" name="Footer Placeholder 7">
            <a:extLst>
              <a:ext uri="{FF2B5EF4-FFF2-40B4-BE49-F238E27FC236}">
                <a16:creationId xmlns:a16="http://schemas.microsoft.com/office/drawing/2014/main" id="{D11671BB-DCEA-B357-D5EC-0A739A1A20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3EFF07D-73BE-C681-2B0D-85A9177A5CF9}"/>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262434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F2B8-7069-A55B-0A2D-F54AEB10E3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A5F0166-5DCE-E69E-1DC1-96A17E8AC968}"/>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4" name="Footer Placeholder 3">
            <a:extLst>
              <a:ext uri="{FF2B5EF4-FFF2-40B4-BE49-F238E27FC236}">
                <a16:creationId xmlns:a16="http://schemas.microsoft.com/office/drawing/2014/main" id="{5164FE4A-CA87-D37E-7BB7-E41CE9A1E8D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D829260-3B0E-803F-C05B-A8533F98CDC6}"/>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293396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04FE08-A98A-704B-4B85-6DABF2463F63}"/>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3" name="Footer Placeholder 2">
            <a:extLst>
              <a:ext uri="{FF2B5EF4-FFF2-40B4-BE49-F238E27FC236}">
                <a16:creationId xmlns:a16="http://schemas.microsoft.com/office/drawing/2014/main" id="{2065FDBB-D911-1E65-345D-E02DF9E14FD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01462F2-C1BA-F962-7B8B-7AC6AB69CAB9}"/>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82044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23DC-B6BA-CC53-FA3F-85803FA49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6163E97-84E1-DEDA-49BE-AD2DFB3E7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0F11F28-8D40-C0B8-333F-E81A90766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6064F-95CB-86F8-90B0-AB49108AE0E8}"/>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6" name="Footer Placeholder 5">
            <a:extLst>
              <a:ext uri="{FF2B5EF4-FFF2-40B4-BE49-F238E27FC236}">
                <a16:creationId xmlns:a16="http://schemas.microsoft.com/office/drawing/2014/main" id="{03F17144-973D-7405-E437-C3F533ECC4C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64876D3-0B20-F03C-40D6-ED2B4C71A52F}"/>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77287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3106-1EBB-90A9-C06D-DDE8DF1AF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FC70D4F-37A5-E0CB-638F-309337C0E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E0A2995-3825-A8AC-5A55-FE04E4839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BF86D-5333-9825-F0FD-3520D037A215}"/>
              </a:ext>
            </a:extLst>
          </p:cNvPr>
          <p:cNvSpPr>
            <a:spLocks noGrp="1"/>
          </p:cNvSpPr>
          <p:nvPr>
            <p:ph type="dt" sz="half" idx="10"/>
          </p:nvPr>
        </p:nvSpPr>
        <p:spPr/>
        <p:txBody>
          <a:bodyPr/>
          <a:lstStyle/>
          <a:p>
            <a:fld id="{6E4A45CA-7930-4E56-8C14-DADFEFA91405}" type="datetimeFigureOut">
              <a:rPr lang="en-AU" smtClean="0"/>
              <a:t>23/09/2024</a:t>
            </a:fld>
            <a:endParaRPr lang="en-AU"/>
          </a:p>
        </p:txBody>
      </p:sp>
      <p:sp>
        <p:nvSpPr>
          <p:cNvPr id="6" name="Footer Placeholder 5">
            <a:extLst>
              <a:ext uri="{FF2B5EF4-FFF2-40B4-BE49-F238E27FC236}">
                <a16:creationId xmlns:a16="http://schemas.microsoft.com/office/drawing/2014/main" id="{690BA6DE-5BF0-36B6-ACA8-E559E816CC7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9049478-DF6D-346D-00C7-9DBEE5540293}"/>
              </a:ext>
            </a:extLst>
          </p:cNvPr>
          <p:cNvSpPr>
            <a:spLocks noGrp="1"/>
          </p:cNvSpPr>
          <p:nvPr>
            <p:ph type="sldNum" sz="quarter" idx="12"/>
          </p:nvPr>
        </p:nvSpPr>
        <p:spPr/>
        <p:txBody>
          <a:bodyPr/>
          <a:lstStyle/>
          <a:p>
            <a:fld id="{BC1FE755-0686-4BAD-88D7-BB088AC76DF5}" type="slidenum">
              <a:rPr lang="en-AU" smtClean="0"/>
              <a:t>‹#›</a:t>
            </a:fld>
            <a:endParaRPr lang="en-AU"/>
          </a:p>
        </p:txBody>
      </p:sp>
    </p:spTree>
    <p:extLst>
      <p:ext uri="{BB962C8B-B14F-4D97-AF65-F5344CB8AC3E}">
        <p14:creationId xmlns:p14="http://schemas.microsoft.com/office/powerpoint/2010/main" val="87857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485B3-2A0F-D3AC-9028-7D8F96E74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D98E64F-70F3-96B6-012E-875F12992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7DBDAD-A604-6986-C420-5EC83274F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4A45CA-7930-4E56-8C14-DADFEFA91405}" type="datetimeFigureOut">
              <a:rPr lang="en-AU" smtClean="0"/>
              <a:t>23/09/2024</a:t>
            </a:fld>
            <a:endParaRPr lang="en-AU"/>
          </a:p>
        </p:txBody>
      </p:sp>
      <p:sp>
        <p:nvSpPr>
          <p:cNvPr id="5" name="Footer Placeholder 4">
            <a:extLst>
              <a:ext uri="{FF2B5EF4-FFF2-40B4-BE49-F238E27FC236}">
                <a16:creationId xmlns:a16="http://schemas.microsoft.com/office/drawing/2014/main" id="{5155A7C2-B529-A2E1-8C1B-4D5022571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67E5AAA-4686-0589-2C23-9A5E9FBF2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1FE755-0686-4BAD-88D7-BB088AC76DF5}" type="slidenum">
              <a:rPr lang="en-AU" smtClean="0"/>
              <a:t>‹#›</a:t>
            </a:fld>
            <a:endParaRPr lang="en-AU"/>
          </a:p>
        </p:txBody>
      </p:sp>
    </p:spTree>
    <p:extLst>
      <p:ext uri="{BB962C8B-B14F-4D97-AF65-F5344CB8AC3E}">
        <p14:creationId xmlns:p14="http://schemas.microsoft.com/office/powerpoint/2010/main" val="163157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1F6889-3BDD-4B1E-1A96-40C6D909AD89}"/>
              </a:ext>
            </a:extLst>
          </p:cNvPr>
          <p:cNvSpPr/>
          <p:nvPr/>
        </p:nvSpPr>
        <p:spPr>
          <a:xfrm>
            <a:off x="5998405" y="5210978"/>
            <a:ext cx="6193595" cy="1643998"/>
          </a:xfrm>
          <a:prstGeom prst="rect">
            <a:avLst/>
          </a:prstGeom>
          <a:solidFill>
            <a:srgbClr val="1F7913">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F33AE63-E7A3-C1B3-B1BC-2CAE7485309C}"/>
              </a:ext>
            </a:extLst>
          </p:cNvPr>
          <p:cNvSpPr>
            <a:spLocks noGrp="1"/>
          </p:cNvSpPr>
          <p:nvPr>
            <p:ph type="ctrTitle"/>
          </p:nvPr>
        </p:nvSpPr>
        <p:spPr>
          <a:xfrm>
            <a:off x="7175863" y="2886483"/>
            <a:ext cx="4676503" cy="871266"/>
          </a:xfrm>
        </p:spPr>
        <p:txBody>
          <a:bodyPr>
            <a:normAutofit fontScale="90000"/>
          </a:bodyPr>
          <a:lstStyle/>
          <a:p>
            <a:pPr algn="l"/>
            <a:r>
              <a:rPr lang="en-AU" sz="4000" b="1" dirty="0">
                <a:solidFill>
                  <a:schemeClr val="tx1">
                    <a:lumMod val="75000"/>
                    <a:lumOff val="25000"/>
                  </a:schemeClr>
                </a:solidFill>
                <a:latin typeface="Arial" panose="020B0604020202020204" pitchFamily="34" charset="0"/>
                <a:cs typeface="Arial" panose="020B0604020202020204" pitchFamily="34" charset="0"/>
              </a:rPr>
              <a:t>Dissolved nutrients</a:t>
            </a:r>
          </a:p>
        </p:txBody>
      </p:sp>
      <p:pic>
        <p:nvPicPr>
          <p:cNvPr id="5" name="Picture 4" descr="A satellite view of the ocean&#10;&#10;Description automatically generated">
            <a:extLst>
              <a:ext uri="{FF2B5EF4-FFF2-40B4-BE49-F238E27FC236}">
                <a16:creationId xmlns:a16="http://schemas.microsoft.com/office/drawing/2014/main" id="{8173E8F7-F5CC-A2AE-3CD6-3D9B601045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6" name="Rectangle 5">
            <a:extLst>
              <a:ext uri="{FF2B5EF4-FFF2-40B4-BE49-F238E27FC236}">
                <a16:creationId xmlns:a16="http://schemas.microsoft.com/office/drawing/2014/main" id="{0CEAE535-6264-00AA-2F86-E25C006ED901}"/>
              </a:ext>
            </a:extLst>
          </p:cNvPr>
          <p:cNvSpPr/>
          <p:nvPr/>
        </p:nvSpPr>
        <p:spPr>
          <a:xfrm>
            <a:off x="6527082" y="2758440"/>
            <a:ext cx="288000" cy="1341120"/>
          </a:xfrm>
          <a:prstGeom prst="rect">
            <a:avLst/>
          </a:prstGeom>
          <a:solidFill>
            <a:srgbClr val="1F7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723BAE67-C96C-1649-AE50-DD4E242E9075}"/>
              </a:ext>
            </a:extLst>
          </p:cNvPr>
          <p:cNvSpPr txBox="1"/>
          <p:nvPr/>
        </p:nvSpPr>
        <p:spPr>
          <a:xfrm>
            <a:off x="6239435" y="5298384"/>
            <a:ext cx="5809130" cy="1469185"/>
          </a:xfrm>
          <a:prstGeom prst="rect">
            <a:avLst/>
          </a:prstGeom>
          <a:noFill/>
        </p:spPr>
        <p:txBody>
          <a:bodyPr wrap="square" rtlCol="0">
            <a:spAutoFit/>
          </a:bodyPr>
          <a:lstStyle/>
          <a:p>
            <a:pPr marL="0" marR="0" lvl="0" indent="0" algn="l" defTabSz="914400" rtl="0" eaLnBrk="1" fontAlgn="auto" latinLnBrk="0" hangingPunct="1">
              <a:lnSpc>
                <a:spcPct val="113000"/>
              </a:lnSpc>
              <a:spcBef>
                <a:spcPts val="0"/>
              </a:spcBef>
              <a:spcAft>
                <a:spcPts val="0"/>
              </a:spcAft>
              <a:buClrTx/>
              <a:buSzTx/>
              <a:buFontTx/>
              <a:buNone/>
              <a:tabLst/>
              <a:defRPr/>
            </a:pPr>
            <a:r>
              <a:rPr kumimoji="0" lang="en-AU" sz="10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Presenter: Peter Thorburn</a:t>
            </a:r>
          </a:p>
          <a:p>
            <a:pPr marL="0" marR="0" lvl="0" indent="0" algn="l" defTabSz="914400" rtl="0" eaLnBrk="1" fontAlgn="auto" latinLnBrk="0" hangingPunct="1">
              <a:lnSpc>
                <a:spcPct val="113000"/>
              </a:lnSpc>
              <a:spcBef>
                <a:spcPts val="0"/>
              </a:spcBef>
              <a:spcAft>
                <a:spcPts val="0"/>
              </a:spcAft>
              <a:buClrTx/>
              <a:buSzTx/>
              <a:buFontTx/>
              <a:buNone/>
              <a:tabLst/>
              <a:defRPr/>
            </a:pPr>
            <a:r>
              <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Authors and contributors (in question order – 35 total): Barbara Robson, Aimee Brown, Sven Uthicke, Guillermo Diaz-Pulido, Catalina Reyes-Nivia, Maria Fernanda Adame, Angela Arthington, Catherine Collier, Catherine Lovelock, Ciemon Caballes, Katie Sambrook, Morgan Pratchett, Ian Prosser, Scott Wilkinson, Michele Burford, </a:t>
            </a:r>
            <a:r>
              <a:rPr kumimoji="0" lang="en-AU" sz="1000" b="0" i="1"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Jianyin</a:t>
            </a:r>
            <a:r>
              <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(Leslie) Huang, Zoe Bainbridge, Joanne Burton, Mohammad </a:t>
            </a:r>
            <a:r>
              <a:rPr kumimoji="0" lang="en-AU" sz="1000" b="0" i="1"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Bahadori</a:t>
            </a:r>
            <a:r>
              <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Gillian McCloskey, Michael Newham, Peter Thorburn, Kirsten Verburg, Marina Farr, Tony Weber, Maria Vilas, Caleb Connolly, Rohan Eccles, Nathan Waltham, Katie Motson, Bianca Molinari, Megan Star, Syezlin Hasan, James C. R. Smart, Carla </a:t>
            </a:r>
            <a:r>
              <a:rPr kumimoji="0" lang="en-AU" sz="1000" b="0" i="1"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Wegscheidl</a:t>
            </a:r>
            <a:endParaRPr kumimoji="0" lang="en-AU"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563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AD5499-84AE-86E4-AAA0-429245AD124C}"/>
              </a:ext>
            </a:extLst>
          </p:cNvPr>
          <p:cNvSpPr txBox="1"/>
          <p:nvPr/>
        </p:nvSpPr>
        <p:spPr>
          <a:xfrm>
            <a:off x="6408047" y="926308"/>
            <a:ext cx="240677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Spatial and temporal distribution</a:t>
            </a:r>
          </a:p>
        </p:txBody>
      </p:sp>
      <p:sp>
        <p:nvSpPr>
          <p:cNvPr id="16" name="TextBox 15">
            <a:extLst>
              <a:ext uri="{FF2B5EF4-FFF2-40B4-BE49-F238E27FC236}">
                <a16:creationId xmlns:a16="http://schemas.microsoft.com/office/drawing/2014/main" id="{D0172F6E-9188-DBC6-C889-1ACD7B73F12F}"/>
              </a:ext>
            </a:extLst>
          </p:cNvPr>
          <p:cNvSpPr txBox="1"/>
          <p:nvPr/>
        </p:nvSpPr>
        <p:spPr>
          <a:xfrm>
            <a:off x="7983097" y="1888009"/>
            <a:ext cx="198379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Impacts on Great Barrier Reef ecosystems</a:t>
            </a:r>
          </a:p>
        </p:txBody>
      </p:sp>
      <p:sp>
        <p:nvSpPr>
          <p:cNvPr id="18" name="TextBox 17">
            <a:extLst>
              <a:ext uri="{FF2B5EF4-FFF2-40B4-BE49-F238E27FC236}">
                <a16:creationId xmlns:a16="http://schemas.microsoft.com/office/drawing/2014/main" id="{DAB7783F-EBB0-7217-2FEE-0EF3D8C18F29}"/>
              </a:ext>
            </a:extLst>
          </p:cNvPr>
          <p:cNvSpPr txBox="1"/>
          <p:nvPr/>
        </p:nvSpPr>
        <p:spPr>
          <a:xfrm>
            <a:off x="5209046" y="3303452"/>
            <a:ext cx="25701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Questions</a:t>
            </a:r>
          </a:p>
        </p:txBody>
      </p:sp>
      <p:sp>
        <p:nvSpPr>
          <p:cNvPr id="19" name="TextBox 18">
            <a:extLst>
              <a:ext uri="{FF2B5EF4-FFF2-40B4-BE49-F238E27FC236}">
                <a16:creationId xmlns:a16="http://schemas.microsoft.com/office/drawing/2014/main" id="{832844B0-35A5-8CB7-1CB5-C67A66257FAF}"/>
              </a:ext>
            </a:extLst>
          </p:cNvPr>
          <p:cNvSpPr txBox="1"/>
          <p:nvPr/>
        </p:nvSpPr>
        <p:spPr>
          <a:xfrm>
            <a:off x="2181167" y="2187647"/>
            <a:ext cx="21874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Measured costs &amp; costs drivers of wetlands &amp; other treatment systems</a:t>
            </a:r>
          </a:p>
        </p:txBody>
      </p:sp>
      <p:sp>
        <p:nvSpPr>
          <p:cNvPr id="20" name="Title 1">
            <a:extLst>
              <a:ext uri="{FF2B5EF4-FFF2-40B4-BE49-F238E27FC236}">
                <a16:creationId xmlns:a16="http://schemas.microsoft.com/office/drawing/2014/main" id="{40731C81-B0E2-FB3F-5E5A-C4C9C5E59C4D}"/>
              </a:ext>
            </a:extLst>
          </p:cNvPr>
          <p:cNvSpPr txBox="1">
            <a:spLocks/>
          </p:cNvSpPr>
          <p:nvPr/>
        </p:nvSpPr>
        <p:spPr>
          <a:xfrm>
            <a:off x="247272" y="172301"/>
            <a:ext cx="12524348" cy="7427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Dissolved nutrients | </a:t>
            </a:r>
            <a:r>
              <a:rPr kumimoji="0" lang="en-US" sz="4000" b="1" i="0" u="none" strike="noStrike" kern="1200" cap="none" spc="0" normalizeH="0" baseline="0" noProof="0" dirty="0">
                <a:ln>
                  <a:noFill/>
                </a:ln>
                <a:solidFill>
                  <a:srgbClr val="1F7913"/>
                </a:solidFill>
                <a:effectLst/>
                <a:uLnTx/>
                <a:uFillTx/>
                <a:latin typeface="Arial" panose="020B0604020202020204" pitchFamily="34" charset="0"/>
                <a:ea typeface="+mj-ea"/>
                <a:cs typeface="Arial" panose="020B0604020202020204" pitchFamily="34" charset="0"/>
              </a:rPr>
              <a:t>1,272 studies</a:t>
            </a:r>
            <a:endParaRPr kumimoji="0" lang="en-AU" sz="12400" b="0" i="0" u="none" strike="noStrike" kern="1200" cap="none" spc="0" normalizeH="0" baseline="0" noProof="0" dirty="0">
              <a:ln>
                <a:noFill/>
              </a:ln>
              <a:solidFill>
                <a:srgbClr val="1F7913"/>
              </a:solidFill>
              <a:effectLst/>
              <a:uLnTx/>
              <a:uFillTx/>
              <a:latin typeface="Arial" panose="020B0604020202020204" pitchFamily="34" charset="0"/>
              <a:ea typeface="+mj-ea"/>
              <a:cs typeface="Arial" panose="020B0604020202020204" pitchFamily="34" charset="0"/>
            </a:endParaRPr>
          </a:p>
        </p:txBody>
      </p:sp>
      <p:sp>
        <p:nvSpPr>
          <p:cNvPr id="21" name="TextBox 20">
            <a:extLst>
              <a:ext uri="{FF2B5EF4-FFF2-40B4-BE49-F238E27FC236}">
                <a16:creationId xmlns:a16="http://schemas.microsoft.com/office/drawing/2014/main" id="{3DEA1B32-D37C-910E-DA1E-474EE38F206B}"/>
              </a:ext>
            </a:extLst>
          </p:cNvPr>
          <p:cNvSpPr txBox="1"/>
          <p:nvPr/>
        </p:nvSpPr>
        <p:spPr>
          <a:xfrm>
            <a:off x="8502834" y="3207102"/>
            <a:ext cx="1368851" cy="147732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Drivers of crown-of-thorns starfish outbreaks</a:t>
            </a:r>
          </a:p>
        </p:txBody>
      </p:sp>
      <p:sp>
        <p:nvSpPr>
          <p:cNvPr id="22" name="TextBox 21">
            <a:extLst>
              <a:ext uri="{FF2B5EF4-FFF2-40B4-BE49-F238E27FC236}">
                <a16:creationId xmlns:a16="http://schemas.microsoft.com/office/drawing/2014/main" id="{10DCC341-B264-3673-7F79-8D13886B3338}"/>
              </a:ext>
            </a:extLst>
          </p:cNvPr>
          <p:cNvSpPr txBox="1"/>
          <p:nvPr/>
        </p:nvSpPr>
        <p:spPr>
          <a:xfrm>
            <a:off x="7811396" y="4759772"/>
            <a:ext cx="200684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Quantity, characteristics and sources</a:t>
            </a:r>
          </a:p>
        </p:txBody>
      </p:sp>
      <p:sp>
        <p:nvSpPr>
          <p:cNvPr id="23" name="TextBox 22">
            <a:extLst>
              <a:ext uri="{FF2B5EF4-FFF2-40B4-BE49-F238E27FC236}">
                <a16:creationId xmlns:a16="http://schemas.microsoft.com/office/drawing/2014/main" id="{EAE50043-3020-8DE0-C350-13958F06BDA3}"/>
              </a:ext>
            </a:extLst>
          </p:cNvPr>
          <p:cNvSpPr txBox="1"/>
          <p:nvPr/>
        </p:nvSpPr>
        <p:spPr>
          <a:xfrm>
            <a:off x="5390829" y="5914745"/>
            <a:ext cx="275088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Primary biophysical drivers of export &amp; changes over time</a:t>
            </a:r>
          </a:p>
        </p:txBody>
      </p:sp>
      <p:sp>
        <p:nvSpPr>
          <p:cNvPr id="24" name="TextBox 23">
            <a:extLst>
              <a:ext uri="{FF2B5EF4-FFF2-40B4-BE49-F238E27FC236}">
                <a16:creationId xmlns:a16="http://schemas.microsoft.com/office/drawing/2014/main" id="{4CED20E8-6648-D7E2-168C-792AAC348C48}"/>
              </a:ext>
            </a:extLst>
          </p:cNvPr>
          <p:cNvSpPr txBox="1"/>
          <p:nvPr/>
        </p:nvSpPr>
        <p:spPr>
          <a:xfrm>
            <a:off x="3073577" y="4852916"/>
            <a:ext cx="18613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Effective management practices, costs, variability and production outcomes</a:t>
            </a:r>
          </a:p>
        </p:txBody>
      </p:sp>
      <p:sp>
        <p:nvSpPr>
          <p:cNvPr id="25" name="TextBox 24">
            <a:extLst>
              <a:ext uri="{FF2B5EF4-FFF2-40B4-BE49-F238E27FC236}">
                <a16:creationId xmlns:a16="http://schemas.microsoft.com/office/drawing/2014/main" id="{E427BDEB-41EF-168C-3CFF-6395788A3B86}"/>
              </a:ext>
            </a:extLst>
          </p:cNvPr>
          <p:cNvSpPr txBox="1"/>
          <p:nvPr/>
        </p:nvSpPr>
        <p:spPr>
          <a:xfrm>
            <a:off x="2899436" y="915039"/>
            <a:ext cx="33544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Role of natural/near natural wetlands in provision of ecosystem services</a:t>
            </a:r>
          </a:p>
        </p:txBody>
      </p:sp>
      <p:sp>
        <p:nvSpPr>
          <p:cNvPr id="26" name="Circle: Hollow 25">
            <a:extLst>
              <a:ext uri="{FF2B5EF4-FFF2-40B4-BE49-F238E27FC236}">
                <a16:creationId xmlns:a16="http://schemas.microsoft.com/office/drawing/2014/main" id="{F3149CAF-6BE9-D83F-ABA6-04A319D83C7B}"/>
              </a:ext>
            </a:extLst>
          </p:cNvPr>
          <p:cNvSpPr/>
          <p:nvPr/>
        </p:nvSpPr>
        <p:spPr>
          <a:xfrm>
            <a:off x="8931281" y="813655"/>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CFDF5225-D049-9EF6-D5BC-DBB117A2E880}"/>
              </a:ext>
            </a:extLst>
          </p:cNvPr>
          <p:cNvSpPr txBox="1"/>
          <p:nvPr/>
        </p:nvSpPr>
        <p:spPr>
          <a:xfrm>
            <a:off x="9211990" y="1128099"/>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sp>
        <p:nvSpPr>
          <p:cNvPr id="28" name="Circle: Hollow 27">
            <a:extLst>
              <a:ext uri="{FF2B5EF4-FFF2-40B4-BE49-F238E27FC236}">
                <a16:creationId xmlns:a16="http://schemas.microsoft.com/office/drawing/2014/main" id="{A34A037B-9B71-F883-A55C-DE1576496867}"/>
              </a:ext>
            </a:extLst>
          </p:cNvPr>
          <p:cNvSpPr/>
          <p:nvPr/>
        </p:nvSpPr>
        <p:spPr>
          <a:xfrm>
            <a:off x="11024829" y="1832518"/>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BFBEE529-3ED4-2047-0E04-93172F3F1026}"/>
              </a:ext>
            </a:extLst>
          </p:cNvPr>
          <p:cNvSpPr txBox="1"/>
          <p:nvPr/>
        </p:nvSpPr>
        <p:spPr>
          <a:xfrm>
            <a:off x="11305538" y="2146962"/>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sp>
        <p:nvSpPr>
          <p:cNvPr id="30" name="Circle: Hollow 29">
            <a:extLst>
              <a:ext uri="{FF2B5EF4-FFF2-40B4-BE49-F238E27FC236}">
                <a16:creationId xmlns:a16="http://schemas.microsoft.com/office/drawing/2014/main" id="{2832634D-4117-F316-4376-484FE18915C1}"/>
              </a:ext>
            </a:extLst>
          </p:cNvPr>
          <p:cNvSpPr/>
          <p:nvPr/>
        </p:nvSpPr>
        <p:spPr>
          <a:xfrm>
            <a:off x="11024829" y="3240587"/>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2D3E832F-D199-6051-168C-422D53D92277}"/>
              </a:ext>
            </a:extLst>
          </p:cNvPr>
          <p:cNvSpPr txBox="1"/>
          <p:nvPr/>
        </p:nvSpPr>
        <p:spPr>
          <a:xfrm>
            <a:off x="11305538" y="3555031"/>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sp>
        <p:nvSpPr>
          <p:cNvPr id="32" name="Circle: Hollow 31">
            <a:extLst>
              <a:ext uri="{FF2B5EF4-FFF2-40B4-BE49-F238E27FC236}">
                <a16:creationId xmlns:a16="http://schemas.microsoft.com/office/drawing/2014/main" id="{D7C8EE5F-F2DD-80DB-E220-490E687229D4}"/>
              </a:ext>
            </a:extLst>
          </p:cNvPr>
          <p:cNvSpPr/>
          <p:nvPr/>
        </p:nvSpPr>
        <p:spPr>
          <a:xfrm>
            <a:off x="7545332" y="5820892"/>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53EDA37F-082F-C5FF-D024-5ACC92A4CFC3}"/>
              </a:ext>
            </a:extLst>
          </p:cNvPr>
          <p:cNvSpPr txBox="1"/>
          <p:nvPr/>
        </p:nvSpPr>
        <p:spPr>
          <a:xfrm>
            <a:off x="7826041" y="6135336"/>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sp>
        <p:nvSpPr>
          <p:cNvPr id="34" name="Circle: Hollow 33">
            <a:extLst>
              <a:ext uri="{FF2B5EF4-FFF2-40B4-BE49-F238E27FC236}">
                <a16:creationId xmlns:a16="http://schemas.microsoft.com/office/drawing/2014/main" id="{E0FAB9E9-2D50-5CF8-348C-BAE8760D760F}"/>
              </a:ext>
            </a:extLst>
          </p:cNvPr>
          <p:cNvSpPr/>
          <p:nvPr/>
        </p:nvSpPr>
        <p:spPr>
          <a:xfrm>
            <a:off x="2109021" y="5526943"/>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9B7D2CD6-D878-2372-4718-6B0311C91EBB}"/>
              </a:ext>
            </a:extLst>
          </p:cNvPr>
          <p:cNvSpPr txBox="1"/>
          <p:nvPr/>
        </p:nvSpPr>
        <p:spPr>
          <a:xfrm>
            <a:off x="2389730" y="5841387"/>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sp>
        <p:nvSpPr>
          <p:cNvPr id="36" name="Circle: Hollow 35">
            <a:extLst>
              <a:ext uri="{FF2B5EF4-FFF2-40B4-BE49-F238E27FC236}">
                <a16:creationId xmlns:a16="http://schemas.microsoft.com/office/drawing/2014/main" id="{07323E2B-A8A9-C9C0-5DAE-4B8BBDE17208}"/>
              </a:ext>
            </a:extLst>
          </p:cNvPr>
          <p:cNvSpPr/>
          <p:nvPr/>
        </p:nvSpPr>
        <p:spPr>
          <a:xfrm>
            <a:off x="389574" y="3682709"/>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9B018DE1-8537-E0FF-54E5-973B6C201A8D}"/>
              </a:ext>
            </a:extLst>
          </p:cNvPr>
          <p:cNvSpPr txBox="1"/>
          <p:nvPr/>
        </p:nvSpPr>
        <p:spPr>
          <a:xfrm>
            <a:off x="670283" y="3997153"/>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sp>
        <p:nvSpPr>
          <p:cNvPr id="38" name="Circle: Hollow 37">
            <a:extLst>
              <a:ext uri="{FF2B5EF4-FFF2-40B4-BE49-F238E27FC236}">
                <a16:creationId xmlns:a16="http://schemas.microsoft.com/office/drawing/2014/main" id="{67818BE7-00AB-60A9-5750-5CD79771857D}"/>
              </a:ext>
            </a:extLst>
          </p:cNvPr>
          <p:cNvSpPr/>
          <p:nvPr/>
        </p:nvSpPr>
        <p:spPr>
          <a:xfrm>
            <a:off x="1216371" y="2384931"/>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CEB89407-6F46-B9C8-762F-33D278543642}"/>
              </a:ext>
            </a:extLst>
          </p:cNvPr>
          <p:cNvSpPr txBox="1"/>
          <p:nvPr/>
        </p:nvSpPr>
        <p:spPr>
          <a:xfrm>
            <a:off x="1497080" y="2699375"/>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sp>
        <p:nvSpPr>
          <p:cNvPr id="40" name="Circle: Hollow 39">
            <a:extLst>
              <a:ext uri="{FF2B5EF4-FFF2-40B4-BE49-F238E27FC236}">
                <a16:creationId xmlns:a16="http://schemas.microsoft.com/office/drawing/2014/main" id="{C45D9B4A-C812-C846-42F8-0302EB59C4D5}"/>
              </a:ext>
            </a:extLst>
          </p:cNvPr>
          <p:cNvSpPr/>
          <p:nvPr/>
        </p:nvSpPr>
        <p:spPr>
          <a:xfrm>
            <a:off x="1782593" y="885192"/>
            <a:ext cx="936692" cy="984465"/>
          </a:xfrm>
          <a:prstGeom prst="donut">
            <a:avLst>
              <a:gd name="adj" fmla="val 21621"/>
            </a:avLst>
          </a:prstGeom>
          <a:solidFill>
            <a:srgbClr val="FBE905"/>
          </a:solidFill>
          <a:ln>
            <a:solidFill>
              <a:srgbClr val="FBE9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BD06EFFD-1F10-8BD6-6784-C61B48492CB0}"/>
              </a:ext>
            </a:extLst>
          </p:cNvPr>
          <p:cNvSpPr txBox="1"/>
          <p:nvPr/>
        </p:nvSpPr>
        <p:spPr>
          <a:xfrm>
            <a:off x="2063302" y="1199636"/>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sp>
        <p:nvSpPr>
          <p:cNvPr id="42" name="Circle: Hollow 41">
            <a:extLst>
              <a:ext uri="{FF2B5EF4-FFF2-40B4-BE49-F238E27FC236}">
                <a16:creationId xmlns:a16="http://schemas.microsoft.com/office/drawing/2014/main" id="{2B87E7EE-E335-C43C-284A-98A102556950}"/>
              </a:ext>
            </a:extLst>
          </p:cNvPr>
          <p:cNvSpPr/>
          <p:nvPr/>
        </p:nvSpPr>
        <p:spPr>
          <a:xfrm>
            <a:off x="9799982" y="4734175"/>
            <a:ext cx="936692" cy="984465"/>
          </a:xfrm>
          <a:prstGeom prst="donut">
            <a:avLst>
              <a:gd name="adj" fmla="val 21621"/>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FCD231ED-4BAC-25AA-466F-3E34F4F33871}"/>
              </a:ext>
            </a:extLst>
          </p:cNvPr>
          <p:cNvSpPr txBox="1"/>
          <p:nvPr/>
        </p:nvSpPr>
        <p:spPr>
          <a:xfrm>
            <a:off x="10091837" y="5041741"/>
            <a:ext cx="35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p>
        </p:txBody>
      </p:sp>
      <p:pic>
        <p:nvPicPr>
          <p:cNvPr id="44" name="Picture 43">
            <a:extLst>
              <a:ext uri="{FF2B5EF4-FFF2-40B4-BE49-F238E27FC236}">
                <a16:creationId xmlns:a16="http://schemas.microsoft.com/office/drawing/2014/main" id="{A7B21070-EA91-1EB3-46FB-17CDAC26A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4849" y="1356528"/>
            <a:ext cx="4895512" cy="4608975"/>
          </a:xfrm>
          <a:prstGeom prst="rect">
            <a:avLst/>
          </a:prstGeom>
        </p:spPr>
      </p:pic>
      <p:sp>
        <p:nvSpPr>
          <p:cNvPr id="2" name="TextBox 1">
            <a:extLst>
              <a:ext uri="{FF2B5EF4-FFF2-40B4-BE49-F238E27FC236}">
                <a16:creationId xmlns:a16="http://schemas.microsoft.com/office/drawing/2014/main" id="{664D0B16-6A92-AA3C-7E7A-02B414F06E54}"/>
              </a:ext>
            </a:extLst>
          </p:cNvPr>
          <p:cNvSpPr txBox="1"/>
          <p:nvPr/>
        </p:nvSpPr>
        <p:spPr>
          <a:xfrm>
            <a:off x="1373867" y="3732820"/>
            <a:ext cx="3354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Efficacy of wetlands in improving water quality</a:t>
            </a:r>
          </a:p>
        </p:txBody>
      </p:sp>
      <p:sp>
        <p:nvSpPr>
          <p:cNvPr id="3" name="TextBox 2">
            <a:extLst>
              <a:ext uri="{FF2B5EF4-FFF2-40B4-BE49-F238E27FC236}">
                <a16:creationId xmlns:a16="http://schemas.microsoft.com/office/drawing/2014/main" id="{5F6AAB61-0C67-4C0D-61AF-B74C4262AF5C}"/>
              </a:ext>
            </a:extLst>
          </p:cNvPr>
          <p:cNvSpPr txBox="1"/>
          <p:nvPr/>
        </p:nvSpPr>
        <p:spPr>
          <a:xfrm>
            <a:off x="10764538" y="1211746"/>
            <a:ext cx="13486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Barbara Robson</a:t>
            </a:r>
          </a:p>
        </p:txBody>
      </p:sp>
      <p:sp>
        <p:nvSpPr>
          <p:cNvPr id="4" name="TextBox 3">
            <a:extLst>
              <a:ext uri="{FF2B5EF4-FFF2-40B4-BE49-F238E27FC236}">
                <a16:creationId xmlns:a16="http://schemas.microsoft.com/office/drawing/2014/main" id="{DBB03188-5E69-2CC0-D702-BA836C3A8BC7}"/>
              </a:ext>
            </a:extLst>
          </p:cNvPr>
          <p:cNvSpPr txBox="1"/>
          <p:nvPr/>
        </p:nvSpPr>
        <p:spPr>
          <a:xfrm>
            <a:off x="9959838" y="2773873"/>
            <a:ext cx="1723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Guillermo Diaz-Pulido</a:t>
            </a:r>
          </a:p>
        </p:txBody>
      </p:sp>
      <p:sp>
        <p:nvSpPr>
          <p:cNvPr id="5" name="TextBox 4">
            <a:extLst>
              <a:ext uri="{FF2B5EF4-FFF2-40B4-BE49-F238E27FC236}">
                <a16:creationId xmlns:a16="http://schemas.microsoft.com/office/drawing/2014/main" id="{F15443D0-A7A7-6ECA-A46F-EF3B2E25C359}"/>
              </a:ext>
            </a:extLst>
          </p:cNvPr>
          <p:cNvSpPr txBox="1"/>
          <p:nvPr/>
        </p:nvSpPr>
        <p:spPr>
          <a:xfrm>
            <a:off x="9966887" y="4176893"/>
            <a:ext cx="1784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Ciemon Caballes</a:t>
            </a:r>
          </a:p>
        </p:txBody>
      </p:sp>
      <p:sp>
        <p:nvSpPr>
          <p:cNvPr id="6" name="TextBox 5">
            <a:extLst>
              <a:ext uri="{FF2B5EF4-FFF2-40B4-BE49-F238E27FC236}">
                <a16:creationId xmlns:a16="http://schemas.microsoft.com/office/drawing/2014/main" id="{1CDB8435-01AE-92FC-0DBC-4C2435E3F5C8}"/>
              </a:ext>
            </a:extLst>
          </p:cNvPr>
          <p:cNvSpPr txBox="1"/>
          <p:nvPr/>
        </p:nvSpPr>
        <p:spPr>
          <a:xfrm>
            <a:off x="10764538" y="5505183"/>
            <a:ext cx="105621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Ian Prosser</a:t>
            </a:r>
          </a:p>
        </p:txBody>
      </p:sp>
      <p:sp>
        <p:nvSpPr>
          <p:cNvPr id="7" name="TextBox 6">
            <a:extLst>
              <a:ext uri="{FF2B5EF4-FFF2-40B4-BE49-F238E27FC236}">
                <a16:creationId xmlns:a16="http://schemas.microsoft.com/office/drawing/2014/main" id="{377D5D5F-32AC-C717-1D5E-E9FFC1EDFA3A}"/>
              </a:ext>
            </a:extLst>
          </p:cNvPr>
          <p:cNvSpPr txBox="1"/>
          <p:nvPr/>
        </p:nvSpPr>
        <p:spPr>
          <a:xfrm>
            <a:off x="9328020" y="6475691"/>
            <a:ext cx="23305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Michele Burford</a:t>
            </a:r>
          </a:p>
        </p:txBody>
      </p:sp>
      <p:sp>
        <p:nvSpPr>
          <p:cNvPr id="8" name="TextBox 7">
            <a:extLst>
              <a:ext uri="{FF2B5EF4-FFF2-40B4-BE49-F238E27FC236}">
                <a16:creationId xmlns:a16="http://schemas.microsoft.com/office/drawing/2014/main" id="{AD50E6D6-35CC-EB37-FB2D-95CC9060B2D8}"/>
              </a:ext>
            </a:extLst>
          </p:cNvPr>
          <p:cNvSpPr txBox="1"/>
          <p:nvPr/>
        </p:nvSpPr>
        <p:spPr>
          <a:xfrm>
            <a:off x="905355" y="6112470"/>
            <a:ext cx="1338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Peter Thorburn</a:t>
            </a:r>
          </a:p>
        </p:txBody>
      </p:sp>
      <p:sp>
        <p:nvSpPr>
          <p:cNvPr id="9" name="TextBox 8">
            <a:extLst>
              <a:ext uri="{FF2B5EF4-FFF2-40B4-BE49-F238E27FC236}">
                <a16:creationId xmlns:a16="http://schemas.microsoft.com/office/drawing/2014/main" id="{0089EEB0-1785-7101-0338-490C6F9BAB64}"/>
              </a:ext>
            </a:extLst>
          </p:cNvPr>
          <p:cNvSpPr txBox="1"/>
          <p:nvPr/>
        </p:nvSpPr>
        <p:spPr>
          <a:xfrm>
            <a:off x="1373867" y="4365579"/>
            <a:ext cx="23305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Nathan Waltham</a:t>
            </a:r>
          </a:p>
        </p:txBody>
      </p:sp>
      <p:sp>
        <p:nvSpPr>
          <p:cNvPr id="10" name="TextBox 9">
            <a:extLst>
              <a:ext uri="{FF2B5EF4-FFF2-40B4-BE49-F238E27FC236}">
                <a16:creationId xmlns:a16="http://schemas.microsoft.com/office/drawing/2014/main" id="{3AE0B2E4-F20B-862C-56D8-2417AD8B6E13}"/>
              </a:ext>
            </a:extLst>
          </p:cNvPr>
          <p:cNvSpPr txBox="1"/>
          <p:nvPr/>
        </p:nvSpPr>
        <p:spPr>
          <a:xfrm>
            <a:off x="2901712" y="1780283"/>
            <a:ext cx="23305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Nathan Waltham</a:t>
            </a:r>
          </a:p>
        </p:txBody>
      </p:sp>
      <p:sp>
        <p:nvSpPr>
          <p:cNvPr id="12" name="TextBox 11">
            <a:extLst>
              <a:ext uri="{FF2B5EF4-FFF2-40B4-BE49-F238E27FC236}">
                <a16:creationId xmlns:a16="http://schemas.microsoft.com/office/drawing/2014/main" id="{050EB33A-5457-F619-E2BD-43E8A7F4C149}"/>
              </a:ext>
            </a:extLst>
          </p:cNvPr>
          <p:cNvSpPr txBox="1"/>
          <p:nvPr/>
        </p:nvSpPr>
        <p:spPr>
          <a:xfrm>
            <a:off x="2181167" y="3306827"/>
            <a:ext cx="23305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Lead author: </a:t>
            </a:r>
            <a:r>
              <a:rPr kumimoji="0" lang="en-AU" sz="1200" b="0" i="0" u="none" strike="noStrike" kern="1200" cap="none" spc="0" normalizeH="0" baseline="0" noProof="0" dirty="0">
                <a:ln>
                  <a:noFill/>
                </a:ln>
                <a:solidFill>
                  <a:srgbClr val="1F7913"/>
                </a:solidFill>
                <a:effectLst/>
                <a:uLnTx/>
                <a:uFillTx/>
                <a:latin typeface="Arial" panose="020B0604020202020204" pitchFamily="34" charset="0"/>
                <a:ea typeface="+mn-ea"/>
                <a:cs typeface="Arial" panose="020B0604020202020204" pitchFamily="34" charset="0"/>
              </a:rPr>
              <a:t>Megan Star</a:t>
            </a:r>
          </a:p>
        </p:txBody>
      </p:sp>
      <p:pic>
        <p:nvPicPr>
          <p:cNvPr id="13" name="Picture 12">
            <a:extLst>
              <a:ext uri="{FF2B5EF4-FFF2-40B4-BE49-F238E27FC236}">
                <a16:creationId xmlns:a16="http://schemas.microsoft.com/office/drawing/2014/main" id="{C1192558-F3B2-C465-E328-C7B6BEC07C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8620" y="865542"/>
            <a:ext cx="742739" cy="742739"/>
          </a:xfrm>
          <a:prstGeom prst="rect">
            <a:avLst/>
          </a:prstGeom>
        </p:spPr>
      </p:pic>
      <p:pic>
        <p:nvPicPr>
          <p:cNvPr id="14" name="Picture 13">
            <a:extLst>
              <a:ext uri="{FF2B5EF4-FFF2-40B4-BE49-F238E27FC236}">
                <a16:creationId xmlns:a16="http://schemas.microsoft.com/office/drawing/2014/main" id="{57F67E07-52D5-EB3F-CA4B-9E028AFAB2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51147" y="1943580"/>
            <a:ext cx="833997" cy="833997"/>
          </a:xfrm>
          <a:prstGeom prst="rect">
            <a:avLst/>
          </a:prstGeom>
        </p:spPr>
      </p:pic>
      <p:pic>
        <p:nvPicPr>
          <p:cNvPr id="15" name="Picture 14">
            <a:extLst>
              <a:ext uri="{FF2B5EF4-FFF2-40B4-BE49-F238E27FC236}">
                <a16:creationId xmlns:a16="http://schemas.microsoft.com/office/drawing/2014/main" id="{C16ECA91-43F6-1781-2B8B-BA8BA5751F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47698" y="3323009"/>
            <a:ext cx="854760" cy="854760"/>
          </a:xfrm>
          <a:prstGeom prst="rect">
            <a:avLst/>
          </a:prstGeom>
        </p:spPr>
      </p:pic>
      <p:pic>
        <p:nvPicPr>
          <p:cNvPr id="17" name="Picture 16">
            <a:extLst>
              <a:ext uri="{FF2B5EF4-FFF2-40B4-BE49-F238E27FC236}">
                <a16:creationId xmlns:a16="http://schemas.microsoft.com/office/drawing/2014/main" id="{0520B2ED-318C-8796-8576-012287DA95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65752" y="4734175"/>
            <a:ext cx="792768" cy="792768"/>
          </a:xfrm>
          <a:prstGeom prst="rect">
            <a:avLst/>
          </a:prstGeom>
        </p:spPr>
      </p:pic>
      <p:pic>
        <p:nvPicPr>
          <p:cNvPr id="45" name="Picture 44">
            <a:extLst>
              <a:ext uri="{FF2B5EF4-FFF2-40B4-BE49-F238E27FC236}">
                <a16:creationId xmlns:a16="http://schemas.microsoft.com/office/drawing/2014/main" id="{B0321A94-6D22-9C59-ACBF-301CF2355F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73402" y="5925182"/>
            <a:ext cx="803180" cy="803180"/>
          </a:xfrm>
          <a:prstGeom prst="rect">
            <a:avLst/>
          </a:prstGeom>
        </p:spPr>
      </p:pic>
      <p:pic>
        <p:nvPicPr>
          <p:cNvPr id="46" name="Picture 45">
            <a:extLst>
              <a:ext uri="{FF2B5EF4-FFF2-40B4-BE49-F238E27FC236}">
                <a16:creationId xmlns:a16="http://schemas.microsoft.com/office/drawing/2014/main" id="{7183954C-E018-8089-6934-568F8A73C5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3347" y="5311278"/>
            <a:ext cx="824965" cy="824965"/>
          </a:xfrm>
          <a:prstGeom prst="rect">
            <a:avLst/>
          </a:prstGeom>
        </p:spPr>
      </p:pic>
      <p:pic>
        <p:nvPicPr>
          <p:cNvPr id="47" name="Picture 46">
            <a:extLst>
              <a:ext uri="{FF2B5EF4-FFF2-40B4-BE49-F238E27FC236}">
                <a16:creationId xmlns:a16="http://schemas.microsoft.com/office/drawing/2014/main" id="{B19216B8-1BCD-9397-1FB7-C425453D1DF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3124" y="968280"/>
            <a:ext cx="870785" cy="870785"/>
          </a:xfrm>
          <a:prstGeom prst="rect">
            <a:avLst/>
          </a:prstGeom>
        </p:spPr>
      </p:pic>
      <p:pic>
        <p:nvPicPr>
          <p:cNvPr id="48" name="Picture 47">
            <a:extLst>
              <a:ext uri="{FF2B5EF4-FFF2-40B4-BE49-F238E27FC236}">
                <a16:creationId xmlns:a16="http://schemas.microsoft.com/office/drawing/2014/main" id="{E21483AF-7AC8-1AD5-E564-086FBC8D5A8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8506" y="2434045"/>
            <a:ext cx="894300" cy="886235"/>
          </a:xfrm>
          <a:prstGeom prst="rect">
            <a:avLst/>
          </a:prstGeom>
        </p:spPr>
      </p:pic>
    </p:spTree>
    <p:extLst>
      <p:ext uri="{BB962C8B-B14F-4D97-AF65-F5344CB8AC3E}">
        <p14:creationId xmlns:p14="http://schemas.microsoft.com/office/powerpoint/2010/main" val="27520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2" grpId="0"/>
      <p:bldP spid="23" grpId="0"/>
      <p:bldP spid="24" grpId="0"/>
      <p:bldP spid="25" grpId="0"/>
      <p:bldP spid="28" grpId="0" animBg="1"/>
      <p:bldP spid="29" grpId="0"/>
      <p:bldP spid="30" grpId="0" animBg="1"/>
      <p:bldP spid="31" grpId="0"/>
      <p:bldP spid="32" grpId="0" animBg="1"/>
      <p:bldP spid="33" grpId="0"/>
      <p:bldP spid="34" grpId="0" animBg="1"/>
      <p:bldP spid="35" grpId="0"/>
      <p:bldP spid="36" grpId="0" animBg="1"/>
      <p:bldP spid="37" grpId="0"/>
      <p:bldP spid="38" grpId="0" animBg="1"/>
      <p:bldP spid="39" grpId="0"/>
      <p:bldP spid="40" grpId="0" animBg="1"/>
      <p:bldP spid="41" grpId="0"/>
      <p:bldP spid="42" grpId="0" animBg="1"/>
      <p:bldP spid="43" grpId="0"/>
      <p:bldP spid="2" grpId="0"/>
      <p:bldP spid="4" grpId="0"/>
      <p:bldP spid="5" grpId="0"/>
      <p:bldP spid="6" grpId="0"/>
      <p:bldP spid="7" grpId="0"/>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dy of water with a blue sky and clouds&#10;&#10;Description automatically generated">
            <a:extLst>
              <a:ext uri="{FF2B5EF4-FFF2-40B4-BE49-F238E27FC236}">
                <a16:creationId xmlns:a16="http://schemas.microsoft.com/office/drawing/2014/main" id="{F55A4040-5716-223F-AE9A-F6B02A604E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p:spPr>
      </p:pic>
      <p:sp>
        <p:nvSpPr>
          <p:cNvPr id="7" name="TextBox 6">
            <a:extLst>
              <a:ext uri="{FF2B5EF4-FFF2-40B4-BE49-F238E27FC236}">
                <a16:creationId xmlns:a16="http://schemas.microsoft.com/office/drawing/2014/main" id="{A7975498-1C43-4EA4-B029-1BB6141952B3}"/>
              </a:ext>
            </a:extLst>
          </p:cNvPr>
          <p:cNvSpPr txBox="1"/>
          <p:nvPr/>
        </p:nvSpPr>
        <p:spPr>
          <a:xfrm>
            <a:off x="11067166" y="6555913"/>
            <a:ext cx="108715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Jane </a:t>
            </a:r>
            <a:r>
              <a:rPr kumimoji="0" lang="en-AU" sz="105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Mellors</a:t>
            </a:r>
            <a:endPar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3AA463EF-7478-B974-8441-1CD8C372D234}"/>
              </a:ext>
            </a:extLst>
          </p:cNvPr>
          <p:cNvSpPr txBox="1">
            <a:spLocks/>
          </p:cNvSpPr>
          <p:nvPr/>
        </p:nvSpPr>
        <p:spPr>
          <a:xfrm>
            <a:off x="211013" y="173119"/>
            <a:ext cx="5904614"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Dissolved nutrients</a:t>
            </a:r>
          </a:p>
        </p:txBody>
      </p:sp>
      <p:sp>
        <p:nvSpPr>
          <p:cNvPr id="2" name="Rectangle 1">
            <a:extLst>
              <a:ext uri="{FF2B5EF4-FFF2-40B4-BE49-F238E27FC236}">
                <a16:creationId xmlns:a16="http://schemas.microsoft.com/office/drawing/2014/main" id="{1BEC673E-9B08-8EFB-0AF0-361F192FEF8D}"/>
              </a:ext>
            </a:extLst>
          </p:cNvPr>
          <p:cNvSpPr/>
          <p:nvPr/>
        </p:nvSpPr>
        <p:spPr>
          <a:xfrm>
            <a:off x="340103" y="1041837"/>
            <a:ext cx="6193595" cy="4991915"/>
          </a:xfrm>
          <a:prstGeom prst="rect">
            <a:avLst/>
          </a:prstGeom>
          <a:solidFill>
            <a:srgbClr val="1F7913">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31896827-3D5F-1F39-19E6-677FC2D6C40A}"/>
              </a:ext>
            </a:extLst>
          </p:cNvPr>
          <p:cNvSpPr txBox="1"/>
          <p:nvPr/>
        </p:nvSpPr>
        <p:spPr>
          <a:xfrm>
            <a:off x="430029" y="1131547"/>
            <a:ext cx="6110108" cy="4694234"/>
          </a:xfrm>
          <a:prstGeom prst="rect">
            <a:avLst/>
          </a:prstGeom>
          <a:noFill/>
        </p:spPr>
        <p:txBody>
          <a:bodyPr wrap="square">
            <a:spAutoFit/>
          </a:bodyPr>
          <a:lstStyle/>
          <a:p>
            <a:pPr marL="285750" indent="-285750">
              <a:lnSpc>
                <a:spcPts val="2500"/>
              </a:lnSpc>
              <a:spcAft>
                <a:spcPts val="1800"/>
              </a:spcAft>
              <a:buClr>
                <a:schemeClr val="accent5"/>
              </a:buClr>
              <a:buFont typeface="Arial" panose="020B0604020202020204" pitchFamily="34" charset="0"/>
              <a:buChar char="►"/>
            </a:pPr>
            <a:r>
              <a:rPr lang="en-US" b="1" dirty="0">
                <a:effectLst/>
                <a:latin typeface="Arial" panose="020B0604020202020204" pitchFamily="34" charset="0"/>
                <a:ea typeface="Calibri" panose="020F0502020204030204" pitchFamily="34" charset="0"/>
                <a:cs typeface="Arial" panose="020B0604020202020204" pitchFamily="34" charset="0"/>
              </a:rPr>
              <a:t>Agricultural development, especially sugarcane, and landscape modification </a:t>
            </a:r>
            <a:r>
              <a:rPr lang="en-US" dirty="0">
                <a:effectLst/>
                <a:latin typeface="Arial" panose="020B0604020202020204" pitchFamily="34" charset="0"/>
                <a:ea typeface="Calibri" panose="020F0502020204030204" pitchFamily="34" charset="0"/>
                <a:cs typeface="Arial" panose="020B0604020202020204" pitchFamily="34" charset="0"/>
              </a:rPr>
              <a:t>have substantially increased nitrogen and phosphorus (nutrient) exports to the Great Barrier Reef, with </a:t>
            </a:r>
            <a:r>
              <a:rPr lang="en-US" b="1" dirty="0">
                <a:effectLst/>
                <a:latin typeface="Arial" panose="020B0604020202020204" pitchFamily="34" charset="0"/>
                <a:ea typeface="Calibri" panose="020F0502020204030204" pitchFamily="34" charset="0"/>
                <a:cs typeface="Arial" panose="020B0604020202020204" pitchFamily="34" charset="0"/>
              </a:rPr>
              <a:t>dissolved inorganic nitrogen exports 1.5 to 3 times pre-development rates</a:t>
            </a:r>
            <a:r>
              <a:rPr lang="en-US" dirty="0">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ts val="2500"/>
              </a:lnSpc>
              <a:spcAft>
                <a:spcPts val="1800"/>
              </a:spcAft>
              <a:buClr>
                <a:schemeClr val="accent5"/>
              </a:buClr>
              <a:buFont typeface="Arial" panose="020B0604020202020204" pitchFamily="34" charset="0"/>
              <a:buChar char="►"/>
            </a:pPr>
            <a:r>
              <a:rPr lang="en-US" b="1" dirty="0">
                <a:effectLst/>
                <a:latin typeface="Arial" panose="020B0604020202020204" pitchFamily="34" charset="0"/>
                <a:ea typeface="Calibri" panose="020F0502020204030204" pitchFamily="34" charset="0"/>
                <a:cs typeface="Arial" panose="020B0604020202020204" pitchFamily="34" charset="0"/>
              </a:rPr>
              <a:t>Reducing </a:t>
            </a:r>
            <a:r>
              <a:rPr lang="en-US" b="1" dirty="0" err="1">
                <a:effectLst/>
                <a:latin typeface="Arial" panose="020B0604020202020204" pitchFamily="34" charset="0"/>
                <a:ea typeface="Calibri" panose="020F0502020204030204" pitchFamily="34" charset="0"/>
                <a:cs typeface="Arial" panose="020B0604020202020204" pitchFamily="34" charset="0"/>
              </a:rPr>
              <a:t>fertiliser</a:t>
            </a:r>
            <a:r>
              <a:rPr lang="en-US" b="1" dirty="0">
                <a:effectLst/>
                <a:latin typeface="Arial" panose="020B0604020202020204" pitchFamily="34" charset="0"/>
                <a:ea typeface="Calibri" panose="020F0502020204030204" pitchFamily="34" charset="0"/>
                <a:cs typeface="Arial" panose="020B0604020202020204" pitchFamily="34" charset="0"/>
              </a:rPr>
              <a:t> application to industry recommended rates</a:t>
            </a:r>
            <a:r>
              <a:rPr lang="en-US" dirty="0">
                <a:effectLst/>
                <a:latin typeface="Arial" panose="020B0604020202020204" pitchFamily="34" charset="0"/>
                <a:ea typeface="Calibri" panose="020F0502020204030204" pitchFamily="34" charset="0"/>
                <a:cs typeface="Arial" panose="020B0604020202020204" pitchFamily="34" charset="0"/>
              </a:rPr>
              <a:t> is the most </a:t>
            </a:r>
            <a:r>
              <a:rPr lang="en-US" b="1" dirty="0">
                <a:effectLst/>
                <a:latin typeface="Arial" panose="020B0604020202020204" pitchFamily="34" charset="0"/>
                <a:ea typeface="Calibri" panose="020F0502020204030204" pitchFamily="34" charset="0"/>
                <a:cs typeface="Arial" panose="020B0604020202020204" pitchFamily="34" charset="0"/>
              </a:rPr>
              <a:t>effective and profitable</a:t>
            </a:r>
            <a:r>
              <a:rPr lang="en-US" dirty="0">
                <a:effectLst/>
                <a:latin typeface="Arial" panose="020B0604020202020204" pitchFamily="34" charset="0"/>
                <a:ea typeface="Calibri" panose="020F0502020204030204" pitchFamily="34" charset="0"/>
                <a:cs typeface="Arial" panose="020B0604020202020204" pitchFamily="34" charset="0"/>
              </a:rPr>
              <a:t> practice for reducing nutrient exports. </a:t>
            </a:r>
          </a:p>
          <a:p>
            <a:pPr marL="285750" indent="-285750">
              <a:lnSpc>
                <a:spcPts val="2500"/>
              </a:lnSpc>
              <a:spcAft>
                <a:spcPts val="1800"/>
              </a:spcAft>
              <a:buClr>
                <a:schemeClr val="accent5"/>
              </a:buClr>
              <a:buFont typeface="Arial" panose="020B0604020202020204" pitchFamily="34" charset="0"/>
              <a:buChar char="►"/>
            </a:pPr>
            <a:r>
              <a:rPr lang="en-US" b="1" dirty="0">
                <a:effectLst/>
                <a:latin typeface="Arial" panose="020B0604020202020204" pitchFamily="34" charset="0"/>
                <a:ea typeface="Calibri" panose="020F0502020204030204" pitchFamily="34" charset="0"/>
                <a:cs typeface="Arial" panose="020B0604020202020204" pitchFamily="34" charset="0"/>
              </a:rPr>
              <a:t>Natural and near natural wetlands, and healthy rivers </a:t>
            </a:r>
            <a:r>
              <a:rPr lang="en-US" dirty="0">
                <a:effectLst/>
                <a:latin typeface="Arial" panose="020B0604020202020204" pitchFamily="34" charset="0"/>
                <a:ea typeface="Calibri" panose="020F0502020204030204" pitchFamily="34" charset="0"/>
                <a:cs typeface="Arial" panose="020B0604020202020204" pitchFamily="34" charset="0"/>
              </a:rPr>
              <a:t>have the potential to </a:t>
            </a:r>
            <a:r>
              <a:rPr lang="en-US" b="1" dirty="0">
                <a:effectLst/>
                <a:latin typeface="Arial" panose="020B0604020202020204" pitchFamily="34" charset="0"/>
                <a:ea typeface="Calibri" panose="020F0502020204030204" pitchFamily="34" charset="0"/>
                <a:cs typeface="Arial" panose="020B0604020202020204" pitchFamily="34" charset="0"/>
              </a:rPr>
              <a:t>support water quality improvements</a:t>
            </a:r>
            <a:r>
              <a:rPr lang="en-US" dirty="0">
                <a:effectLst/>
                <a:latin typeface="Arial" panose="020B0604020202020204" pitchFamily="34" charset="0"/>
                <a:ea typeface="Calibri" panose="020F0502020204030204" pitchFamily="34" charset="0"/>
                <a:cs typeface="Arial" panose="020B0604020202020204" pitchFamily="34" charset="0"/>
              </a:rPr>
              <a:t> but are </a:t>
            </a:r>
            <a:r>
              <a:rPr lang="en-US" b="1" dirty="0">
                <a:effectLst/>
                <a:latin typeface="Arial" panose="020B0604020202020204" pitchFamily="34" charset="0"/>
                <a:ea typeface="Calibri" panose="020F0502020204030204" pitchFamily="34" charset="0"/>
                <a:cs typeface="Arial" panose="020B0604020202020204" pitchFamily="34" charset="0"/>
              </a:rPr>
              <a:t>understudied</a:t>
            </a:r>
            <a:r>
              <a:rPr lang="en-US" dirty="0">
                <a:effectLst/>
                <a:latin typeface="Arial" panose="020B0604020202020204" pitchFamily="34" charset="0"/>
                <a:ea typeface="Calibri" panose="020F0502020204030204" pitchFamily="34" charset="0"/>
                <a:cs typeface="Arial" panose="020B0604020202020204" pitchFamily="34" charset="0"/>
              </a:rPr>
              <a:t> in the Great Barrier Reef.</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5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8260C7-808A-DC8E-DA5B-DB28CEA16A93}"/>
              </a:ext>
            </a:extLst>
          </p:cNvPr>
          <p:cNvSpPr txBox="1"/>
          <p:nvPr/>
        </p:nvSpPr>
        <p:spPr>
          <a:xfrm>
            <a:off x="217452" y="947408"/>
            <a:ext cx="5749458" cy="4717895"/>
          </a:xfrm>
          <a:prstGeom prst="rect">
            <a:avLst/>
          </a:prstGeom>
          <a:noFill/>
        </p:spPr>
        <p:txBody>
          <a:bodyPr wrap="square">
            <a:spAutoFit/>
          </a:bodyPr>
          <a:lstStyle/>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Basins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dominated by sugarcane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make the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greatest contribution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dissolved inorganic nitrogen exports (42% of total).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Grazing lands contribute 22%</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and although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other</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land uses contribute smaller amounts, they can be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locally important</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Increased erosion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from grazing and other land uses can contribute to nutrient export, with transformation of particulate nutrients to dissolved form (termed bioavailable nutrients) during transport.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primary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drivers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of anthropogenic nitrogen and phosphorus export are </a:t>
            </a:r>
            <a:r>
              <a:rPr kumimoji="0" lang="en-US" sz="1800" b="1"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fertiliser</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application, changed catchment hydrology and erosion</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endPar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6F054FE-05CE-1F7B-06D7-55ED695814B8}"/>
              </a:ext>
            </a:extLst>
          </p:cNvPr>
          <p:cNvSpPr txBox="1">
            <a:spLocks/>
          </p:cNvSpPr>
          <p:nvPr/>
        </p:nvSpPr>
        <p:spPr>
          <a:xfrm>
            <a:off x="217452" y="173119"/>
            <a:ext cx="5904614"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Dissolved nutrients</a:t>
            </a:r>
          </a:p>
        </p:txBody>
      </p:sp>
      <p:sp>
        <p:nvSpPr>
          <p:cNvPr id="10" name="TextBox 9">
            <a:extLst>
              <a:ext uri="{FF2B5EF4-FFF2-40B4-BE49-F238E27FC236}">
                <a16:creationId xmlns:a16="http://schemas.microsoft.com/office/drawing/2014/main" id="{F48EC633-8E27-F841-C577-5BCBF73DA731}"/>
              </a:ext>
            </a:extLst>
          </p:cNvPr>
          <p:cNvSpPr txBox="1"/>
          <p:nvPr/>
        </p:nvSpPr>
        <p:spPr>
          <a:xfrm>
            <a:off x="6827520" y="6581001"/>
            <a:ext cx="113043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Dieter Tracey</a:t>
            </a:r>
          </a:p>
        </p:txBody>
      </p:sp>
      <p:pic>
        <p:nvPicPr>
          <p:cNvPr id="5" name="Picture 4" descr="Aerial view of a green field&#10;&#10;Description automatically generated">
            <a:extLst>
              <a:ext uri="{FF2B5EF4-FFF2-40B4-BE49-F238E27FC236}">
                <a16:creationId xmlns:a16="http://schemas.microsoft.com/office/drawing/2014/main" id="{07B62AEC-C923-8EE8-E557-B1EB9D64A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7386" y="0"/>
            <a:ext cx="5904614" cy="6858000"/>
          </a:xfrm>
          <a:prstGeom prst="rect">
            <a:avLst/>
          </a:prstGeom>
        </p:spPr>
      </p:pic>
      <p:sp>
        <p:nvSpPr>
          <p:cNvPr id="6" name="TextBox 5">
            <a:extLst>
              <a:ext uri="{FF2B5EF4-FFF2-40B4-BE49-F238E27FC236}">
                <a16:creationId xmlns:a16="http://schemas.microsoft.com/office/drawing/2014/main" id="{1E4C94A0-0106-96EF-D387-15BB77772E76}"/>
              </a:ext>
            </a:extLst>
          </p:cNvPr>
          <p:cNvSpPr txBox="1"/>
          <p:nvPr/>
        </p:nvSpPr>
        <p:spPr>
          <a:xfrm>
            <a:off x="6314291" y="6557918"/>
            <a:ext cx="113043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Dieter Tracey</a:t>
            </a:r>
          </a:p>
        </p:txBody>
      </p:sp>
    </p:spTree>
    <p:extLst>
      <p:ext uri="{BB962C8B-B14F-4D97-AF65-F5344CB8AC3E}">
        <p14:creationId xmlns:p14="http://schemas.microsoft.com/office/powerpoint/2010/main" val="66429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dge over a river&#10;&#10;Description automatically generated">
            <a:extLst>
              <a:ext uri="{FF2B5EF4-FFF2-40B4-BE49-F238E27FC236}">
                <a16:creationId xmlns:a16="http://schemas.microsoft.com/office/drawing/2014/main" id="{9A1391F1-3377-9F0D-6AB3-B3DFAB94D6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66150" y="0"/>
            <a:ext cx="5100984" cy="6858000"/>
          </a:xfrm>
          <a:prstGeom prst="rect">
            <a:avLst/>
          </a:prstGeom>
        </p:spPr>
      </p:pic>
      <p:sp>
        <p:nvSpPr>
          <p:cNvPr id="12" name="TextBox 11">
            <a:extLst>
              <a:ext uri="{FF2B5EF4-FFF2-40B4-BE49-F238E27FC236}">
                <a16:creationId xmlns:a16="http://schemas.microsoft.com/office/drawing/2014/main" id="{B18260C7-808A-DC8E-DA5B-DB28CEA16A93}"/>
              </a:ext>
            </a:extLst>
          </p:cNvPr>
          <p:cNvSpPr txBox="1"/>
          <p:nvPr/>
        </p:nvSpPr>
        <p:spPr>
          <a:xfrm>
            <a:off x="399244" y="983595"/>
            <a:ext cx="6800545" cy="5349478"/>
          </a:xfrm>
          <a:prstGeom prst="rect">
            <a:avLst/>
          </a:prstGeom>
          <a:noFill/>
        </p:spPr>
        <p:txBody>
          <a:bodyPr wrap="square">
            <a:spAutoFit/>
          </a:bodyPr>
          <a:lstStyle/>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most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effective management practice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reduce dissolved inorganic nitrogen exports from sugarcane is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reducing </a:t>
            </a:r>
            <a:r>
              <a:rPr kumimoji="0" lang="en-US" sz="1800" b="1"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fertiliser</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applications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However, optimum application rates are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uncertain</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and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large reductions may impact on productivity and profitability</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which impedes adoption of reduced rates.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effectiveness of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other</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management practices for nitrogen in sugarcane is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variable</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and/or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not clearly demonstrated</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evidence for improving water quality through the management of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phosphorus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in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crop production</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and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nitrogen in the production of crops other than sugarcane, is limited</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The same is true for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cost-effectiveness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of most practices.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Reducing erosion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reduces both particulate and dissolved nutrients, although the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transformation processes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from particulate to dissolved forms are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poorly understood</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endPar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6F054FE-05CE-1F7B-06D7-55ED695814B8}"/>
              </a:ext>
            </a:extLst>
          </p:cNvPr>
          <p:cNvSpPr txBox="1">
            <a:spLocks/>
          </p:cNvSpPr>
          <p:nvPr/>
        </p:nvSpPr>
        <p:spPr>
          <a:xfrm>
            <a:off x="268964" y="173119"/>
            <a:ext cx="7316202"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Dissolved nutrients: </a:t>
            </a:r>
            <a:r>
              <a:rPr kumimoji="0" lang="en-AU" sz="3600" b="1" u="none" strike="noStrike" kern="1200" cap="none" spc="0" normalizeH="0" baseline="0" noProof="0" dirty="0">
                <a:ln>
                  <a:noFill/>
                </a:ln>
                <a:solidFill>
                  <a:srgbClr val="1F7913"/>
                </a:solidFill>
                <a:effectLst/>
                <a:uLnTx/>
                <a:uFillTx/>
                <a:latin typeface="Arial" panose="020B0604020202020204" pitchFamily="34" charset="0"/>
                <a:ea typeface="+mj-ea"/>
                <a:cs typeface="Arial" panose="020B0604020202020204" pitchFamily="34" charset="0"/>
              </a:rPr>
              <a:t>Practices</a:t>
            </a:r>
          </a:p>
        </p:txBody>
      </p:sp>
      <p:sp>
        <p:nvSpPr>
          <p:cNvPr id="15" name="TextBox 14">
            <a:extLst>
              <a:ext uri="{FF2B5EF4-FFF2-40B4-BE49-F238E27FC236}">
                <a16:creationId xmlns:a16="http://schemas.microsoft.com/office/drawing/2014/main" id="{6FE84138-C371-3B2A-80E5-6544A3294D8B}"/>
              </a:ext>
            </a:extLst>
          </p:cNvPr>
          <p:cNvSpPr txBox="1"/>
          <p:nvPr/>
        </p:nvSpPr>
        <p:spPr>
          <a:xfrm>
            <a:off x="11703033" y="6521892"/>
            <a:ext cx="11641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Matt Curnock</a:t>
            </a:r>
          </a:p>
        </p:txBody>
      </p:sp>
    </p:spTree>
    <p:extLst>
      <p:ext uri="{BB962C8B-B14F-4D97-AF65-F5344CB8AC3E}">
        <p14:creationId xmlns:p14="http://schemas.microsoft.com/office/powerpoint/2010/main" val="872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D21C11-28CE-C4A5-8E35-0F5C1EC9EC92}"/>
              </a:ext>
            </a:extLst>
          </p:cNvPr>
          <p:cNvPicPr>
            <a:picLocks noChangeAspect="1"/>
          </p:cNvPicPr>
          <p:nvPr/>
        </p:nvPicPr>
        <p:blipFill>
          <a:blip r:embed="rId3" cstate="email">
            <a:extLst>
              <a:ext uri="{28A0092B-C50C-407E-A947-70E740481C1C}">
                <a14:useLocalDpi xmlns:a14="http://schemas.microsoft.com/office/drawing/2010/main"/>
              </a:ext>
            </a:extLst>
          </a:blip>
          <a:srcRect l="17262"/>
          <a:stretch/>
        </p:blipFill>
        <p:spPr>
          <a:xfrm>
            <a:off x="7199791" y="0"/>
            <a:ext cx="4992210" cy="6858000"/>
          </a:xfrm>
          <a:prstGeom prst="rect">
            <a:avLst/>
          </a:prstGeom>
        </p:spPr>
      </p:pic>
      <p:sp>
        <p:nvSpPr>
          <p:cNvPr id="12" name="TextBox 11">
            <a:extLst>
              <a:ext uri="{FF2B5EF4-FFF2-40B4-BE49-F238E27FC236}">
                <a16:creationId xmlns:a16="http://schemas.microsoft.com/office/drawing/2014/main" id="{B18260C7-808A-DC8E-DA5B-DB28CEA16A93}"/>
              </a:ext>
            </a:extLst>
          </p:cNvPr>
          <p:cNvSpPr txBox="1"/>
          <p:nvPr/>
        </p:nvSpPr>
        <p:spPr>
          <a:xfrm>
            <a:off x="268964" y="887056"/>
            <a:ext cx="6930826" cy="5426422"/>
          </a:xfrm>
          <a:prstGeom prst="rect">
            <a:avLst/>
          </a:prstGeom>
          <a:noFill/>
        </p:spPr>
        <p:txBody>
          <a:bodyPr wrap="square">
            <a:spAutoFit/>
          </a:bodyPr>
          <a:lstStyle/>
          <a:p>
            <a:pPr marL="285750" lvl="0" indent="-285750">
              <a:lnSpc>
                <a:spcPct val="114000"/>
              </a:lnSpc>
              <a:spcAft>
                <a:spcPts val="600"/>
              </a:spcAft>
              <a:buClr>
                <a:srgbClr val="1F7913"/>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Little information on effect of improved irrigation practices on discharges of DIN and dissolved P, or on farm productivity. </a:t>
            </a:r>
          </a:p>
          <a:p>
            <a:pPr marL="285750" lvl="0" indent="-285750">
              <a:lnSpc>
                <a:spcPct val="114000"/>
              </a:lnSpc>
              <a:spcAft>
                <a:spcPts val="600"/>
              </a:spcAft>
              <a:buClr>
                <a:srgbClr val="1F7913"/>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Most information on the potential water quality benefits of improved irrigation comes from mechanistic modelling studies. </a:t>
            </a:r>
          </a:p>
          <a:p>
            <a:pPr marL="285750" lvl="0" indent="-285750">
              <a:lnSpc>
                <a:spcPct val="114000"/>
              </a:lnSpc>
              <a:spcAft>
                <a:spcPts val="600"/>
              </a:spcAft>
              <a:buClr>
                <a:srgbClr val="1F7913"/>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Well-designed and managed automated furrow irrigation systems on sugarcane farms can be profitable, although the water quality outcomes of these systems are not clear. </a:t>
            </a:r>
          </a:p>
          <a:p>
            <a:pPr marL="285750" lvl="0" indent="-285750">
              <a:lnSpc>
                <a:spcPct val="114000"/>
              </a:lnSpc>
              <a:spcAft>
                <a:spcPts val="600"/>
              </a:spcAft>
              <a:buClr>
                <a:srgbClr val="1F7913"/>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Limited evidence suggests that converting to a fully automated irrigation system on banana farms may provide economic benefits. </a:t>
            </a:r>
          </a:p>
          <a:p>
            <a:pPr marL="285750" lvl="0" indent="-285750">
              <a:lnSpc>
                <a:spcPct val="114000"/>
              </a:lnSpc>
              <a:spcAft>
                <a:spcPts val="600"/>
              </a:spcAft>
              <a:buClr>
                <a:srgbClr val="1F7913"/>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Very high irrigation efficiency resulting from low irrigation application rates is likely to reduce DIN discharges from sugarcane crops, but there is a risk that productivity is also reduced. Most of these studies do not provide enough detail on the methods or results to draw reliable conclusions about the water quality and economic outcomes.</a:t>
            </a:r>
            <a:endPar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6F054FE-05CE-1F7B-06D7-55ED695814B8}"/>
              </a:ext>
            </a:extLst>
          </p:cNvPr>
          <p:cNvSpPr txBox="1">
            <a:spLocks/>
          </p:cNvSpPr>
          <p:nvPr/>
        </p:nvSpPr>
        <p:spPr>
          <a:xfrm>
            <a:off x="268964" y="173119"/>
            <a:ext cx="7316202"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Dissolved nutrients: </a:t>
            </a:r>
            <a:r>
              <a:rPr kumimoji="0" lang="en-AU" sz="3600" b="1" u="none" strike="noStrike" kern="1200" cap="none" spc="0" normalizeH="0" baseline="0" noProof="0" dirty="0">
                <a:ln>
                  <a:noFill/>
                </a:ln>
                <a:solidFill>
                  <a:srgbClr val="1F7913"/>
                </a:solidFill>
                <a:effectLst/>
                <a:uLnTx/>
                <a:uFillTx/>
                <a:latin typeface="Arial" panose="020B0604020202020204" pitchFamily="34" charset="0"/>
                <a:ea typeface="+mj-ea"/>
                <a:cs typeface="Arial" panose="020B0604020202020204" pitchFamily="34" charset="0"/>
              </a:rPr>
              <a:t>Irrigation</a:t>
            </a:r>
          </a:p>
        </p:txBody>
      </p:sp>
      <p:sp>
        <p:nvSpPr>
          <p:cNvPr id="4" name="TextBox 3">
            <a:extLst>
              <a:ext uri="{FF2B5EF4-FFF2-40B4-BE49-F238E27FC236}">
                <a16:creationId xmlns:a16="http://schemas.microsoft.com/office/drawing/2014/main" id="{D58D9147-7E1B-AC1D-94E5-070D378311AB}"/>
              </a:ext>
            </a:extLst>
          </p:cNvPr>
          <p:cNvSpPr txBox="1"/>
          <p:nvPr/>
        </p:nvSpPr>
        <p:spPr>
          <a:xfrm>
            <a:off x="11399976" y="6502311"/>
            <a:ext cx="694421" cy="253916"/>
          </a:xfrm>
          <a:prstGeom prst="rect">
            <a:avLst/>
          </a:prstGeom>
          <a:noFill/>
        </p:spPr>
        <p:txBody>
          <a:bodyPr wrap="none" rtlCol="0">
            <a:spAutoFit/>
          </a:bodyPr>
          <a:lstStyle/>
          <a:p>
            <a:r>
              <a:rPr lang="en-AU" sz="1050" dirty="0">
                <a:solidFill>
                  <a:schemeClr val="bg1"/>
                </a:solidFill>
                <a:latin typeface="Arial" panose="020B0604020202020204" pitchFamily="34" charset="0"/>
                <a:cs typeface="Arial" panose="020B0604020202020204" pitchFamily="34" charset="0"/>
              </a:rPr>
              <a:t>© GBRF</a:t>
            </a:r>
          </a:p>
        </p:txBody>
      </p:sp>
    </p:spTree>
    <p:extLst>
      <p:ext uri="{BB962C8B-B14F-4D97-AF65-F5344CB8AC3E}">
        <p14:creationId xmlns:p14="http://schemas.microsoft.com/office/powerpoint/2010/main" val="3143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8260C7-808A-DC8E-DA5B-DB28CEA16A93}"/>
              </a:ext>
            </a:extLst>
          </p:cNvPr>
          <p:cNvSpPr txBox="1"/>
          <p:nvPr/>
        </p:nvSpPr>
        <p:spPr>
          <a:xfrm>
            <a:off x="268964" y="887056"/>
            <a:ext cx="6717315" cy="5538567"/>
          </a:xfrm>
          <a:prstGeom prst="rect">
            <a:avLst/>
          </a:prstGeom>
          <a:noFill/>
        </p:spPr>
        <p:txBody>
          <a:bodyPr wrap="square">
            <a:spAutoFit/>
          </a:bodyPr>
          <a:lstStyle/>
          <a:p>
            <a:pPr marL="285750" lvl="0" indent="-285750">
              <a:lnSpc>
                <a:spcPct val="114000"/>
              </a:lnSpc>
              <a:spcAft>
                <a:spcPts val="600"/>
              </a:spcAft>
              <a:buClr>
                <a:srgbClr val="1F7913"/>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Applying N through EEF has the potential to reduce N losses, potentially allowing crops to take up N for longer. </a:t>
            </a:r>
          </a:p>
          <a:p>
            <a:pPr marL="285750" lvl="0" indent="-285750">
              <a:lnSpc>
                <a:spcPct val="114000"/>
              </a:lnSpc>
              <a:spcAft>
                <a:spcPts val="600"/>
              </a:spcAft>
              <a:buClr>
                <a:srgbClr val="1F7913"/>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Benefits highly variable across sites and years. Variability explained by three prerequisites needed for EEF to be effective: </a:t>
            </a:r>
          </a:p>
          <a:p>
            <a:pPr lvl="1">
              <a:lnSpc>
                <a:spcPct val="114000"/>
              </a:lnSpc>
              <a:spcAft>
                <a:spcPts val="600"/>
              </a:spcAft>
              <a:buClr>
                <a:srgbClr val="1F7913"/>
              </a:buClr>
              <a:defRPr/>
            </a:pPr>
            <a:r>
              <a:rPr lang="en-AU" sz="1600" dirty="0">
                <a:solidFill>
                  <a:prstClr val="black">
                    <a:lumMod val="75000"/>
                    <a:lumOff val="25000"/>
                  </a:prstClr>
                </a:solidFill>
                <a:latin typeface="Arial" panose="020B0604020202020204" pitchFamily="34" charset="0"/>
                <a:cs typeface="Arial" panose="020B0604020202020204" pitchFamily="34" charset="0"/>
              </a:rPr>
              <a:t>1) Length of time that N is maintained in the soil must be close to that over which crops are taking up N.</a:t>
            </a:r>
          </a:p>
          <a:p>
            <a:pPr lvl="1">
              <a:lnSpc>
                <a:spcPct val="114000"/>
              </a:lnSpc>
              <a:spcAft>
                <a:spcPts val="600"/>
              </a:spcAft>
              <a:buClr>
                <a:srgbClr val="1F7913"/>
              </a:buClr>
              <a:defRPr/>
            </a:pPr>
            <a:r>
              <a:rPr lang="en-AU" sz="1600" dirty="0">
                <a:solidFill>
                  <a:prstClr val="black">
                    <a:lumMod val="75000"/>
                    <a:lumOff val="25000"/>
                  </a:prstClr>
                </a:solidFill>
                <a:latin typeface="Arial" panose="020B0604020202020204" pitchFamily="34" charset="0"/>
                <a:cs typeface="Arial" panose="020B0604020202020204" pitchFamily="34" charset="0"/>
              </a:rPr>
              <a:t>2) Must be rainfall events while the N is in the less mobile form that would otherwise cause that N to be lost from the soil.</a:t>
            </a:r>
          </a:p>
          <a:p>
            <a:pPr lvl="1">
              <a:lnSpc>
                <a:spcPct val="114000"/>
              </a:lnSpc>
              <a:spcAft>
                <a:spcPts val="600"/>
              </a:spcAft>
              <a:buClr>
                <a:srgbClr val="1F7913"/>
              </a:buClr>
              <a:defRPr/>
            </a:pPr>
            <a:r>
              <a:rPr lang="en-AU" sz="1600" dirty="0">
                <a:solidFill>
                  <a:prstClr val="black">
                    <a:lumMod val="75000"/>
                    <a:lumOff val="25000"/>
                  </a:prstClr>
                </a:solidFill>
                <a:latin typeface="Arial" panose="020B0604020202020204" pitchFamily="34" charset="0"/>
                <a:cs typeface="Arial" panose="020B0604020202020204" pitchFamily="34" charset="0"/>
              </a:rPr>
              <a:t>3) Crop growth must be able to respond to additional N in the soil. Crops will not respond to additional N if, for example, they have already taken up all the N they need, or their growth is constrained by some other factor (e.g. waterlogging).</a:t>
            </a:r>
          </a:p>
          <a:p>
            <a:pPr marL="285750" lvl="0" indent="-285750">
              <a:lnSpc>
                <a:spcPct val="114000"/>
              </a:lnSpc>
              <a:spcAft>
                <a:spcPts val="600"/>
              </a:spcAft>
              <a:buClr>
                <a:srgbClr val="1F7913"/>
              </a:buClr>
              <a:buFont typeface="Arial" panose="020B0604020202020204" pitchFamily="34" charset="0"/>
              <a:buChar char="►"/>
              <a:defRPr/>
            </a:pPr>
            <a:r>
              <a:rPr lang="en-AU" dirty="0">
                <a:solidFill>
                  <a:prstClr val="black">
                    <a:lumMod val="75000"/>
                    <a:lumOff val="25000"/>
                  </a:prstClr>
                </a:solidFill>
                <a:latin typeface="Arial" panose="020B0604020202020204" pitchFamily="34" charset="0"/>
                <a:cs typeface="Arial" panose="020B0604020202020204" pitchFamily="34" charset="0"/>
              </a:rPr>
              <a:t>These prerequisites, plus the climate and soil complexity in the relationship in N application rates and yields, cause high variability. Clear benefits are often only seen when data are aggregated across sites and seasons.</a:t>
            </a:r>
          </a:p>
        </p:txBody>
      </p:sp>
      <p:sp>
        <p:nvSpPr>
          <p:cNvPr id="13" name="Title 1">
            <a:extLst>
              <a:ext uri="{FF2B5EF4-FFF2-40B4-BE49-F238E27FC236}">
                <a16:creationId xmlns:a16="http://schemas.microsoft.com/office/drawing/2014/main" id="{B6F054FE-05CE-1F7B-06D7-55ED695814B8}"/>
              </a:ext>
            </a:extLst>
          </p:cNvPr>
          <p:cNvSpPr txBox="1">
            <a:spLocks/>
          </p:cNvSpPr>
          <p:nvPr/>
        </p:nvSpPr>
        <p:spPr>
          <a:xfrm>
            <a:off x="268964" y="173119"/>
            <a:ext cx="7316202"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Dissolved nutrients: </a:t>
            </a:r>
            <a:r>
              <a:rPr kumimoji="0" lang="en-AU" sz="3600" b="1" u="none" strike="noStrike" kern="1200" cap="none" spc="0" normalizeH="0" baseline="0" noProof="0" dirty="0">
                <a:ln>
                  <a:noFill/>
                </a:ln>
                <a:solidFill>
                  <a:srgbClr val="1F7913"/>
                </a:solidFill>
                <a:effectLst/>
                <a:uLnTx/>
                <a:uFillTx/>
                <a:latin typeface="Arial" panose="020B0604020202020204" pitchFamily="34" charset="0"/>
                <a:ea typeface="+mj-ea"/>
                <a:cs typeface="Arial" panose="020B0604020202020204" pitchFamily="34" charset="0"/>
              </a:rPr>
              <a:t>EEF</a:t>
            </a:r>
          </a:p>
        </p:txBody>
      </p:sp>
      <p:sp>
        <p:nvSpPr>
          <p:cNvPr id="15" name="TextBox 14">
            <a:extLst>
              <a:ext uri="{FF2B5EF4-FFF2-40B4-BE49-F238E27FC236}">
                <a16:creationId xmlns:a16="http://schemas.microsoft.com/office/drawing/2014/main" id="{6FE84138-C371-3B2A-80E5-6544A3294D8B}"/>
              </a:ext>
            </a:extLst>
          </p:cNvPr>
          <p:cNvSpPr txBox="1"/>
          <p:nvPr/>
        </p:nvSpPr>
        <p:spPr>
          <a:xfrm>
            <a:off x="10980074" y="6547650"/>
            <a:ext cx="11641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Matt Curnock</a:t>
            </a:r>
          </a:p>
        </p:txBody>
      </p:sp>
      <p:pic>
        <p:nvPicPr>
          <p:cNvPr id="2" name="Picture 1">
            <a:extLst>
              <a:ext uri="{FF2B5EF4-FFF2-40B4-BE49-F238E27FC236}">
                <a16:creationId xmlns:a16="http://schemas.microsoft.com/office/drawing/2014/main" id="{99AC4075-6A34-1B8F-91DD-F97384F2BE2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04845" y="0"/>
            <a:ext cx="5087155" cy="6858000"/>
          </a:xfrm>
          <a:prstGeom prst="rect">
            <a:avLst/>
          </a:prstGeom>
        </p:spPr>
      </p:pic>
    </p:spTree>
    <p:extLst>
      <p:ext uri="{BB962C8B-B14F-4D97-AF65-F5344CB8AC3E}">
        <p14:creationId xmlns:p14="http://schemas.microsoft.com/office/powerpoint/2010/main" val="404394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8260C7-808A-DC8E-DA5B-DB28CEA16A93}"/>
              </a:ext>
            </a:extLst>
          </p:cNvPr>
          <p:cNvSpPr txBox="1"/>
          <p:nvPr/>
        </p:nvSpPr>
        <p:spPr>
          <a:xfrm>
            <a:off x="338635" y="916373"/>
            <a:ext cx="11557273" cy="4163256"/>
          </a:xfrm>
          <a:prstGeom prst="rect">
            <a:avLst/>
          </a:prstGeom>
          <a:noFill/>
        </p:spPr>
        <p:txBody>
          <a:bodyPr wrap="square">
            <a:spAutoFit/>
          </a:bodyPr>
          <a:lstStyle/>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global</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evidence indicates that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tropical wetland systems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can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retain, process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and, at times,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export</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nutrients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It also shows that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natural and near-natural wetlands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are typically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more effective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removing some forms of nutrients than constructed or restored wetlands.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Hydrology, maintenance and presence of vegetation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are important factors for </a:t>
            </a: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maximising</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nutrient removal efficiency.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There are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few studies from the Great Barrier Reef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that measure or model the efficacy or cost of wetlands as a water quality improvement tool. </a:t>
            </a:r>
          </a:p>
          <a:p>
            <a:pPr marL="285750" marR="0" lvl="0" indent="-285750" algn="l" defTabSz="914400" rtl="0" eaLnBrk="1" fontAlgn="auto" latinLnBrk="0" hangingPunct="1">
              <a:lnSpc>
                <a:spcPct val="114000"/>
              </a:lnSpc>
              <a:spcBef>
                <a:spcPts val="0"/>
              </a:spcBef>
              <a:spcAft>
                <a:spcPts val="600"/>
              </a:spcAft>
              <a:buClr>
                <a:srgbClr val="1F7913"/>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historical loss of natural wetlands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particularly in floodplains, the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degradation</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of those remaining, the presence of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vegetation, hydrological characteristics</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and the need for </a:t>
            </a:r>
            <a:r>
              <a:rPr kumimoji="0" 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ongoing and long-term maintenance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of restored wetlands are important considerations for </a:t>
            </a:r>
            <a:r>
              <a:rPr kumimoji="0" lang="en-US" sz="18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maximising</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nutrient removal efficiency and determining </a:t>
            </a:r>
            <a:r>
              <a:rPr kumimoji="0" lang="en-US" sz="18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future protection and management </a:t>
            </a: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opportunities for Great Barrier Reef wetlands.</a:t>
            </a:r>
            <a:endParaRPr kumimoji="0" lang="en-AU"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6F054FE-05CE-1F7B-06D7-55ED695814B8}"/>
              </a:ext>
            </a:extLst>
          </p:cNvPr>
          <p:cNvSpPr txBox="1">
            <a:spLocks/>
          </p:cNvSpPr>
          <p:nvPr/>
        </p:nvSpPr>
        <p:spPr>
          <a:xfrm>
            <a:off x="268963" y="173119"/>
            <a:ext cx="7664545" cy="7119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Dissolved nutrients: </a:t>
            </a:r>
            <a:r>
              <a:rPr kumimoji="0" lang="en-AU" sz="3600" b="1" u="none" strike="noStrike" kern="1200" cap="none" spc="0" normalizeH="0" baseline="0" noProof="0" dirty="0">
                <a:ln>
                  <a:noFill/>
                </a:ln>
                <a:solidFill>
                  <a:srgbClr val="1F7913"/>
                </a:solidFill>
                <a:effectLst/>
                <a:uLnTx/>
                <a:uFillTx/>
                <a:latin typeface="Arial" panose="020B0604020202020204" pitchFamily="34" charset="0"/>
                <a:ea typeface="+mj-ea"/>
                <a:cs typeface="Arial" panose="020B0604020202020204" pitchFamily="34" charset="0"/>
              </a:rPr>
              <a:t>Wetlands</a:t>
            </a:r>
          </a:p>
        </p:txBody>
      </p:sp>
      <p:sp>
        <p:nvSpPr>
          <p:cNvPr id="15" name="TextBox 14">
            <a:extLst>
              <a:ext uri="{FF2B5EF4-FFF2-40B4-BE49-F238E27FC236}">
                <a16:creationId xmlns:a16="http://schemas.microsoft.com/office/drawing/2014/main" id="{6FE84138-C371-3B2A-80E5-6544A3294D8B}"/>
              </a:ext>
            </a:extLst>
          </p:cNvPr>
          <p:cNvSpPr txBox="1"/>
          <p:nvPr/>
        </p:nvSpPr>
        <p:spPr>
          <a:xfrm>
            <a:off x="10527222" y="6503659"/>
            <a:ext cx="15071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Ciemon Caballes</a:t>
            </a:r>
          </a:p>
        </p:txBody>
      </p:sp>
      <p:pic>
        <p:nvPicPr>
          <p:cNvPr id="3" name="Picture 2" descr="A body of water with plants and trees in the background&#10;&#10;Description automatically generated">
            <a:extLst>
              <a:ext uri="{FF2B5EF4-FFF2-40B4-BE49-F238E27FC236}">
                <a16:creationId xmlns:a16="http://schemas.microsoft.com/office/drawing/2014/main" id="{210DB4BA-0E16-DEE5-F221-544EC5984C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19" y="5111931"/>
            <a:ext cx="12216319" cy="1746069"/>
          </a:xfrm>
          <a:prstGeom prst="rect">
            <a:avLst/>
          </a:prstGeom>
        </p:spPr>
      </p:pic>
      <p:sp>
        <p:nvSpPr>
          <p:cNvPr id="4" name="TextBox 3">
            <a:extLst>
              <a:ext uri="{FF2B5EF4-FFF2-40B4-BE49-F238E27FC236}">
                <a16:creationId xmlns:a16="http://schemas.microsoft.com/office/drawing/2014/main" id="{AC696937-0588-DEB2-225D-EB67A90BB6F1}"/>
              </a:ext>
            </a:extLst>
          </p:cNvPr>
          <p:cNvSpPr txBox="1"/>
          <p:nvPr/>
        </p:nvSpPr>
        <p:spPr>
          <a:xfrm>
            <a:off x="10762356" y="6547650"/>
            <a:ext cx="137730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Nathan Waltham</a:t>
            </a:r>
          </a:p>
        </p:txBody>
      </p:sp>
    </p:spTree>
    <p:extLst>
      <p:ext uri="{BB962C8B-B14F-4D97-AF65-F5344CB8AC3E}">
        <p14:creationId xmlns:p14="http://schemas.microsoft.com/office/powerpoint/2010/main" val="49312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iver running through a green valley&#10;&#10;Description automatically generated">
            <a:extLst>
              <a:ext uri="{FF2B5EF4-FFF2-40B4-BE49-F238E27FC236}">
                <a16:creationId xmlns:a16="http://schemas.microsoft.com/office/drawing/2014/main" id="{1CDC7F07-4F74-FE9E-339E-FDF2401D39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999506"/>
          </a:xfrm>
          <a:prstGeom prst="rect">
            <a:avLst/>
          </a:prstGeom>
        </p:spPr>
      </p:pic>
      <p:sp>
        <p:nvSpPr>
          <p:cNvPr id="14" name="Rectangle 13">
            <a:extLst>
              <a:ext uri="{FF2B5EF4-FFF2-40B4-BE49-F238E27FC236}">
                <a16:creationId xmlns:a16="http://schemas.microsoft.com/office/drawing/2014/main" id="{4D7D8E2F-17BA-4605-C4D7-A965E22E0AF2}"/>
              </a:ext>
            </a:extLst>
          </p:cNvPr>
          <p:cNvSpPr/>
          <p:nvPr/>
        </p:nvSpPr>
        <p:spPr>
          <a:xfrm>
            <a:off x="0" y="3999506"/>
            <a:ext cx="12192000" cy="2858492"/>
          </a:xfrm>
          <a:prstGeom prst="rect">
            <a:avLst/>
          </a:prstGeom>
          <a:solidFill>
            <a:srgbClr val="1C517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CF8C8492-E5AB-64AE-E780-6E3E2BB3FC49}"/>
              </a:ext>
            </a:extLst>
          </p:cNvPr>
          <p:cNvSpPr txBox="1"/>
          <p:nvPr/>
        </p:nvSpPr>
        <p:spPr>
          <a:xfrm>
            <a:off x="270617" y="5476058"/>
            <a:ext cx="9455359" cy="1013162"/>
          </a:xfrm>
          <a:prstGeom prst="rect">
            <a:avLst/>
          </a:prstGeom>
          <a:noFill/>
        </p:spPr>
        <p:txBody>
          <a:bodyPr wrap="square" rtlCol="0">
            <a:spAutoFit/>
          </a:bodyPr>
          <a:lstStyle/>
          <a:p>
            <a:pPr>
              <a:lnSpc>
                <a:spcPts val="3500"/>
              </a:lnSpc>
              <a:spcAft>
                <a:spcPts val="600"/>
              </a:spcAft>
            </a:pP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2022 Scientific Consensus Statement</a:t>
            </a:r>
          </a:p>
          <a:p>
            <a:pPr>
              <a:lnSpc>
                <a:spcPts val="3500"/>
              </a:lnSpc>
              <a:spcAft>
                <a:spcPts val="600"/>
              </a:spcAft>
            </a:pPr>
            <a:r>
              <a:rPr lang="en-US" sz="2000" i="1" dirty="0">
                <a:solidFill>
                  <a:schemeClr val="bg1"/>
                </a:solidFill>
                <a:latin typeface="Arial" panose="020B0604020202020204" pitchFamily="34" charset="0"/>
                <a:ea typeface="Calibri" panose="020F0502020204030204" pitchFamily="34" charset="0"/>
                <a:cs typeface="Arial" panose="020B0604020202020204" pitchFamily="34" charset="0"/>
              </a:rPr>
              <a:t>Land-based impacts on Great Barrier Reef water quality and ecosystem condition</a:t>
            </a:r>
          </a:p>
        </p:txBody>
      </p:sp>
      <p:pic>
        <p:nvPicPr>
          <p:cNvPr id="5" name="Picture 4">
            <a:extLst>
              <a:ext uri="{FF2B5EF4-FFF2-40B4-BE49-F238E27FC236}">
                <a16:creationId xmlns:a16="http://schemas.microsoft.com/office/drawing/2014/main" id="{50C8740F-98C1-C847-7638-A886357F3013}"/>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10200912" y="5649622"/>
            <a:ext cx="1656282" cy="761445"/>
          </a:xfrm>
          <a:prstGeom prst="rect">
            <a:avLst/>
          </a:prstGeom>
        </p:spPr>
      </p:pic>
      <p:pic>
        <p:nvPicPr>
          <p:cNvPr id="8" name="Picture 7" descr="A colorful lines on a black background&#10;&#10;Description automatically generated">
            <a:extLst>
              <a:ext uri="{FF2B5EF4-FFF2-40B4-BE49-F238E27FC236}">
                <a16:creationId xmlns:a16="http://schemas.microsoft.com/office/drawing/2014/main" id="{27FD74B9-F3B1-BEA7-4D51-680B08ECBF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058125"/>
            <a:ext cx="12192000" cy="2282217"/>
          </a:xfrm>
          <a:prstGeom prst="rect">
            <a:avLst/>
          </a:prstGeom>
        </p:spPr>
      </p:pic>
      <p:pic>
        <p:nvPicPr>
          <p:cNvPr id="3" name="Graphic 2">
            <a:extLst>
              <a:ext uri="{FF2B5EF4-FFF2-40B4-BE49-F238E27FC236}">
                <a16:creationId xmlns:a16="http://schemas.microsoft.com/office/drawing/2014/main" id="{364CDA62-AC8F-CBBD-2763-8E87779DA1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8999" y="162326"/>
            <a:ext cx="4284000" cy="4284000"/>
          </a:xfrm>
          <a:prstGeom prst="rect">
            <a:avLst/>
          </a:prstGeom>
        </p:spPr>
      </p:pic>
      <p:sp>
        <p:nvSpPr>
          <p:cNvPr id="4" name="TextBox 3">
            <a:extLst>
              <a:ext uri="{FF2B5EF4-FFF2-40B4-BE49-F238E27FC236}">
                <a16:creationId xmlns:a16="http://schemas.microsoft.com/office/drawing/2014/main" id="{E2C029A1-6511-3FE9-CC93-56CA2FD31CD8}"/>
              </a:ext>
            </a:extLst>
          </p:cNvPr>
          <p:cNvSpPr txBox="1"/>
          <p:nvPr/>
        </p:nvSpPr>
        <p:spPr>
          <a:xfrm>
            <a:off x="8506799" y="4582042"/>
            <a:ext cx="2588401" cy="461665"/>
          </a:xfrm>
          <a:prstGeom prst="rect">
            <a:avLst/>
          </a:prstGeom>
          <a:noFill/>
        </p:spPr>
        <p:txBody>
          <a:bodyPr wrap="none" rtlCol="0">
            <a:spAutoFit/>
          </a:bodyPr>
          <a:lstStyle/>
          <a:p>
            <a:r>
              <a:rPr lang="en-AU" sz="2400" b="1" dirty="0">
                <a:solidFill>
                  <a:schemeClr val="bg1"/>
                </a:solidFill>
                <a:latin typeface="Arial" panose="020B0604020202020204" pitchFamily="34" charset="0"/>
                <a:cs typeface="Arial" panose="020B0604020202020204" pitchFamily="34" charset="0"/>
              </a:rPr>
              <a:t>Visit the website</a:t>
            </a:r>
          </a:p>
        </p:txBody>
      </p:sp>
    </p:spTree>
    <p:extLst>
      <p:ext uri="{BB962C8B-B14F-4D97-AF65-F5344CB8AC3E}">
        <p14:creationId xmlns:p14="http://schemas.microsoft.com/office/powerpoint/2010/main" val="1729319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1130</Words>
  <Application>Microsoft Office PowerPoint</Application>
  <PresentationFormat>Widescreen</PresentationFormat>
  <Paragraphs>96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Dissolved nutrients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Passfield</dc:creator>
  <cp:lastModifiedBy>Kirsty Passfield</cp:lastModifiedBy>
  <cp:revision>1</cp:revision>
  <dcterms:created xsi:type="dcterms:W3CDTF">2024-09-22T23:53:52Z</dcterms:created>
  <dcterms:modified xsi:type="dcterms:W3CDTF">2024-09-22T23:58:16Z</dcterms:modified>
</cp:coreProperties>
</file>