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1249" r:id="rId2"/>
    <p:sldId id="1250" r:id="rId3"/>
    <p:sldId id="1251" r:id="rId4"/>
    <p:sldId id="1253" r:id="rId5"/>
    <p:sldId id="1394" r:id="rId6"/>
    <p:sldId id="1379" r:id="rId7"/>
    <p:sldId id="1380" r:id="rId8"/>
    <p:sldId id="1381" r:id="rId9"/>
    <p:sldId id="1382" r:id="rId10"/>
    <p:sldId id="1377" r:id="rId11"/>
    <p:sldId id="1383" r:id="rId12"/>
    <p:sldId id="1370" r:id="rId13"/>
    <p:sldId id="1371" r:id="rId14"/>
    <p:sldId id="1375" r:id="rId15"/>
    <p:sldId id="1254" r:id="rId16"/>
    <p:sldId id="13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AFB39D-BBFB-4EFE-9E6D-6D53CE0B5D55}" type="datetimeFigureOut">
              <a:rPr lang="en-AU" smtClean="0"/>
              <a:t>23/09/2024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137FE8-CAB5-4E19-93CC-25BF24A48DF2}" type="slidenum">
              <a:rPr lang="en-AU" smtClean="0"/>
              <a:t>‹#›</a:t>
            </a:fld>
            <a:endParaRPr lang="en-AU"/>
          </a:p>
        </p:txBody>
      </p:sp>
    </p:spTree>
    <p:extLst>
      <p:ext uri="{BB962C8B-B14F-4D97-AF65-F5344CB8AC3E}">
        <p14:creationId xmlns:p14="http://schemas.microsoft.com/office/powerpoint/2010/main" val="3446901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Steve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9667-9471-465B-9CBE-ACED6F0AAE79}"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37937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Arial" charset="0"/>
                <a:ea typeface="+mn-ea"/>
                <a:cs typeface="+mn-cs"/>
              </a:rPr>
              <a:t>A microphotograph of a sediment floc in the Burdekin River plume showing the various components of the floc.</a:t>
            </a:r>
            <a:r>
              <a:rPr lang="en-AU" sz="1200" kern="1200" baseline="0" dirty="0">
                <a:solidFill>
                  <a:schemeClr val="tx1"/>
                </a:solidFill>
                <a:effectLst/>
                <a:latin typeface="Arial" charset="0"/>
                <a:ea typeface="+mn-ea"/>
                <a:cs typeface="+mn-cs"/>
              </a:rPr>
              <a:t> Note the ‘mineral’ sediment particles are all &lt;16 µm and are surrounded by organic-rich materials (Research question: what are fuelling these organics? Particulate nitrogen, particulate phosphorus, dissolved inorganic N or P </a:t>
            </a:r>
            <a:r>
              <a:rPr lang="en-AU" sz="1200" kern="1200" baseline="0" dirty="0" err="1">
                <a:solidFill>
                  <a:schemeClr val="tx1"/>
                </a:solidFill>
                <a:effectLst/>
                <a:latin typeface="Arial" charset="0"/>
                <a:ea typeface="+mn-ea"/>
                <a:cs typeface="+mn-cs"/>
              </a:rPr>
              <a:t>etc</a:t>
            </a:r>
            <a:r>
              <a:rPr lang="en-AU" sz="1200" kern="1200" baseline="0" dirty="0">
                <a:solidFill>
                  <a:schemeClr val="tx1"/>
                </a:solidFill>
                <a:effectLst/>
                <a:latin typeface="Arial" charset="0"/>
                <a:ea typeface="+mn-ea"/>
                <a:cs typeface="+mn-cs"/>
              </a:rPr>
              <a:t>).</a:t>
            </a:r>
            <a:endParaRPr lang="en-AU" dirty="0"/>
          </a:p>
        </p:txBody>
      </p:sp>
      <p:sp>
        <p:nvSpPr>
          <p:cNvPr id="4" name="Slide Number Placeholder 3"/>
          <p:cNvSpPr>
            <a:spLocks noGrp="1"/>
          </p:cNvSpPr>
          <p:nvPr>
            <p:ph type="sldNum" sz="quarter" idx="10"/>
          </p:nvPr>
        </p:nvSpPr>
        <p:spPr/>
        <p:txBody>
          <a:bodyPr/>
          <a:lstStyle/>
          <a:p>
            <a:fld id="{1E02F5F0-1C38-4270-B05D-E6B3E3C98FBB}" type="slidenum">
              <a:rPr lang="en-US" smtClean="0">
                <a:solidFill>
                  <a:srgbClr val="000000"/>
                </a:solidFill>
              </a:rPr>
              <a:pPr/>
              <a:t>10</a:t>
            </a:fld>
            <a:endParaRPr lang="en-US">
              <a:solidFill>
                <a:srgbClr val="000000"/>
              </a:solidFill>
            </a:endParaRPr>
          </a:p>
        </p:txBody>
      </p:sp>
    </p:spTree>
    <p:extLst>
      <p:ext uri="{BB962C8B-B14F-4D97-AF65-F5344CB8AC3E}">
        <p14:creationId xmlns:p14="http://schemas.microsoft.com/office/powerpoint/2010/main" val="638382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Steve</a:t>
            </a:r>
          </a:p>
        </p:txBody>
      </p:sp>
      <p:sp>
        <p:nvSpPr>
          <p:cNvPr id="4" name="Slide Number Placeholder 3"/>
          <p:cNvSpPr>
            <a:spLocks noGrp="1"/>
          </p:cNvSpPr>
          <p:nvPr>
            <p:ph type="sldNum" sz="quarter" idx="5"/>
          </p:nvPr>
        </p:nvSpPr>
        <p:spPr/>
        <p:txBody>
          <a:bodyPr/>
          <a:lstStyle/>
          <a:p>
            <a:fld id="{C0F49667-9471-465B-9CBE-ACED6F0AAE79}" type="slidenum">
              <a:rPr lang="en-AU" smtClean="0"/>
              <a:t>11</a:t>
            </a:fld>
            <a:endParaRPr lang="en-AU"/>
          </a:p>
        </p:txBody>
      </p:sp>
    </p:spTree>
    <p:extLst>
      <p:ext uri="{BB962C8B-B14F-4D97-AF65-F5344CB8AC3E}">
        <p14:creationId xmlns:p14="http://schemas.microsoft.com/office/powerpoint/2010/main" val="3217443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Steve</a:t>
            </a:r>
          </a:p>
        </p:txBody>
      </p:sp>
      <p:sp>
        <p:nvSpPr>
          <p:cNvPr id="4" name="Slide Number Placeholder 3"/>
          <p:cNvSpPr>
            <a:spLocks noGrp="1"/>
          </p:cNvSpPr>
          <p:nvPr>
            <p:ph type="sldNum" sz="quarter" idx="5"/>
          </p:nvPr>
        </p:nvSpPr>
        <p:spPr/>
        <p:txBody>
          <a:bodyPr/>
          <a:lstStyle/>
          <a:p>
            <a:fld id="{C0F49667-9471-465B-9CBE-ACED6F0AAE79}" type="slidenum">
              <a:rPr lang="en-AU" smtClean="0"/>
              <a:t>12</a:t>
            </a:fld>
            <a:endParaRPr lang="en-AU"/>
          </a:p>
        </p:txBody>
      </p:sp>
    </p:spTree>
    <p:extLst>
      <p:ext uri="{BB962C8B-B14F-4D97-AF65-F5344CB8AC3E}">
        <p14:creationId xmlns:p14="http://schemas.microsoft.com/office/powerpoint/2010/main" val="2285760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Steve</a:t>
            </a:r>
          </a:p>
        </p:txBody>
      </p:sp>
      <p:sp>
        <p:nvSpPr>
          <p:cNvPr id="4" name="Slide Number Placeholder 3"/>
          <p:cNvSpPr>
            <a:spLocks noGrp="1"/>
          </p:cNvSpPr>
          <p:nvPr>
            <p:ph type="sldNum" sz="quarter" idx="5"/>
          </p:nvPr>
        </p:nvSpPr>
        <p:spPr/>
        <p:txBody>
          <a:bodyPr/>
          <a:lstStyle/>
          <a:p>
            <a:fld id="{C0F49667-9471-465B-9CBE-ACED6F0AAE79}" type="slidenum">
              <a:rPr lang="en-AU" smtClean="0"/>
              <a:t>13</a:t>
            </a:fld>
            <a:endParaRPr lang="en-AU"/>
          </a:p>
        </p:txBody>
      </p:sp>
    </p:spTree>
    <p:extLst>
      <p:ext uri="{BB962C8B-B14F-4D97-AF65-F5344CB8AC3E}">
        <p14:creationId xmlns:p14="http://schemas.microsoft.com/office/powerpoint/2010/main" val="2887970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Steve</a:t>
            </a:r>
          </a:p>
        </p:txBody>
      </p:sp>
      <p:sp>
        <p:nvSpPr>
          <p:cNvPr id="4" name="Slide Number Placeholder 3"/>
          <p:cNvSpPr>
            <a:spLocks noGrp="1"/>
          </p:cNvSpPr>
          <p:nvPr>
            <p:ph type="sldNum" sz="quarter" idx="5"/>
          </p:nvPr>
        </p:nvSpPr>
        <p:spPr/>
        <p:txBody>
          <a:bodyPr/>
          <a:lstStyle/>
          <a:p>
            <a:fld id="{C0F49667-9471-465B-9CBE-ACED6F0AAE79}" type="slidenum">
              <a:rPr lang="en-AU" smtClean="0"/>
              <a:t>14</a:t>
            </a:fld>
            <a:endParaRPr lang="en-AU"/>
          </a:p>
        </p:txBody>
      </p:sp>
    </p:spTree>
    <p:extLst>
      <p:ext uri="{BB962C8B-B14F-4D97-AF65-F5344CB8AC3E}">
        <p14:creationId xmlns:p14="http://schemas.microsoft.com/office/powerpoint/2010/main" val="3991544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Steve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9667-9471-465B-9CBE-ACED6F0AAE79}"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9477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ts val="2400"/>
              </a:lnSpc>
              <a:spcAft>
                <a:spcPts val="1200"/>
              </a:spcAft>
              <a:buClr>
                <a:schemeClr val="accent2">
                  <a:lumMod val="75000"/>
                </a:schemeClr>
              </a:buClr>
              <a:buFont typeface="Arial" panose="020B0604020202020204" pitchFamily="34" charset="0"/>
              <a:buChar char="■"/>
            </a:pPr>
            <a:r>
              <a:rPr lang="en-AU" dirty="0">
                <a:solidFill>
                  <a:schemeClr val="tx1">
                    <a:lumMod val="85000"/>
                    <a:lumOff val="15000"/>
                  </a:schemeClr>
                </a:solidFill>
                <a:latin typeface="Arial" panose="020B0604020202020204" pitchFamily="34" charset="0"/>
                <a:cs typeface="Arial" panose="020B0604020202020204" pitchFamily="34" charset="0"/>
              </a:rPr>
              <a:t>All outputs and process documents available for download.</a:t>
            </a:r>
          </a:p>
          <a:p>
            <a:pPr marL="285750" indent="-285750">
              <a:lnSpc>
                <a:spcPts val="2400"/>
              </a:lnSpc>
              <a:spcAft>
                <a:spcPts val="1200"/>
              </a:spcAft>
              <a:buClr>
                <a:schemeClr val="accent2">
                  <a:lumMod val="75000"/>
                </a:schemeClr>
              </a:buClr>
              <a:buFont typeface="Arial" panose="020B0604020202020204" pitchFamily="34" charset="0"/>
              <a:buChar char="■"/>
            </a:pPr>
            <a:r>
              <a:rPr lang="en-US" dirty="0">
                <a:solidFill>
                  <a:schemeClr val="tx1">
                    <a:lumMod val="85000"/>
                    <a:lumOff val="15000"/>
                  </a:schemeClr>
                </a:solidFill>
                <a:latin typeface="Arial" panose="020B0604020202020204" pitchFamily="34" charset="0"/>
                <a:cs typeface="Arial" panose="020B0604020202020204" pitchFamily="34" charset="0"/>
              </a:rPr>
              <a:t>Joint media release from C</a:t>
            </a:r>
            <a:r>
              <a:rPr lang="en-US" baseline="-25000" dirty="0">
                <a:solidFill>
                  <a:schemeClr val="tx1">
                    <a:lumMod val="85000"/>
                    <a:lumOff val="15000"/>
                  </a:schemeClr>
                </a:solidFill>
                <a:latin typeface="Arial" panose="020B0604020202020204" pitchFamily="34" charset="0"/>
                <a:cs typeface="Arial" panose="020B0604020202020204" pitchFamily="34" charset="0"/>
              </a:rPr>
              <a:t>2</a:t>
            </a:r>
            <a:r>
              <a:rPr lang="en-US" dirty="0">
                <a:solidFill>
                  <a:schemeClr val="tx1">
                    <a:lumMod val="85000"/>
                    <a:lumOff val="15000"/>
                  </a:schemeClr>
                </a:solidFill>
                <a:latin typeface="Arial" panose="020B0604020202020204" pitchFamily="34" charset="0"/>
                <a:cs typeface="Arial" panose="020B0604020202020204" pitchFamily="34" charset="0"/>
              </a:rPr>
              <a:t>O and science </a:t>
            </a:r>
            <a:r>
              <a:rPr lang="en-US" dirty="0" err="1">
                <a:solidFill>
                  <a:schemeClr val="tx1">
                    <a:lumMod val="85000"/>
                    <a:lumOff val="15000"/>
                  </a:schemeClr>
                </a:solidFill>
                <a:latin typeface="Arial" panose="020B0604020202020204" pitchFamily="34" charset="0"/>
                <a:cs typeface="Arial" panose="020B0604020202020204" pitchFamily="34" charset="0"/>
              </a:rPr>
              <a:t>organisations</a:t>
            </a:r>
            <a:r>
              <a:rPr lang="en-US" dirty="0">
                <a:solidFill>
                  <a:schemeClr val="tx1">
                    <a:lumMod val="85000"/>
                    <a:lumOff val="15000"/>
                  </a:schemeClr>
                </a:solidFill>
                <a:latin typeface="Arial" panose="020B0604020202020204" pitchFamily="34" charset="0"/>
                <a:cs typeface="Arial" panose="020B0604020202020204" pitchFamily="34" charset="0"/>
              </a:rPr>
              <a:t>, government to follow</a:t>
            </a:r>
          </a:p>
          <a:p>
            <a:pPr marL="285750" indent="-285750">
              <a:lnSpc>
                <a:spcPts val="2400"/>
              </a:lnSpc>
              <a:spcAft>
                <a:spcPts val="1200"/>
              </a:spcAft>
              <a:buClr>
                <a:schemeClr val="accent2">
                  <a:lumMod val="75000"/>
                </a:schemeClr>
              </a:buClr>
              <a:buFont typeface="Arial" panose="020B0604020202020204" pitchFamily="34" charset="0"/>
              <a:buChar char="■"/>
            </a:pPr>
            <a:r>
              <a:rPr lang="en-US" dirty="0">
                <a:solidFill>
                  <a:schemeClr val="tx1">
                    <a:lumMod val="85000"/>
                    <a:lumOff val="15000"/>
                  </a:schemeClr>
                </a:solidFill>
                <a:latin typeface="Arial" panose="020B0604020202020204" pitchFamily="34" charset="0"/>
                <a:cs typeface="Arial" panose="020B0604020202020204" pitchFamily="34" charset="0"/>
              </a:rPr>
              <a:t>Post-release – WQIP seminar and P2R forums</a:t>
            </a:r>
            <a:endParaRPr lang="en-AU" dirty="0">
              <a:solidFill>
                <a:schemeClr val="tx1">
                  <a:lumMod val="85000"/>
                  <a:lumOff val="15000"/>
                </a:schemeClr>
              </a:solidFill>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69217B-E784-4358-9514-4196DE64FEF9}" type="slidenum">
              <a:rPr lang="en-AU" smtClean="0"/>
              <a:t>16</a:t>
            </a:fld>
            <a:endParaRPr lang="en-AU" dirty="0"/>
          </a:p>
        </p:txBody>
      </p:sp>
    </p:spTree>
    <p:extLst>
      <p:ext uri="{BB962C8B-B14F-4D97-AF65-F5344CB8AC3E}">
        <p14:creationId xmlns:p14="http://schemas.microsoft.com/office/powerpoint/2010/main" val="3611120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Steve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9667-9471-465B-9CBE-ACED6F0AAE79}"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57262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highlight>
                  <a:srgbClr val="FFFF00"/>
                </a:highlight>
              </a:rPr>
              <a:t>Steve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9667-9471-465B-9CBE-ACED6F0AAE79}"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5678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Steve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9667-9471-465B-9CBE-ACED6F0AAE79}"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01313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Steve</a:t>
            </a:r>
          </a:p>
        </p:txBody>
      </p:sp>
      <p:sp>
        <p:nvSpPr>
          <p:cNvPr id="4" name="Slide Number Placeholder 3"/>
          <p:cNvSpPr>
            <a:spLocks noGrp="1"/>
          </p:cNvSpPr>
          <p:nvPr>
            <p:ph type="sldNum" sz="quarter" idx="5"/>
          </p:nvPr>
        </p:nvSpPr>
        <p:spPr/>
        <p:txBody>
          <a:bodyPr/>
          <a:lstStyle/>
          <a:p>
            <a:fld id="{C0F49667-9471-465B-9CBE-ACED6F0AAE79}" type="slidenum">
              <a:rPr lang="en-AU" smtClean="0"/>
              <a:t>5</a:t>
            </a:fld>
            <a:endParaRPr lang="en-AU"/>
          </a:p>
        </p:txBody>
      </p:sp>
    </p:spTree>
    <p:extLst>
      <p:ext uri="{BB962C8B-B14F-4D97-AF65-F5344CB8AC3E}">
        <p14:creationId xmlns:p14="http://schemas.microsoft.com/office/powerpoint/2010/main" val="2144749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Steve</a:t>
            </a:r>
          </a:p>
        </p:txBody>
      </p:sp>
      <p:sp>
        <p:nvSpPr>
          <p:cNvPr id="4" name="Slide Number Placeholder 3"/>
          <p:cNvSpPr>
            <a:spLocks noGrp="1"/>
          </p:cNvSpPr>
          <p:nvPr>
            <p:ph type="sldNum" sz="quarter" idx="5"/>
          </p:nvPr>
        </p:nvSpPr>
        <p:spPr/>
        <p:txBody>
          <a:bodyPr/>
          <a:lstStyle/>
          <a:p>
            <a:fld id="{C0F49667-9471-465B-9CBE-ACED6F0AAE79}" type="slidenum">
              <a:rPr lang="en-AU" smtClean="0"/>
              <a:t>6</a:t>
            </a:fld>
            <a:endParaRPr lang="en-AU"/>
          </a:p>
        </p:txBody>
      </p:sp>
    </p:spTree>
    <p:extLst>
      <p:ext uri="{BB962C8B-B14F-4D97-AF65-F5344CB8AC3E}">
        <p14:creationId xmlns:p14="http://schemas.microsoft.com/office/powerpoint/2010/main" val="2628136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Steve</a:t>
            </a:r>
          </a:p>
        </p:txBody>
      </p:sp>
      <p:sp>
        <p:nvSpPr>
          <p:cNvPr id="4" name="Slide Number Placeholder 3"/>
          <p:cNvSpPr>
            <a:spLocks noGrp="1"/>
          </p:cNvSpPr>
          <p:nvPr>
            <p:ph type="sldNum" sz="quarter" idx="5"/>
          </p:nvPr>
        </p:nvSpPr>
        <p:spPr/>
        <p:txBody>
          <a:bodyPr/>
          <a:lstStyle/>
          <a:p>
            <a:fld id="{C0F49667-9471-465B-9CBE-ACED6F0AAE79}" type="slidenum">
              <a:rPr lang="en-AU" smtClean="0"/>
              <a:t>7</a:t>
            </a:fld>
            <a:endParaRPr lang="en-AU"/>
          </a:p>
        </p:txBody>
      </p:sp>
    </p:spTree>
    <p:extLst>
      <p:ext uri="{BB962C8B-B14F-4D97-AF65-F5344CB8AC3E}">
        <p14:creationId xmlns:p14="http://schemas.microsoft.com/office/powerpoint/2010/main" val="1404702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Steve</a:t>
            </a:r>
          </a:p>
        </p:txBody>
      </p:sp>
      <p:sp>
        <p:nvSpPr>
          <p:cNvPr id="4" name="Slide Number Placeholder 3"/>
          <p:cNvSpPr>
            <a:spLocks noGrp="1"/>
          </p:cNvSpPr>
          <p:nvPr>
            <p:ph type="sldNum" sz="quarter" idx="5"/>
          </p:nvPr>
        </p:nvSpPr>
        <p:spPr/>
        <p:txBody>
          <a:bodyPr/>
          <a:lstStyle/>
          <a:p>
            <a:fld id="{C0F49667-9471-465B-9CBE-ACED6F0AAE79}" type="slidenum">
              <a:rPr lang="en-AU" smtClean="0"/>
              <a:t>8</a:t>
            </a:fld>
            <a:endParaRPr lang="en-AU"/>
          </a:p>
        </p:txBody>
      </p:sp>
    </p:spTree>
    <p:extLst>
      <p:ext uri="{BB962C8B-B14F-4D97-AF65-F5344CB8AC3E}">
        <p14:creationId xmlns:p14="http://schemas.microsoft.com/office/powerpoint/2010/main" val="152007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Steve</a:t>
            </a:r>
          </a:p>
        </p:txBody>
      </p:sp>
      <p:sp>
        <p:nvSpPr>
          <p:cNvPr id="4" name="Slide Number Placeholder 3"/>
          <p:cNvSpPr>
            <a:spLocks noGrp="1"/>
          </p:cNvSpPr>
          <p:nvPr>
            <p:ph type="sldNum" sz="quarter" idx="5"/>
          </p:nvPr>
        </p:nvSpPr>
        <p:spPr/>
        <p:txBody>
          <a:bodyPr/>
          <a:lstStyle/>
          <a:p>
            <a:fld id="{C0F49667-9471-465B-9CBE-ACED6F0AAE79}" type="slidenum">
              <a:rPr lang="en-AU" smtClean="0"/>
              <a:t>9</a:t>
            </a:fld>
            <a:endParaRPr lang="en-AU"/>
          </a:p>
        </p:txBody>
      </p:sp>
    </p:spTree>
    <p:extLst>
      <p:ext uri="{BB962C8B-B14F-4D97-AF65-F5344CB8AC3E}">
        <p14:creationId xmlns:p14="http://schemas.microsoft.com/office/powerpoint/2010/main" val="995353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70D30-3D54-314A-3FB6-6E7663C198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E24E07F-7DBC-C984-12E3-121C9FDD8D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6DC09ABE-AD20-1D86-D6ED-527773AB18FC}"/>
              </a:ext>
            </a:extLst>
          </p:cNvPr>
          <p:cNvSpPr>
            <a:spLocks noGrp="1"/>
          </p:cNvSpPr>
          <p:nvPr>
            <p:ph type="dt" sz="half" idx="10"/>
          </p:nvPr>
        </p:nvSpPr>
        <p:spPr/>
        <p:txBody>
          <a:bodyPr/>
          <a:lstStyle/>
          <a:p>
            <a:fld id="{221C9161-4385-469C-841A-B61A4B482E7B}" type="datetimeFigureOut">
              <a:rPr lang="en-AU" smtClean="0"/>
              <a:t>23/09/2024</a:t>
            </a:fld>
            <a:endParaRPr lang="en-AU"/>
          </a:p>
        </p:txBody>
      </p:sp>
      <p:sp>
        <p:nvSpPr>
          <p:cNvPr id="5" name="Footer Placeholder 4">
            <a:extLst>
              <a:ext uri="{FF2B5EF4-FFF2-40B4-BE49-F238E27FC236}">
                <a16:creationId xmlns:a16="http://schemas.microsoft.com/office/drawing/2014/main" id="{13F4C18E-CEDA-7718-1CE1-0F1C44B66ED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2836DC9-657D-ACED-0015-413F2D89DE07}"/>
              </a:ext>
            </a:extLst>
          </p:cNvPr>
          <p:cNvSpPr>
            <a:spLocks noGrp="1"/>
          </p:cNvSpPr>
          <p:nvPr>
            <p:ph type="sldNum" sz="quarter" idx="12"/>
          </p:nvPr>
        </p:nvSpPr>
        <p:spPr/>
        <p:txBody>
          <a:bodyPr/>
          <a:lstStyle/>
          <a:p>
            <a:fld id="{D72D67FA-2CF2-4563-88C2-FD35A85EC4CC}" type="slidenum">
              <a:rPr lang="en-AU" smtClean="0"/>
              <a:t>‹#›</a:t>
            </a:fld>
            <a:endParaRPr lang="en-AU"/>
          </a:p>
        </p:txBody>
      </p:sp>
    </p:spTree>
    <p:extLst>
      <p:ext uri="{BB962C8B-B14F-4D97-AF65-F5344CB8AC3E}">
        <p14:creationId xmlns:p14="http://schemas.microsoft.com/office/powerpoint/2010/main" val="1024379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AA107-585A-21E2-00C3-7CDB705208D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ECE44E5-983E-43D5-2D61-EF9859142F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719F476-991B-8AB4-94D4-237E5AC0F728}"/>
              </a:ext>
            </a:extLst>
          </p:cNvPr>
          <p:cNvSpPr>
            <a:spLocks noGrp="1"/>
          </p:cNvSpPr>
          <p:nvPr>
            <p:ph type="dt" sz="half" idx="10"/>
          </p:nvPr>
        </p:nvSpPr>
        <p:spPr/>
        <p:txBody>
          <a:bodyPr/>
          <a:lstStyle/>
          <a:p>
            <a:fld id="{221C9161-4385-469C-841A-B61A4B482E7B}" type="datetimeFigureOut">
              <a:rPr lang="en-AU" smtClean="0"/>
              <a:t>23/09/2024</a:t>
            </a:fld>
            <a:endParaRPr lang="en-AU"/>
          </a:p>
        </p:txBody>
      </p:sp>
      <p:sp>
        <p:nvSpPr>
          <p:cNvPr id="5" name="Footer Placeholder 4">
            <a:extLst>
              <a:ext uri="{FF2B5EF4-FFF2-40B4-BE49-F238E27FC236}">
                <a16:creationId xmlns:a16="http://schemas.microsoft.com/office/drawing/2014/main" id="{D0396C34-4F4C-B371-EAC0-B8BC05B730A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082D568-0D09-AE48-CF8C-C6A42004C730}"/>
              </a:ext>
            </a:extLst>
          </p:cNvPr>
          <p:cNvSpPr>
            <a:spLocks noGrp="1"/>
          </p:cNvSpPr>
          <p:nvPr>
            <p:ph type="sldNum" sz="quarter" idx="12"/>
          </p:nvPr>
        </p:nvSpPr>
        <p:spPr/>
        <p:txBody>
          <a:bodyPr/>
          <a:lstStyle/>
          <a:p>
            <a:fld id="{D72D67FA-2CF2-4563-88C2-FD35A85EC4CC}" type="slidenum">
              <a:rPr lang="en-AU" smtClean="0"/>
              <a:t>‹#›</a:t>
            </a:fld>
            <a:endParaRPr lang="en-AU"/>
          </a:p>
        </p:txBody>
      </p:sp>
    </p:spTree>
    <p:extLst>
      <p:ext uri="{BB962C8B-B14F-4D97-AF65-F5344CB8AC3E}">
        <p14:creationId xmlns:p14="http://schemas.microsoft.com/office/powerpoint/2010/main" val="786106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2303DE-15C5-C572-DBA3-FF95551EED0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F9160D0-A046-3BAA-EC09-7EA6A5AD72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4B71FA8-CC6B-D0B6-9F5A-18BEBEA4841B}"/>
              </a:ext>
            </a:extLst>
          </p:cNvPr>
          <p:cNvSpPr>
            <a:spLocks noGrp="1"/>
          </p:cNvSpPr>
          <p:nvPr>
            <p:ph type="dt" sz="half" idx="10"/>
          </p:nvPr>
        </p:nvSpPr>
        <p:spPr/>
        <p:txBody>
          <a:bodyPr/>
          <a:lstStyle/>
          <a:p>
            <a:fld id="{221C9161-4385-469C-841A-B61A4B482E7B}" type="datetimeFigureOut">
              <a:rPr lang="en-AU" smtClean="0"/>
              <a:t>23/09/2024</a:t>
            </a:fld>
            <a:endParaRPr lang="en-AU"/>
          </a:p>
        </p:txBody>
      </p:sp>
      <p:sp>
        <p:nvSpPr>
          <p:cNvPr id="5" name="Footer Placeholder 4">
            <a:extLst>
              <a:ext uri="{FF2B5EF4-FFF2-40B4-BE49-F238E27FC236}">
                <a16:creationId xmlns:a16="http://schemas.microsoft.com/office/drawing/2014/main" id="{4EDF6361-449C-BD6E-B767-791A1BA54A0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503BCFC-419C-73DE-323A-F348A87F0443}"/>
              </a:ext>
            </a:extLst>
          </p:cNvPr>
          <p:cNvSpPr>
            <a:spLocks noGrp="1"/>
          </p:cNvSpPr>
          <p:nvPr>
            <p:ph type="sldNum" sz="quarter" idx="12"/>
          </p:nvPr>
        </p:nvSpPr>
        <p:spPr/>
        <p:txBody>
          <a:bodyPr/>
          <a:lstStyle/>
          <a:p>
            <a:fld id="{D72D67FA-2CF2-4563-88C2-FD35A85EC4CC}" type="slidenum">
              <a:rPr lang="en-AU" smtClean="0"/>
              <a:t>‹#›</a:t>
            </a:fld>
            <a:endParaRPr lang="en-AU"/>
          </a:p>
        </p:txBody>
      </p:sp>
    </p:spTree>
    <p:extLst>
      <p:ext uri="{BB962C8B-B14F-4D97-AF65-F5344CB8AC3E}">
        <p14:creationId xmlns:p14="http://schemas.microsoft.com/office/powerpoint/2010/main" val="3079365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ner Slide">
    <p:spTree>
      <p:nvGrpSpPr>
        <p:cNvPr id="1" name=""/>
        <p:cNvGrpSpPr/>
        <p:nvPr/>
      </p:nvGrpSpPr>
      <p:grpSpPr>
        <a:xfrm>
          <a:off x="0" y="0"/>
          <a:ext cx="0" cy="0"/>
          <a:chOff x="0" y="0"/>
          <a:chExt cx="0" cy="0"/>
        </a:xfrm>
      </p:grpSpPr>
      <p:sp>
        <p:nvSpPr>
          <p:cNvPr id="2" name="Rectangle 1"/>
          <p:cNvSpPr/>
          <p:nvPr userDrawn="1"/>
        </p:nvSpPr>
        <p:spPr>
          <a:xfrm>
            <a:off x="0" y="6426002"/>
            <a:ext cx="12192000" cy="431999"/>
          </a:xfrm>
          <a:prstGeom prst="rect">
            <a:avLst/>
          </a:prstGeom>
          <a:solidFill>
            <a:srgbClr val="1967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bIns="0" anchor="b" anchorCtr="0"/>
          <a:lstStyle>
            <a:lvl1pPr algn="ctr">
              <a:defRPr sz="1200">
                <a:solidFill>
                  <a:schemeClr val="bg1"/>
                </a:solidFill>
              </a:defRPr>
            </a:lvl1p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tIns="0" bIns="0" anchor="b" anchorCtr="0"/>
          <a:lstStyle>
            <a:lvl1pPr>
              <a:defRPr sz="1200">
                <a:solidFill>
                  <a:srgbClr val="FFFFFF"/>
                </a:solidFill>
                <a:latin typeface="Arial"/>
                <a:cs typeface="Arial"/>
              </a:defRPr>
            </a:lvl1pPr>
          </a:lstStyle>
          <a:p>
            <a:pPr algn="r"/>
            <a:fld id="{8CDA3F90-E9DA-7D43-A7F4-8BD50FBEA918}" type="slidenum">
              <a:rPr lang="en-US" smtClean="0"/>
              <a:pPr algn="r"/>
              <a:t>‹#›</a:t>
            </a:fld>
            <a:endParaRPr lang="en-US" dirty="0"/>
          </a:p>
        </p:txBody>
      </p:sp>
    </p:spTree>
    <p:extLst>
      <p:ext uri="{BB962C8B-B14F-4D97-AF65-F5344CB8AC3E}">
        <p14:creationId xmlns:p14="http://schemas.microsoft.com/office/powerpoint/2010/main" val="405652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BE5F2-7FEA-29DC-12DF-E11182006D2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3428827-B8F4-0A93-61F3-0E09906A16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75070D7-2D3F-0DB0-4B76-D6B0C1939801}"/>
              </a:ext>
            </a:extLst>
          </p:cNvPr>
          <p:cNvSpPr>
            <a:spLocks noGrp="1"/>
          </p:cNvSpPr>
          <p:nvPr>
            <p:ph type="dt" sz="half" idx="10"/>
          </p:nvPr>
        </p:nvSpPr>
        <p:spPr/>
        <p:txBody>
          <a:bodyPr/>
          <a:lstStyle/>
          <a:p>
            <a:fld id="{221C9161-4385-469C-841A-B61A4B482E7B}" type="datetimeFigureOut">
              <a:rPr lang="en-AU" smtClean="0"/>
              <a:t>23/09/2024</a:t>
            </a:fld>
            <a:endParaRPr lang="en-AU"/>
          </a:p>
        </p:txBody>
      </p:sp>
      <p:sp>
        <p:nvSpPr>
          <p:cNvPr id="5" name="Footer Placeholder 4">
            <a:extLst>
              <a:ext uri="{FF2B5EF4-FFF2-40B4-BE49-F238E27FC236}">
                <a16:creationId xmlns:a16="http://schemas.microsoft.com/office/drawing/2014/main" id="{B3EE0CB3-278E-78AF-6FD8-6EFDCDFEB52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F1A8818-19E0-D28E-DECB-4D232A5A0DD4}"/>
              </a:ext>
            </a:extLst>
          </p:cNvPr>
          <p:cNvSpPr>
            <a:spLocks noGrp="1"/>
          </p:cNvSpPr>
          <p:nvPr>
            <p:ph type="sldNum" sz="quarter" idx="12"/>
          </p:nvPr>
        </p:nvSpPr>
        <p:spPr/>
        <p:txBody>
          <a:bodyPr/>
          <a:lstStyle/>
          <a:p>
            <a:fld id="{D72D67FA-2CF2-4563-88C2-FD35A85EC4CC}" type="slidenum">
              <a:rPr lang="en-AU" smtClean="0"/>
              <a:t>‹#›</a:t>
            </a:fld>
            <a:endParaRPr lang="en-AU"/>
          </a:p>
        </p:txBody>
      </p:sp>
    </p:spTree>
    <p:extLst>
      <p:ext uri="{BB962C8B-B14F-4D97-AF65-F5344CB8AC3E}">
        <p14:creationId xmlns:p14="http://schemas.microsoft.com/office/powerpoint/2010/main" val="2091528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CB97F-7DE4-2C8F-1AD6-9F3A40B7DB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C14D5C1-7E0B-A685-384E-6AEEEF27FE1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F65263-FDDF-E72D-0B36-D17371D6AE98}"/>
              </a:ext>
            </a:extLst>
          </p:cNvPr>
          <p:cNvSpPr>
            <a:spLocks noGrp="1"/>
          </p:cNvSpPr>
          <p:nvPr>
            <p:ph type="dt" sz="half" idx="10"/>
          </p:nvPr>
        </p:nvSpPr>
        <p:spPr/>
        <p:txBody>
          <a:bodyPr/>
          <a:lstStyle/>
          <a:p>
            <a:fld id="{221C9161-4385-469C-841A-B61A4B482E7B}" type="datetimeFigureOut">
              <a:rPr lang="en-AU" smtClean="0"/>
              <a:t>23/09/2024</a:t>
            </a:fld>
            <a:endParaRPr lang="en-AU"/>
          </a:p>
        </p:txBody>
      </p:sp>
      <p:sp>
        <p:nvSpPr>
          <p:cNvPr id="5" name="Footer Placeholder 4">
            <a:extLst>
              <a:ext uri="{FF2B5EF4-FFF2-40B4-BE49-F238E27FC236}">
                <a16:creationId xmlns:a16="http://schemas.microsoft.com/office/drawing/2014/main" id="{A7676A36-89D4-AE92-1A44-8A1FAB5A1A0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F0953DE-CC2A-F782-34F5-FC81DD59731B}"/>
              </a:ext>
            </a:extLst>
          </p:cNvPr>
          <p:cNvSpPr>
            <a:spLocks noGrp="1"/>
          </p:cNvSpPr>
          <p:nvPr>
            <p:ph type="sldNum" sz="quarter" idx="12"/>
          </p:nvPr>
        </p:nvSpPr>
        <p:spPr/>
        <p:txBody>
          <a:bodyPr/>
          <a:lstStyle/>
          <a:p>
            <a:fld id="{D72D67FA-2CF2-4563-88C2-FD35A85EC4CC}" type="slidenum">
              <a:rPr lang="en-AU" smtClean="0"/>
              <a:t>‹#›</a:t>
            </a:fld>
            <a:endParaRPr lang="en-AU"/>
          </a:p>
        </p:txBody>
      </p:sp>
    </p:spTree>
    <p:extLst>
      <p:ext uri="{BB962C8B-B14F-4D97-AF65-F5344CB8AC3E}">
        <p14:creationId xmlns:p14="http://schemas.microsoft.com/office/powerpoint/2010/main" val="3281627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3719E-24B7-9A17-A7B4-6F122931616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E881E9A-3A7A-651E-DBC1-5D22233374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6CE62A8-D864-BA12-294A-104155421F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3B8EA9B-68B9-B158-DD58-A7846D48D3CE}"/>
              </a:ext>
            </a:extLst>
          </p:cNvPr>
          <p:cNvSpPr>
            <a:spLocks noGrp="1"/>
          </p:cNvSpPr>
          <p:nvPr>
            <p:ph type="dt" sz="half" idx="10"/>
          </p:nvPr>
        </p:nvSpPr>
        <p:spPr/>
        <p:txBody>
          <a:bodyPr/>
          <a:lstStyle/>
          <a:p>
            <a:fld id="{221C9161-4385-469C-841A-B61A4B482E7B}" type="datetimeFigureOut">
              <a:rPr lang="en-AU" smtClean="0"/>
              <a:t>23/09/2024</a:t>
            </a:fld>
            <a:endParaRPr lang="en-AU"/>
          </a:p>
        </p:txBody>
      </p:sp>
      <p:sp>
        <p:nvSpPr>
          <p:cNvPr id="6" name="Footer Placeholder 5">
            <a:extLst>
              <a:ext uri="{FF2B5EF4-FFF2-40B4-BE49-F238E27FC236}">
                <a16:creationId xmlns:a16="http://schemas.microsoft.com/office/drawing/2014/main" id="{A65468B9-5A53-942F-6D85-18E1459F0AD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8B38263-46F1-2D04-EDB2-6A00ABD1390A}"/>
              </a:ext>
            </a:extLst>
          </p:cNvPr>
          <p:cNvSpPr>
            <a:spLocks noGrp="1"/>
          </p:cNvSpPr>
          <p:nvPr>
            <p:ph type="sldNum" sz="quarter" idx="12"/>
          </p:nvPr>
        </p:nvSpPr>
        <p:spPr/>
        <p:txBody>
          <a:bodyPr/>
          <a:lstStyle/>
          <a:p>
            <a:fld id="{D72D67FA-2CF2-4563-88C2-FD35A85EC4CC}" type="slidenum">
              <a:rPr lang="en-AU" smtClean="0"/>
              <a:t>‹#›</a:t>
            </a:fld>
            <a:endParaRPr lang="en-AU"/>
          </a:p>
        </p:txBody>
      </p:sp>
    </p:spTree>
    <p:extLst>
      <p:ext uri="{BB962C8B-B14F-4D97-AF65-F5344CB8AC3E}">
        <p14:creationId xmlns:p14="http://schemas.microsoft.com/office/powerpoint/2010/main" val="1431779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EBF5C-C8DE-389A-5E5A-513048C5541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2A570EC-1B55-62AD-AD6A-4A5A6F9A9A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47CFE9-FCDA-E99E-21AF-82DCCA61C2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088C858-596A-D821-B0E4-09635C4604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160829-AC77-1075-15BA-28414A3D3A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9B2B127-3C13-A37C-750A-3C337E8D24BB}"/>
              </a:ext>
            </a:extLst>
          </p:cNvPr>
          <p:cNvSpPr>
            <a:spLocks noGrp="1"/>
          </p:cNvSpPr>
          <p:nvPr>
            <p:ph type="dt" sz="half" idx="10"/>
          </p:nvPr>
        </p:nvSpPr>
        <p:spPr/>
        <p:txBody>
          <a:bodyPr/>
          <a:lstStyle/>
          <a:p>
            <a:fld id="{221C9161-4385-469C-841A-B61A4B482E7B}" type="datetimeFigureOut">
              <a:rPr lang="en-AU" smtClean="0"/>
              <a:t>23/09/2024</a:t>
            </a:fld>
            <a:endParaRPr lang="en-AU"/>
          </a:p>
        </p:txBody>
      </p:sp>
      <p:sp>
        <p:nvSpPr>
          <p:cNvPr id="8" name="Footer Placeholder 7">
            <a:extLst>
              <a:ext uri="{FF2B5EF4-FFF2-40B4-BE49-F238E27FC236}">
                <a16:creationId xmlns:a16="http://schemas.microsoft.com/office/drawing/2014/main" id="{D056A225-8714-FA68-8B48-3CEBED933DDF}"/>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A731AFE1-EF0B-8A6F-86A4-0CCA0803C45A}"/>
              </a:ext>
            </a:extLst>
          </p:cNvPr>
          <p:cNvSpPr>
            <a:spLocks noGrp="1"/>
          </p:cNvSpPr>
          <p:nvPr>
            <p:ph type="sldNum" sz="quarter" idx="12"/>
          </p:nvPr>
        </p:nvSpPr>
        <p:spPr/>
        <p:txBody>
          <a:bodyPr/>
          <a:lstStyle/>
          <a:p>
            <a:fld id="{D72D67FA-2CF2-4563-88C2-FD35A85EC4CC}" type="slidenum">
              <a:rPr lang="en-AU" smtClean="0"/>
              <a:t>‹#›</a:t>
            </a:fld>
            <a:endParaRPr lang="en-AU"/>
          </a:p>
        </p:txBody>
      </p:sp>
    </p:spTree>
    <p:extLst>
      <p:ext uri="{BB962C8B-B14F-4D97-AF65-F5344CB8AC3E}">
        <p14:creationId xmlns:p14="http://schemas.microsoft.com/office/powerpoint/2010/main" val="2916041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CD5E8-FDB2-5155-896D-DAB794110B0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E10DFBF-9134-7156-3CDB-ACF21FE32C97}"/>
              </a:ext>
            </a:extLst>
          </p:cNvPr>
          <p:cNvSpPr>
            <a:spLocks noGrp="1"/>
          </p:cNvSpPr>
          <p:nvPr>
            <p:ph type="dt" sz="half" idx="10"/>
          </p:nvPr>
        </p:nvSpPr>
        <p:spPr/>
        <p:txBody>
          <a:bodyPr/>
          <a:lstStyle/>
          <a:p>
            <a:fld id="{221C9161-4385-469C-841A-B61A4B482E7B}" type="datetimeFigureOut">
              <a:rPr lang="en-AU" smtClean="0"/>
              <a:t>23/09/2024</a:t>
            </a:fld>
            <a:endParaRPr lang="en-AU"/>
          </a:p>
        </p:txBody>
      </p:sp>
      <p:sp>
        <p:nvSpPr>
          <p:cNvPr id="4" name="Footer Placeholder 3">
            <a:extLst>
              <a:ext uri="{FF2B5EF4-FFF2-40B4-BE49-F238E27FC236}">
                <a16:creationId xmlns:a16="http://schemas.microsoft.com/office/drawing/2014/main" id="{1862B456-87F3-2DE2-73B7-1646E256D37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C735DF6A-6601-CE21-1B48-4B533453DCDD}"/>
              </a:ext>
            </a:extLst>
          </p:cNvPr>
          <p:cNvSpPr>
            <a:spLocks noGrp="1"/>
          </p:cNvSpPr>
          <p:nvPr>
            <p:ph type="sldNum" sz="quarter" idx="12"/>
          </p:nvPr>
        </p:nvSpPr>
        <p:spPr/>
        <p:txBody>
          <a:bodyPr/>
          <a:lstStyle/>
          <a:p>
            <a:fld id="{D72D67FA-2CF2-4563-88C2-FD35A85EC4CC}" type="slidenum">
              <a:rPr lang="en-AU" smtClean="0"/>
              <a:t>‹#›</a:t>
            </a:fld>
            <a:endParaRPr lang="en-AU"/>
          </a:p>
        </p:txBody>
      </p:sp>
    </p:spTree>
    <p:extLst>
      <p:ext uri="{BB962C8B-B14F-4D97-AF65-F5344CB8AC3E}">
        <p14:creationId xmlns:p14="http://schemas.microsoft.com/office/powerpoint/2010/main" val="614037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B39DA7-6A83-369D-5B4F-60EE30F1F773}"/>
              </a:ext>
            </a:extLst>
          </p:cNvPr>
          <p:cNvSpPr>
            <a:spLocks noGrp="1"/>
          </p:cNvSpPr>
          <p:nvPr>
            <p:ph type="dt" sz="half" idx="10"/>
          </p:nvPr>
        </p:nvSpPr>
        <p:spPr/>
        <p:txBody>
          <a:bodyPr/>
          <a:lstStyle/>
          <a:p>
            <a:fld id="{221C9161-4385-469C-841A-B61A4B482E7B}" type="datetimeFigureOut">
              <a:rPr lang="en-AU" smtClean="0"/>
              <a:t>23/09/2024</a:t>
            </a:fld>
            <a:endParaRPr lang="en-AU"/>
          </a:p>
        </p:txBody>
      </p:sp>
      <p:sp>
        <p:nvSpPr>
          <p:cNvPr id="3" name="Footer Placeholder 2">
            <a:extLst>
              <a:ext uri="{FF2B5EF4-FFF2-40B4-BE49-F238E27FC236}">
                <a16:creationId xmlns:a16="http://schemas.microsoft.com/office/drawing/2014/main" id="{74BA5002-764B-9552-8902-60C958DC272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2F8D1B74-ACE0-671C-FDB0-801E228ED19F}"/>
              </a:ext>
            </a:extLst>
          </p:cNvPr>
          <p:cNvSpPr>
            <a:spLocks noGrp="1"/>
          </p:cNvSpPr>
          <p:nvPr>
            <p:ph type="sldNum" sz="quarter" idx="12"/>
          </p:nvPr>
        </p:nvSpPr>
        <p:spPr/>
        <p:txBody>
          <a:bodyPr/>
          <a:lstStyle/>
          <a:p>
            <a:fld id="{D72D67FA-2CF2-4563-88C2-FD35A85EC4CC}" type="slidenum">
              <a:rPr lang="en-AU" smtClean="0"/>
              <a:t>‹#›</a:t>
            </a:fld>
            <a:endParaRPr lang="en-AU"/>
          </a:p>
        </p:txBody>
      </p:sp>
    </p:spTree>
    <p:extLst>
      <p:ext uri="{BB962C8B-B14F-4D97-AF65-F5344CB8AC3E}">
        <p14:creationId xmlns:p14="http://schemas.microsoft.com/office/powerpoint/2010/main" val="3445310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4FE1E-680E-61E6-ACF2-8C312929E8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E1D967A-3BE6-7B37-3646-818185275D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9EB2C3D1-4D5F-8566-B3A9-3812B7EA26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2AA6F-3E7E-736F-20F4-B2E47828B082}"/>
              </a:ext>
            </a:extLst>
          </p:cNvPr>
          <p:cNvSpPr>
            <a:spLocks noGrp="1"/>
          </p:cNvSpPr>
          <p:nvPr>
            <p:ph type="dt" sz="half" idx="10"/>
          </p:nvPr>
        </p:nvSpPr>
        <p:spPr/>
        <p:txBody>
          <a:bodyPr/>
          <a:lstStyle/>
          <a:p>
            <a:fld id="{221C9161-4385-469C-841A-B61A4B482E7B}" type="datetimeFigureOut">
              <a:rPr lang="en-AU" smtClean="0"/>
              <a:t>23/09/2024</a:t>
            </a:fld>
            <a:endParaRPr lang="en-AU"/>
          </a:p>
        </p:txBody>
      </p:sp>
      <p:sp>
        <p:nvSpPr>
          <p:cNvPr id="6" name="Footer Placeholder 5">
            <a:extLst>
              <a:ext uri="{FF2B5EF4-FFF2-40B4-BE49-F238E27FC236}">
                <a16:creationId xmlns:a16="http://schemas.microsoft.com/office/drawing/2014/main" id="{8F7D9AA8-A3C5-72F1-DA17-C39B39DD88E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51BAE10-7398-1AB2-DE39-B528D1068132}"/>
              </a:ext>
            </a:extLst>
          </p:cNvPr>
          <p:cNvSpPr>
            <a:spLocks noGrp="1"/>
          </p:cNvSpPr>
          <p:nvPr>
            <p:ph type="sldNum" sz="quarter" idx="12"/>
          </p:nvPr>
        </p:nvSpPr>
        <p:spPr/>
        <p:txBody>
          <a:bodyPr/>
          <a:lstStyle/>
          <a:p>
            <a:fld id="{D72D67FA-2CF2-4563-88C2-FD35A85EC4CC}" type="slidenum">
              <a:rPr lang="en-AU" smtClean="0"/>
              <a:t>‹#›</a:t>
            </a:fld>
            <a:endParaRPr lang="en-AU"/>
          </a:p>
        </p:txBody>
      </p:sp>
    </p:spTree>
    <p:extLst>
      <p:ext uri="{BB962C8B-B14F-4D97-AF65-F5344CB8AC3E}">
        <p14:creationId xmlns:p14="http://schemas.microsoft.com/office/powerpoint/2010/main" val="2912224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C0BB2-85DA-CDCF-1591-268759927D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2789FE8-5C58-A502-F321-538843E4EF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5F541E6A-28A4-AAE9-7316-AB6E8EBE0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DDE467-3DEB-E551-9002-9F266CF1C9F9}"/>
              </a:ext>
            </a:extLst>
          </p:cNvPr>
          <p:cNvSpPr>
            <a:spLocks noGrp="1"/>
          </p:cNvSpPr>
          <p:nvPr>
            <p:ph type="dt" sz="half" idx="10"/>
          </p:nvPr>
        </p:nvSpPr>
        <p:spPr/>
        <p:txBody>
          <a:bodyPr/>
          <a:lstStyle/>
          <a:p>
            <a:fld id="{221C9161-4385-469C-841A-B61A4B482E7B}" type="datetimeFigureOut">
              <a:rPr lang="en-AU" smtClean="0"/>
              <a:t>23/09/2024</a:t>
            </a:fld>
            <a:endParaRPr lang="en-AU"/>
          </a:p>
        </p:txBody>
      </p:sp>
      <p:sp>
        <p:nvSpPr>
          <p:cNvPr id="6" name="Footer Placeholder 5">
            <a:extLst>
              <a:ext uri="{FF2B5EF4-FFF2-40B4-BE49-F238E27FC236}">
                <a16:creationId xmlns:a16="http://schemas.microsoft.com/office/drawing/2014/main" id="{5E406B1B-E980-7294-F2F7-7A5B57D5667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1E603D9-D4FB-821D-5409-38AA61CD57A3}"/>
              </a:ext>
            </a:extLst>
          </p:cNvPr>
          <p:cNvSpPr>
            <a:spLocks noGrp="1"/>
          </p:cNvSpPr>
          <p:nvPr>
            <p:ph type="sldNum" sz="quarter" idx="12"/>
          </p:nvPr>
        </p:nvSpPr>
        <p:spPr/>
        <p:txBody>
          <a:bodyPr/>
          <a:lstStyle/>
          <a:p>
            <a:fld id="{D72D67FA-2CF2-4563-88C2-FD35A85EC4CC}" type="slidenum">
              <a:rPr lang="en-AU" smtClean="0"/>
              <a:t>‹#›</a:t>
            </a:fld>
            <a:endParaRPr lang="en-AU"/>
          </a:p>
        </p:txBody>
      </p:sp>
    </p:spTree>
    <p:extLst>
      <p:ext uri="{BB962C8B-B14F-4D97-AF65-F5344CB8AC3E}">
        <p14:creationId xmlns:p14="http://schemas.microsoft.com/office/powerpoint/2010/main" val="1335164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1C81F2-6456-A07D-3A41-A2D9BAA6DA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D89F490-98B1-5A06-C674-A13E92B347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33D962F-13E1-E7A4-4A6E-83D33F188E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1C9161-4385-469C-841A-B61A4B482E7B}" type="datetimeFigureOut">
              <a:rPr lang="en-AU" smtClean="0"/>
              <a:t>23/09/2024</a:t>
            </a:fld>
            <a:endParaRPr lang="en-AU"/>
          </a:p>
        </p:txBody>
      </p:sp>
      <p:sp>
        <p:nvSpPr>
          <p:cNvPr id="5" name="Footer Placeholder 4">
            <a:extLst>
              <a:ext uri="{FF2B5EF4-FFF2-40B4-BE49-F238E27FC236}">
                <a16:creationId xmlns:a16="http://schemas.microsoft.com/office/drawing/2014/main" id="{1B9380AB-9E18-FDA8-E31A-2F8E07FB95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F36FAD9A-1AB0-52DB-3F81-E95BCD38CF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2D67FA-2CF2-4563-88C2-FD35A85EC4CC}" type="slidenum">
              <a:rPr lang="en-AU" smtClean="0"/>
              <a:t>‹#›</a:t>
            </a:fld>
            <a:endParaRPr lang="en-AU"/>
          </a:p>
        </p:txBody>
      </p:sp>
    </p:spTree>
    <p:extLst>
      <p:ext uri="{BB962C8B-B14F-4D97-AF65-F5344CB8AC3E}">
        <p14:creationId xmlns:p14="http://schemas.microsoft.com/office/powerpoint/2010/main" val="707154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sv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gif"/></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C258C0-B863-CAD4-4D93-D93AC610CB8C}"/>
              </a:ext>
            </a:extLst>
          </p:cNvPr>
          <p:cNvSpPr/>
          <p:nvPr/>
        </p:nvSpPr>
        <p:spPr>
          <a:xfrm>
            <a:off x="6096000" y="5653064"/>
            <a:ext cx="6096000" cy="1204936"/>
          </a:xfrm>
          <a:prstGeom prst="rect">
            <a:avLst/>
          </a:prstGeom>
          <a:solidFill>
            <a:srgbClr val="FFAB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Picture 4" descr="A river with a bridge and a road&#10;&#10;Description automatically generated with medium confidence">
            <a:extLst>
              <a:ext uri="{FF2B5EF4-FFF2-40B4-BE49-F238E27FC236}">
                <a16:creationId xmlns:a16="http://schemas.microsoft.com/office/drawing/2014/main" id="{7BF8C190-213A-7681-5201-C9CFDE27FE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6" name="Rectangle 5">
            <a:extLst>
              <a:ext uri="{FF2B5EF4-FFF2-40B4-BE49-F238E27FC236}">
                <a16:creationId xmlns:a16="http://schemas.microsoft.com/office/drawing/2014/main" id="{197D754C-D84D-8311-0907-6E25D2974C61}"/>
              </a:ext>
            </a:extLst>
          </p:cNvPr>
          <p:cNvSpPr/>
          <p:nvPr/>
        </p:nvSpPr>
        <p:spPr>
          <a:xfrm>
            <a:off x="6527082" y="2758440"/>
            <a:ext cx="288000" cy="1341120"/>
          </a:xfrm>
          <a:prstGeom prst="rect">
            <a:avLst/>
          </a:prstGeom>
          <a:solidFill>
            <a:srgbClr val="FFA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FF8492BF-935E-02C5-3852-D247983ADC1F}"/>
              </a:ext>
            </a:extLst>
          </p:cNvPr>
          <p:cNvSpPr>
            <a:spLocks noGrp="1"/>
          </p:cNvSpPr>
          <p:nvPr>
            <p:ph type="ctrTitle"/>
          </p:nvPr>
        </p:nvSpPr>
        <p:spPr>
          <a:xfrm>
            <a:off x="7193910" y="2826532"/>
            <a:ext cx="4659086" cy="1204936"/>
          </a:xfrm>
        </p:spPr>
        <p:txBody>
          <a:bodyPr>
            <a:noAutofit/>
          </a:bodyPr>
          <a:lstStyle/>
          <a:p>
            <a:pPr algn="l"/>
            <a:r>
              <a:rPr lang="en-AU" sz="3600" b="1" dirty="0">
                <a:solidFill>
                  <a:schemeClr val="tx1">
                    <a:lumMod val="75000"/>
                    <a:lumOff val="25000"/>
                  </a:schemeClr>
                </a:solidFill>
                <a:latin typeface="Arial" panose="020B0604020202020204" pitchFamily="34" charset="0"/>
                <a:cs typeface="Arial" panose="020B0604020202020204" pitchFamily="34" charset="0"/>
              </a:rPr>
              <a:t>Sediments &amp; particulate nutrients</a:t>
            </a:r>
          </a:p>
        </p:txBody>
      </p:sp>
      <p:sp>
        <p:nvSpPr>
          <p:cNvPr id="3" name="TextBox 2">
            <a:extLst>
              <a:ext uri="{FF2B5EF4-FFF2-40B4-BE49-F238E27FC236}">
                <a16:creationId xmlns:a16="http://schemas.microsoft.com/office/drawing/2014/main" id="{98CFD77C-83FF-B2D0-A35F-0398E5E9A39D}"/>
              </a:ext>
            </a:extLst>
          </p:cNvPr>
          <p:cNvSpPr txBox="1"/>
          <p:nvPr/>
        </p:nvSpPr>
        <p:spPr>
          <a:xfrm>
            <a:off x="26122" y="6547201"/>
            <a:ext cx="116410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Matt Curnock</a:t>
            </a:r>
          </a:p>
        </p:txBody>
      </p:sp>
      <p:sp>
        <p:nvSpPr>
          <p:cNvPr id="7" name="TextBox 6">
            <a:extLst>
              <a:ext uri="{FF2B5EF4-FFF2-40B4-BE49-F238E27FC236}">
                <a16:creationId xmlns:a16="http://schemas.microsoft.com/office/drawing/2014/main" id="{88D7BAF7-0AA5-89C2-76EA-DBCF0098D7D0}"/>
              </a:ext>
            </a:extLst>
          </p:cNvPr>
          <p:cNvSpPr txBox="1"/>
          <p:nvPr/>
        </p:nvSpPr>
        <p:spPr>
          <a:xfrm>
            <a:off x="6347012" y="5781780"/>
            <a:ext cx="5505984" cy="947503"/>
          </a:xfrm>
          <a:prstGeom prst="rect">
            <a:avLst/>
          </a:prstGeom>
          <a:noFill/>
        </p:spPr>
        <p:txBody>
          <a:bodyPr wrap="square" rtlCol="0">
            <a:spAutoFit/>
          </a:bodyPr>
          <a:lstStyle/>
          <a:p>
            <a:pPr marL="0" marR="0" lvl="0" indent="0" algn="l" defTabSz="914400" rtl="0" eaLnBrk="1" fontAlgn="auto" latinLnBrk="0" hangingPunct="1">
              <a:lnSpc>
                <a:spcPct val="113000"/>
              </a:lnSpc>
              <a:spcBef>
                <a:spcPts val="0"/>
              </a:spcBef>
              <a:spcAft>
                <a:spcPts val="0"/>
              </a:spcAft>
              <a:buClrTx/>
              <a:buSzTx/>
              <a:buFontTx/>
              <a:buNone/>
              <a:tabLst/>
              <a:defRPr/>
            </a:pPr>
            <a:r>
              <a:rPr kumimoji="0" lang="en-AU" sz="1000" b="1"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Presenter: Steve Lewis</a:t>
            </a: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AU" sz="10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Authors and contributors (in question order – 15 total): Stephen Lewis, Zoe Bainbridge, Scott Smithers, Catherine Collier, Aimee Brown, Katharina Fabricius, Guillermo Diaz-Pulido, Fernanda Adame, Ian Prosser, Scott Wilkinson, Bruce Murray,</a:t>
            </a:r>
            <a:r>
              <a:rPr kumimoji="0" lang="en-US" sz="10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Rebecca Bartley, Andrew Brooks, James Daley, Tim Pietsch</a:t>
            </a:r>
            <a:endParaRPr kumimoji="0" lang="en-AU" sz="10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9816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847529" y="27384"/>
            <a:ext cx="853942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7608168" y="4653136"/>
            <a:ext cx="936104" cy="1584176"/>
          </a:xfrm>
          <a:prstGeom prst="ellipse">
            <a:avLst/>
          </a:prstGeom>
          <a:noFill/>
          <a:ln w="762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AU" dirty="0">
              <a:solidFill>
                <a:srgbClr val="E3EBF1"/>
              </a:solidFill>
            </a:endParaRPr>
          </a:p>
        </p:txBody>
      </p:sp>
      <p:sp>
        <p:nvSpPr>
          <p:cNvPr id="4" name="TextBox 3"/>
          <p:cNvSpPr txBox="1"/>
          <p:nvPr/>
        </p:nvSpPr>
        <p:spPr>
          <a:xfrm>
            <a:off x="7856855" y="3662427"/>
            <a:ext cx="2523447" cy="954107"/>
          </a:xfrm>
          <a:prstGeom prst="rect">
            <a:avLst/>
          </a:prstGeom>
          <a:solidFill>
            <a:schemeClr val="accent1"/>
          </a:solidFill>
        </p:spPr>
        <p:txBody>
          <a:bodyPr wrap="none" rtlCol="0">
            <a:spAutoFit/>
          </a:bodyPr>
          <a:lstStyle/>
          <a:p>
            <a:r>
              <a:rPr lang="en-US" sz="2800" dirty="0">
                <a:solidFill>
                  <a:srgbClr val="E3EBF1"/>
                </a:solidFill>
              </a:rPr>
              <a:t>Most sediment</a:t>
            </a:r>
          </a:p>
          <a:p>
            <a:r>
              <a:rPr lang="en-US" sz="2800" dirty="0">
                <a:solidFill>
                  <a:srgbClr val="E3EBF1"/>
                </a:solidFill>
              </a:rPr>
              <a:t>falls out here</a:t>
            </a:r>
            <a:endParaRPr lang="en-AU" sz="2800" dirty="0">
              <a:solidFill>
                <a:srgbClr val="E3EBF1"/>
              </a:solidFill>
            </a:endParaRPr>
          </a:p>
        </p:txBody>
      </p:sp>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86584" y="1628801"/>
            <a:ext cx="4909952" cy="5021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bwMode="auto">
          <a:xfrm>
            <a:off x="2495600" y="620688"/>
            <a:ext cx="2808312" cy="324036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AU" dirty="0">
              <a:solidFill>
                <a:srgbClr val="E3EBF1"/>
              </a:solidFill>
            </a:endParaRPr>
          </a:p>
        </p:txBody>
      </p:sp>
      <p:sp>
        <p:nvSpPr>
          <p:cNvPr id="10" name="TextBox 9"/>
          <p:cNvSpPr txBox="1"/>
          <p:nvPr/>
        </p:nvSpPr>
        <p:spPr>
          <a:xfrm>
            <a:off x="5407384" y="76562"/>
            <a:ext cx="2848857" cy="400110"/>
          </a:xfrm>
          <a:prstGeom prst="rect">
            <a:avLst/>
          </a:prstGeom>
          <a:noFill/>
        </p:spPr>
        <p:txBody>
          <a:bodyPr wrap="none" rtlCol="0">
            <a:spAutoFit/>
          </a:bodyPr>
          <a:lstStyle/>
          <a:p>
            <a:r>
              <a:rPr lang="en-US" sz="2000" dirty="0">
                <a:solidFill>
                  <a:srgbClr val="FFFFFF"/>
                </a:solidFill>
              </a:rPr>
              <a:t>Bainbridge et al. (2012)</a:t>
            </a:r>
            <a:endParaRPr lang="en-AU" sz="2000" dirty="0">
              <a:solidFill>
                <a:srgbClr val="FFFFFF"/>
              </a:solidFill>
            </a:endParaRPr>
          </a:p>
        </p:txBody>
      </p:sp>
      <p:sp>
        <p:nvSpPr>
          <p:cNvPr id="9" name="TextBox 8"/>
          <p:cNvSpPr txBox="1"/>
          <p:nvPr/>
        </p:nvSpPr>
        <p:spPr>
          <a:xfrm>
            <a:off x="6696427" y="5805264"/>
            <a:ext cx="1391728" cy="523220"/>
          </a:xfrm>
          <a:prstGeom prst="rect">
            <a:avLst/>
          </a:prstGeom>
          <a:noFill/>
        </p:spPr>
        <p:txBody>
          <a:bodyPr wrap="none" rtlCol="0">
            <a:spAutoFit/>
          </a:bodyPr>
          <a:lstStyle/>
          <a:p>
            <a:r>
              <a:rPr lang="en-US" sz="2800" dirty="0">
                <a:solidFill>
                  <a:srgbClr val="E3EBF1"/>
                </a:solidFill>
              </a:rPr>
              <a:t>100 µm</a:t>
            </a:r>
            <a:endParaRPr lang="en-AU" sz="2800" dirty="0">
              <a:solidFill>
                <a:srgbClr val="E3EBF1"/>
              </a:solidFill>
            </a:endParaRPr>
          </a:p>
        </p:txBody>
      </p:sp>
      <p:sp>
        <p:nvSpPr>
          <p:cNvPr id="2" name="TextBox 1"/>
          <p:cNvSpPr txBox="1"/>
          <p:nvPr/>
        </p:nvSpPr>
        <p:spPr>
          <a:xfrm>
            <a:off x="5522372" y="2028597"/>
            <a:ext cx="4482317" cy="492443"/>
          </a:xfrm>
          <a:prstGeom prst="rect">
            <a:avLst/>
          </a:prstGeom>
          <a:noFill/>
        </p:spPr>
        <p:txBody>
          <a:bodyPr wrap="none" rtlCol="0">
            <a:spAutoFit/>
          </a:bodyPr>
          <a:lstStyle/>
          <a:p>
            <a:r>
              <a:rPr lang="en-US" sz="2600" dirty="0">
                <a:solidFill>
                  <a:srgbClr val="E3EBF1"/>
                </a:solidFill>
              </a:rPr>
              <a:t>Range between 1 and 19 µm</a:t>
            </a:r>
            <a:endParaRPr lang="en-AU" sz="2600" dirty="0">
              <a:solidFill>
                <a:srgbClr val="E3EBF1"/>
              </a:solidFill>
            </a:endParaRPr>
          </a:p>
        </p:txBody>
      </p:sp>
      <p:cxnSp>
        <p:nvCxnSpPr>
          <p:cNvPr id="13" name="Straight Arrow Connector 12"/>
          <p:cNvCxnSpPr/>
          <p:nvPr/>
        </p:nvCxnSpPr>
        <p:spPr bwMode="auto">
          <a:xfrm>
            <a:off x="9768409" y="2521039"/>
            <a:ext cx="105207" cy="1757796"/>
          </a:xfrm>
          <a:prstGeom prst="straightConnector1">
            <a:avLst/>
          </a:prstGeom>
          <a:noFill/>
          <a:ln w="50800" cap="flat" cmpd="sng" algn="ctr">
            <a:solidFill>
              <a:schemeClr val="tx1"/>
            </a:solidFill>
            <a:prstDash val="solid"/>
            <a:round/>
            <a:headEnd type="none" w="med" len="med"/>
            <a:tailEnd type="arrow"/>
          </a:ln>
          <a:effectLst/>
        </p:spPr>
      </p:cxnSp>
      <p:sp>
        <p:nvSpPr>
          <p:cNvPr id="11" name="TextBox 10"/>
          <p:cNvSpPr txBox="1"/>
          <p:nvPr/>
        </p:nvSpPr>
        <p:spPr>
          <a:xfrm>
            <a:off x="5526034" y="1648678"/>
            <a:ext cx="2541080" cy="523220"/>
          </a:xfrm>
          <a:prstGeom prst="rect">
            <a:avLst/>
          </a:prstGeom>
          <a:noFill/>
        </p:spPr>
        <p:txBody>
          <a:bodyPr wrap="none" rtlCol="0">
            <a:spAutoFit/>
          </a:bodyPr>
          <a:lstStyle/>
          <a:p>
            <a:r>
              <a:rPr lang="en-US" sz="2800" b="1" dirty="0">
                <a:solidFill>
                  <a:srgbClr val="E3EBF1"/>
                </a:solidFill>
              </a:rPr>
              <a:t>Sediment floc</a:t>
            </a:r>
            <a:endParaRPr lang="en-AU" sz="2800" b="1" dirty="0">
              <a:solidFill>
                <a:srgbClr val="E3EBF1"/>
              </a:solidFill>
            </a:endParaRPr>
          </a:p>
        </p:txBody>
      </p:sp>
      <p:sp>
        <p:nvSpPr>
          <p:cNvPr id="7" name="TextBox 6">
            <a:extLst>
              <a:ext uri="{FF2B5EF4-FFF2-40B4-BE49-F238E27FC236}">
                <a16:creationId xmlns:a16="http://schemas.microsoft.com/office/drawing/2014/main" id="{AB7FF4EE-9E1B-1834-C704-07190761262C}"/>
              </a:ext>
            </a:extLst>
          </p:cNvPr>
          <p:cNvSpPr txBox="1"/>
          <p:nvPr/>
        </p:nvSpPr>
        <p:spPr>
          <a:xfrm>
            <a:off x="-2691848" y="1910288"/>
            <a:ext cx="1813233" cy="1754326"/>
          </a:xfrm>
          <a:prstGeom prst="rect">
            <a:avLst/>
          </a:prstGeom>
          <a:noFill/>
        </p:spPr>
        <p:txBody>
          <a:bodyPr wrap="square" rtlCol="0">
            <a:spAutoFit/>
          </a:bodyPr>
          <a:lstStyle/>
          <a:p>
            <a:r>
              <a:rPr lang="en-AU" dirty="0">
                <a:highlight>
                  <a:srgbClr val="FFFF00"/>
                </a:highlight>
              </a:rPr>
              <a:t>Not sure if this is a bit technical for the audience – but I know its important so leave it in </a:t>
            </a:r>
          </a:p>
        </p:txBody>
      </p:sp>
    </p:spTree>
    <p:extLst>
      <p:ext uri="{BB962C8B-B14F-4D97-AF65-F5344CB8AC3E}">
        <p14:creationId xmlns:p14="http://schemas.microsoft.com/office/powerpoint/2010/main" val="5634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p:bldP spid="2"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40702" y="67040"/>
            <a:ext cx="3951298" cy="6385996"/>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6977" y="837346"/>
            <a:ext cx="7250029" cy="4267328"/>
          </a:xfrm>
          <a:prstGeom prst="rect">
            <a:avLst/>
          </a:prstGeom>
        </p:spPr>
      </p:pic>
      <p:sp>
        <p:nvSpPr>
          <p:cNvPr id="4" name="TextBox 3"/>
          <p:cNvSpPr txBox="1"/>
          <p:nvPr/>
        </p:nvSpPr>
        <p:spPr>
          <a:xfrm>
            <a:off x="10277557" y="6421628"/>
            <a:ext cx="2581275" cy="369332"/>
          </a:xfrm>
          <a:prstGeom prst="rect">
            <a:avLst/>
          </a:prstGeom>
          <a:noFill/>
        </p:spPr>
        <p:txBody>
          <a:bodyPr wrap="square" rtlCol="0">
            <a:spAutoFit/>
          </a:bodyPr>
          <a:lstStyle/>
          <a:p>
            <a:r>
              <a:rPr lang="en-US" dirty="0" err="1">
                <a:solidFill>
                  <a:schemeClr val="tx1">
                    <a:lumMod val="65000"/>
                    <a:lumOff val="35000"/>
                  </a:schemeClr>
                </a:solidFill>
              </a:rPr>
              <a:t>Petus</a:t>
            </a:r>
            <a:r>
              <a:rPr lang="en-US" dirty="0">
                <a:solidFill>
                  <a:schemeClr val="tx1">
                    <a:lumMod val="65000"/>
                    <a:lumOff val="35000"/>
                  </a:schemeClr>
                </a:solidFill>
              </a:rPr>
              <a:t> et al. (2014)</a:t>
            </a:r>
            <a:endParaRPr lang="en-AU" dirty="0">
              <a:solidFill>
                <a:schemeClr val="tx1">
                  <a:lumMod val="65000"/>
                  <a:lumOff val="35000"/>
                </a:schemeClr>
              </a:solidFill>
            </a:endParaRPr>
          </a:p>
        </p:txBody>
      </p:sp>
      <p:sp>
        <p:nvSpPr>
          <p:cNvPr id="5" name="TextBox 4"/>
          <p:cNvSpPr txBox="1"/>
          <p:nvPr/>
        </p:nvSpPr>
        <p:spPr>
          <a:xfrm>
            <a:off x="4176557" y="3208050"/>
            <a:ext cx="3397313" cy="584775"/>
          </a:xfrm>
          <a:prstGeom prst="rect">
            <a:avLst/>
          </a:prstGeom>
          <a:noFill/>
        </p:spPr>
        <p:txBody>
          <a:bodyPr wrap="square" rtlCol="0">
            <a:spAutoFit/>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GBR Outlook Report 2024 from Marine Monitoring Program</a:t>
            </a:r>
            <a:endParaRPr lang="en-AU"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TextBox 5"/>
          <p:cNvSpPr txBox="1"/>
          <p:nvPr/>
        </p:nvSpPr>
        <p:spPr>
          <a:xfrm>
            <a:off x="290575" y="11381"/>
            <a:ext cx="8178842" cy="701346"/>
          </a:xfrm>
          <a:prstGeom prst="rect">
            <a:avLst/>
          </a:prstGeom>
          <a:noFill/>
        </p:spPr>
        <p:txBody>
          <a:bodyPr wrap="none" rtlCol="0">
            <a:spAutoFit/>
          </a:bodyPr>
          <a:lstStyle/>
          <a:p>
            <a:pPr>
              <a:lnSpc>
                <a:spcPct val="110000"/>
              </a:lnSpc>
              <a:spcBef>
                <a:spcPct val="0"/>
              </a:spcBef>
              <a:defRPr/>
            </a:pPr>
            <a:r>
              <a:rPr lang="en-US" sz="3900" b="1" dirty="0">
                <a:solidFill>
                  <a:prstClr val="black">
                    <a:lumMod val="75000"/>
                    <a:lumOff val="25000"/>
                  </a:prstClr>
                </a:solidFill>
                <a:latin typeface="Arial" panose="020B0604020202020204" pitchFamily="34" charset="0"/>
                <a:ea typeface="+mj-ea"/>
                <a:cs typeface="Arial" panose="020B0604020202020204" pitchFamily="34" charset="0"/>
              </a:rPr>
              <a:t>Seagrass health in Cleveland Bay</a:t>
            </a:r>
            <a:endParaRPr lang="en-AU" sz="3900" b="1" dirty="0">
              <a:solidFill>
                <a:prstClr val="black">
                  <a:lumMod val="75000"/>
                  <a:lumOff val="25000"/>
                </a:prstClr>
              </a:solidFill>
              <a:latin typeface="Arial" panose="020B0604020202020204" pitchFamily="34" charset="0"/>
              <a:ea typeface="+mj-ea"/>
              <a:cs typeface="Arial" panose="020B0604020202020204" pitchFamily="34" charset="0"/>
            </a:endParaRPr>
          </a:p>
        </p:txBody>
      </p:sp>
      <p:pic>
        <p:nvPicPr>
          <p:cNvPr id="9" name="Picture 8" descr="A green grass under water&#10;&#10;Description automatically generated with medium confidence">
            <a:extLst>
              <a:ext uri="{FF2B5EF4-FFF2-40B4-BE49-F238E27FC236}">
                <a16:creationId xmlns:a16="http://schemas.microsoft.com/office/drawing/2014/main" id="{BB844222-61D9-16B9-6EDC-E3189021CE4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5229294"/>
            <a:ext cx="8231889" cy="1628706"/>
          </a:xfrm>
          <a:prstGeom prst="rect">
            <a:avLst/>
          </a:prstGeom>
        </p:spPr>
      </p:pic>
    </p:spTree>
    <p:extLst>
      <p:ext uri="{BB962C8B-B14F-4D97-AF65-F5344CB8AC3E}">
        <p14:creationId xmlns:p14="http://schemas.microsoft.com/office/powerpoint/2010/main" val="529813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4698" y="410645"/>
            <a:ext cx="10851372" cy="6447355"/>
          </a:xfrm>
          <a:prstGeom prst="rect">
            <a:avLst/>
          </a:prstGeom>
        </p:spPr>
      </p:pic>
      <p:sp>
        <p:nvSpPr>
          <p:cNvPr id="4" name="TextBox 3"/>
          <p:cNvSpPr txBox="1"/>
          <p:nvPr/>
        </p:nvSpPr>
        <p:spPr>
          <a:xfrm>
            <a:off x="142875" y="6447355"/>
            <a:ext cx="28194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Lambert et al. (2021)</a:t>
            </a:r>
            <a:endParaRPr lang="en-AU" dirty="0">
              <a:latin typeface="Arial" panose="020B0604020202020204" pitchFamily="34" charset="0"/>
              <a:cs typeface="Arial" panose="020B0604020202020204" pitchFamily="34" charset="0"/>
            </a:endParaRPr>
          </a:p>
        </p:txBody>
      </p:sp>
      <p:sp>
        <p:nvSpPr>
          <p:cNvPr id="5" name="TextBox 4"/>
          <p:cNvSpPr txBox="1"/>
          <p:nvPr/>
        </p:nvSpPr>
        <p:spPr>
          <a:xfrm>
            <a:off x="142875" y="41313"/>
            <a:ext cx="11803231" cy="654475"/>
          </a:xfrm>
          <a:prstGeom prst="rect">
            <a:avLst/>
          </a:prstGeom>
          <a:noFill/>
        </p:spPr>
        <p:txBody>
          <a:bodyPr wrap="none" rtlCol="0">
            <a:spAutoFit/>
          </a:bodyPr>
          <a:lstStyle/>
          <a:p>
            <a:pPr>
              <a:lnSpc>
                <a:spcPct val="110000"/>
              </a:lnSpc>
              <a:spcBef>
                <a:spcPct val="0"/>
              </a:spcBef>
              <a:defRPr/>
            </a:pPr>
            <a:r>
              <a:rPr lang="en-US" sz="3600" b="1" dirty="0">
                <a:solidFill>
                  <a:prstClr val="black">
                    <a:lumMod val="75000"/>
                    <a:lumOff val="25000"/>
                  </a:prstClr>
                </a:solidFill>
                <a:latin typeface="Arial" panose="020B0604020202020204" pitchFamily="34" charset="0"/>
                <a:ea typeface="+mj-ea"/>
                <a:cs typeface="Arial" panose="020B0604020202020204" pitchFamily="34" charset="0"/>
              </a:rPr>
              <a:t>Link between discharge/sediment load and condition</a:t>
            </a:r>
            <a:endParaRPr lang="en-AU" sz="3600" b="1" dirty="0">
              <a:solidFill>
                <a:prstClr val="black">
                  <a:lumMod val="75000"/>
                  <a:lumOff val="25000"/>
                </a:prstClr>
              </a:solidFill>
              <a:latin typeface="Arial" panose="020B0604020202020204" pitchFamily="34" charset="0"/>
              <a:ea typeface="+mj-ea"/>
              <a:cs typeface="Arial" panose="020B0604020202020204" pitchFamily="34" charset="0"/>
            </a:endParaRPr>
          </a:p>
        </p:txBody>
      </p:sp>
      <p:sp>
        <p:nvSpPr>
          <p:cNvPr id="6" name="TextBox 5"/>
          <p:cNvSpPr txBox="1"/>
          <p:nvPr/>
        </p:nvSpPr>
        <p:spPr>
          <a:xfrm>
            <a:off x="8506889" y="6139578"/>
            <a:ext cx="3685111"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Target = between 35% and 45% reduction</a:t>
            </a:r>
            <a:endParaRPr lang="en-AU"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9022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3610" y="231482"/>
            <a:ext cx="5173345" cy="6477928"/>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8333" y="837799"/>
            <a:ext cx="6155003" cy="5788719"/>
          </a:xfrm>
          <a:prstGeom prst="rect">
            <a:avLst/>
          </a:prstGeom>
        </p:spPr>
      </p:pic>
      <p:sp>
        <p:nvSpPr>
          <p:cNvPr id="4" name="TextBox 3"/>
          <p:cNvSpPr txBox="1"/>
          <p:nvPr/>
        </p:nvSpPr>
        <p:spPr>
          <a:xfrm>
            <a:off x="9571817" y="6340078"/>
            <a:ext cx="28194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Bainbridge et al. (2014)</a:t>
            </a:r>
            <a:endParaRPr lang="en-AU"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BF9EA2B-261E-3C8D-683A-D1B12EEC4FC4}"/>
              </a:ext>
            </a:extLst>
          </p:cNvPr>
          <p:cNvSpPr txBox="1"/>
          <p:nvPr/>
        </p:nvSpPr>
        <p:spPr>
          <a:xfrm>
            <a:off x="10050448" y="1232453"/>
            <a:ext cx="1369859" cy="646331"/>
          </a:xfrm>
          <a:prstGeom prst="rect">
            <a:avLst/>
          </a:prstGeom>
          <a:solidFill>
            <a:schemeClr val="bg1"/>
          </a:solidFill>
        </p:spPr>
        <p:txBody>
          <a:bodyPr wrap="square" rtlCol="0">
            <a:spAutoFit/>
          </a:bodyPr>
          <a:lstStyle/>
          <a:p>
            <a:r>
              <a:rPr lang="en-AU" dirty="0">
                <a:latin typeface="Arial" panose="020B0604020202020204" pitchFamily="34" charset="0"/>
                <a:cs typeface="Arial" panose="020B0604020202020204" pitchFamily="34" charset="0"/>
              </a:rPr>
              <a:t>GBR lagoon</a:t>
            </a:r>
          </a:p>
        </p:txBody>
      </p:sp>
      <p:sp>
        <p:nvSpPr>
          <p:cNvPr id="7" name="TextBox 6">
            <a:extLst>
              <a:ext uri="{FF2B5EF4-FFF2-40B4-BE49-F238E27FC236}">
                <a16:creationId xmlns:a16="http://schemas.microsoft.com/office/drawing/2014/main" id="{EF2FE3E8-6058-70E8-4FC8-DF2F184B2088}"/>
              </a:ext>
            </a:extLst>
          </p:cNvPr>
          <p:cNvSpPr txBox="1"/>
          <p:nvPr/>
        </p:nvSpPr>
        <p:spPr>
          <a:xfrm>
            <a:off x="8326838" y="41313"/>
            <a:ext cx="3851775" cy="1090298"/>
          </a:xfrm>
          <a:prstGeom prst="rect">
            <a:avLst/>
          </a:prstGeom>
          <a:noFill/>
        </p:spPr>
        <p:txBody>
          <a:bodyPr wrap="square" rtlCol="0">
            <a:spAutoFit/>
          </a:bodyPr>
          <a:lstStyle/>
          <a:p>
            <a:pPr>
              <a:lnSpc>
                <a:spcPct val="114000"/>
              </a:lnSpc>
              <a:spcAft>
                <a:spcPts val="600"/>
              </a:spcAft>
              <a:buClr>
                <a:srgbClr val="FFCC00"/>
              </a:buClr>
              <a:defRPr/>
            </a:pPr>
            <a:r>
              <a:rPr lang="en-AU" b="1" dirty="0">
                <a:solidFill>
                  <a:prstClr val="black">
                    <a:lumMod val="75000"/>
                    <a:lumOff val="25000"/>
                  </a:prstClr>
                </a:solidFill>
                <a:latin typeface="Arial" panose="020B0604020202020204" pitchFamily="34" charset="0"/>
                <a:cs typeface="Arial" panose="020B0604020202020204" pitchFamily="34" charset="0"/>
              </a:rPr>
              <a:t>Total suspended sediment loads</a:t>
            </a:r>
          </a:p>
          <a:p>
            <a:pPr marL="285750" indent="-285750">
              <a:lnSpc>
                <a:spcPct val="114000"/>
              </a:lnSpc>
              <a:spcAft>
                <a:spcPts val="600"/>
              </a:spcAft>
              <a:buClr>
                <a:srgbClr val="FFCC00"/>
              </a:buClr>
              <a:buFont typeface="Arial" panose="020B0604020202020204" pitchFamily="34" charset="0"/>
              <a:buChar char="►"/>
              <a:defRPr/>
            </a:pPr>
            <a:r>
              <a:rPr lang="en-AU" dirty="0">
                <a:solidFill>
                  <a:prstClr val="black">
                    <a:lumMod val="75000"/>
                    <a:lumOff val="25000"/>
                  </a:prstClr>
                </a:solidFill>
                <a:latin typeface="Arial" panose="020B0604020202020204" pitchFamily="34" charset="0"/>
                <a:cs typeface="Arial" panose="020B0604020202020204" pitchFamily="34" charset="0"/>
              </a:rPr>
              <a:t>Size of circles represents amount contributed</a:t>
            </a:r>
          </a:p>
        </p:txBody>
      </p:sp>
      <p:sp>
        <p:nvSpPr>
          <p:cNvPr id="8" name="TextBox 7">
            <a:extLst>
              <a:ext uri="{FF2B5EF4-FFF2-40B4-BE49-F238E27FC236}">
                <a16:creationId xmlns:a16="http://schemas.microsoft.com/office/drawing/2014/main" id="{7DE98075-0400-8E12-6932-062D457624B4}"/>
              </a:ext>
            </a:extLst>
          </p:cNvPr>
          <p:cNvSpPr txBox="1"/>
          <p:nvPr/>
        </p:nvSpPr>
        <p:spPr>
          <a:xfrm>
            <a:off x="142875" y="41313"/>
            <a:ext cx="3929281" cy="654475"/>
          </a:xfrm>
          <a:prstGeom prst="rect">
            <a:avLst/>
          </a:prstGeom>
          <a:noFill/>
        </p:spPr>
        <p:txBody>
          <a:bodyPr wrap="none" rtlCol="0">
            <a:spAutoFit/>
          </a:bodyPr>
          <a:lstStyle/>
          <a:p>
            <a:pPr>
              <a:lnSpc>
                <a:spcPct val="110000"/>
              </a:lnSpc>
              <a:spcBef>
                <a:spcPct val="0"/>
              </a:spcBef>
              <a:defRPr/>
            </a:pPr>
            <a:r>
              <a:rPr lang="en-US" sz="3600" b="1" dirty="0">
                <a:solidFill>
                  <a:prstClr val="black">
                    <a:lumMod val="75000"/>
                    <a:lumOff val="25000"/>
                  </a:prstClr>
                </a:solidFill>
                <a:latin typeface="Arial" panose="020B0604020202020204" pitchFamily="34" charset="0"/>
                <a:ea typeface="+mj-ea"/>
                <a:cs typeface="Arial" panose="020B0604020202020204" pitchFamily="34" charset="0"/>
              </a:rPr>
              <a:t>Sediment budget</a:t>
            </a:r>
            <a:endParaRPr lang="en-AU" sz="3600" b="1" dirty="0">
              <a:solidFill>
                <a:prstClr val="black">
                  <a:lumMod val="75000"/>
                  <a:lumOff val="25000"/>
                </a:prstClr>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99101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 y="28079"/>
            <a:ext cx="12249912" cy="6829921"/>
          </a:xfrm>
          <a:prstGeom prst="rect">
            <a:avLst/>
          </a:prstGeom>
        </p:spPr>
      </p:pic>
      <p:sp>
        <p:nvSpPr>
          <p:cNvPr id="4" name="TextBox 3"/>
          <p:cNvSpPr txBox="1"/>
          <p:nvPr/>
        </p:nvSpPr>
        <p:spPr>
          <a:xfrm>
            <a:off x="6771467" y="6488668"/>
            <a:ext cx="28194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Bainbridge et al. (2023)</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9471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809295-145D-9355-8CA8-95F7D959DAB5}"/>
              </a:ext>
            </a:extLst>
          </p:cNvPr>
          <p:cNvSpPr txBox="1"/>
          <p:nvPr/>
        </p:nvSpPr>
        <p:spPr>
          <a:xfrm>
            <a:off x="351751" y="1277320"/>
            <a:ext cx="5773875" cy="4794839"/>
          </a:xfrm>
          <a:prstGeom prst="rect">
            <a:avLst/>
          </a:prstGeom>
          <a:noFill/>
        </p:spPr>
        <p:txBody>
          <a:bodyPr wrap="square">
            <a:spAutoFit/>
          </a:bodyPr>
          <a:lstStyle/>
          <a:p>
            <a:pPr marL="285750" marR="0" lvl="0" indent="-285750" algn="l" defTabSz="914400" rtl="0" eaLnBrk="1" fontAlgn="auto" latinLnBrk="0" hangingPunct="1">
              <a:lnSpc>
                <a:spcPct val="114000"/>
              </a:lnSpc>
              <a:spcBef>
                <a:spcPts val="0"/>
              </a:spcBef>
              <a:spcAft>
                <a:spcPts val="600"/>
              </a:spcAft>
              <a:buClr>
                <a:srgbClr val="FFCC00"/>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Land management and remediation are most cost-effective when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targeted at hotspots </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of fine sediment and particulate nutrient export. </a:t>
            </a:r>
          </a:p>
          <a:p>
            <a:pPr marL="285750" marR="0" lvl="0" indent="-285750" algn="l" defTabSz="914400" rtl="0" eaLnBrk="1" fontAlgn="auto" latinLnBrk="0" hangingPunct="1">
              <a:lnSpc>
                <a:spcPct val="114000"/>
              </a:lnSpc>
              <a:spcBef>
                <a:spcPts val="0"/>
              </a:spcBef>
              <a:spcAft>
                <a:spcPts val="600"/>
              </a:spcAft>
              <a:buClr>
                <a:srgbClr val="FFCC00"/>
              </a:buClr>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Large-scale remediation of gullies </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can reduce sediment exports by more than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90%</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in restored gullies within 1 to 2 years. </a:t>
            </a:r>
          </a:p>
          <a:p>
            <a:pPr marL="285750" marR="0" lvl="0" indent="-285750" algn="l" defTabSz="914400" rtl="0" eaLnBrk="1" fontAlgn="auto" latinLnBrk="0" hangingPunct="1">
              <a:lnSpc>
                <a:spcPct val="114000"/>
              </a:lnSpc>
              <a:spcBef>
                <a:spcPts val="0"/>
              </a:spcBef>
              <a:spcAft>
                <a:spcPts val="600"/>
              </a:spcAft>
              <a:buClr>
                <a:srgbClr val="FFCC00"/>
              </a:buClr>
              <a:buSzTx/>
              <a:buFont typeface="Arial" panose="020B0604020202020204" pitchFamily="34" charset="0"/>
              <a:buChar char="►"/>
              <a:tabLst/>
              <a:defRPr/>
            </a:pPr>
            <a:r>
              <a:rPr kumimoji="0" lang="en-US" sz="18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Maximising</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revegetation of streambanks and channels</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is expected to reduce erosion, but the water quality benefits have not been quantified in the Great Barrier Reef catchment area. </a:t>
            </a:r>
          </a:p>
          <a:p>
            <a:pPr marL="285750" marR="0" lvl="0" indent="-285750" algn="l" defTabSz="914400" rtl="0" eaLnBrk="1" fontAlgn="auto" latinLnBrk="0" hangingPunct="1">
              <a:lnSpc>
                <a:spcPct val="114000"/>
              </a:lnSpc>
              <a:spcBef>
                <a:spcPts val="0"/>
              </a:spcBef>
              <a:spcAft>
                <a:spcPts val="600"/>
              </a:spcAft>
              <a:buClr>
                <a:srgbClr val="FFCC00"/>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To reduce hillslope erosion, management should aim to maintain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more than 70% ground cover</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14000"/>
              </a:lnSpc>
              <a:spcBef>
                <a:spcPts val="0"/>
              </a:spcBef>
              <a:spcAft>
                <a:spcPts val="600"/>
              </a:spcAft>
              <a:buClr>
                <a:srgbClr val="FFCC00"/>
              </a:buClr>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Retention and protection of existing vegetation </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is important for reducing erosion.</a:t>
            </a:r>
            <a:endParaRPr kumimoji="0" lang="en-AU"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3C524C59-3175-B902-5AC3-95062358BDD1}"/>
              </a:ext>
            </a:extLst>
          </p:cNvPr>
          <p:cNvSpPr txBox="1">
            <a:spLocks/>
          </p:cNvSpPr>
          <p:nvPr/>
        </p:nvSpPr>
        <p:spPr>
          <a:xfrm>
            <a:off x="268964" y="173119"/>
            <a:ext cx="5904614" cy="7119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Sediments and particulate nutrients</a:t>
            </a:r>
          </a:p>
        </p:txBody>
      </p:sp>
      <p:pic>
        <p:nvPicPr>
          <p:cNvPr id="9" name="Picture 8" descr="A aerial view of a dirt field&#10;&#10;Description automatically generated">
            <a:extLst>
              <a:ext uri="{FF2B5EF4-FFF2-40B4-BE49-F238E27FC236}">
                <a16:creationId xmlns:a16="http://schemas.microsoft.com/office/drawing/2014/main" id="{4196CC73-4EBD-2388-80D2-663A7ACFA4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18127" y="0"/>
            <a:ext cx="5773874" cy="6858000"/>
          </a:xfrm>
          <a:prstGeom prst="rect">
            <a:avLst/>
          </a:prstGeom>
        </p:spPr>
      </p:pic>
      <p:sp>
        <p:nvSpPr>
          <p:cNvPr id="4" name="TextBox 3">
            <a:extLst>
              <a:ext uri="{FF2B5EF4-FFF2-40B4-BE49-F238E27FC236}">
                <a16:creationId xmlns:a16="http://schemas.microsoft.com/office/drawing/2014/main" id="{2461A555-A456-C4F6-4EDE-09F587646B16}"/>
              </a:ext>
            </a:extLst>
          </p:cNvPr>
          <p:cNvSpPr txBox="1"/>
          <p:nvPr/>
        </p:nvSpPr>
        <p:spPr>
          <a:xfrm>
            <a:off x="6496595" y="6487886"/>
            <a:ext cx="125168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Damon Telfer</a:t>
            </a:r>
          </a:p>
        </p:txBody>
      </p:sp>
    </p:spTree>
    <p:extLst>
      <p:ext uri="{BB962C8B-B14F-4D97-AF65-F5344CB8AC3E}">
        <p14:creationId xmlns:p14="http://schemas.microsoft.com/office/powerpoint/2010/main" val="185200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iver running through a green valley&#10;&#10;Description automatically generated">
            <a:extLst>
              <a:ext uri="{FF2B5EF4-FFF2-40B4-BE49-F238E27FC236}">
                <a16:creationId xmlns:a16="http://schemas.microsoft.com/office/drawing/2014/main" id="{1CDC7F07-4F74-FE9E-339E-FDF2401D395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3999506"/>
          </a:xfrm>
          <a:prstGeom prst="rect">
            <a:avLst/>
          </a:prstGeom>
        </p:spPr>
      </p:pic>
      <p:sp>
        <p:nvSpPr>
          <p:cNvPr id="14" name="Rectangle 13">
            <a:extLst>
              <a:ext uri="{FF2B5EF4-FFF2-40B4-BE49-F238E27FC236}">
                <a16:creationId xmlns:a16="http://schemas.microsoft.com/office/drawing/2014/main" id="{4D7D8E2F-17BA-4605-C4D7-A965E22E0AF2}"/>
              </a:ext>
            </a:extLst>
          </p:cNvPr>
          <p:cNvSpPr/>
          <p:nvPr/>
        </p:nvSpPr>
        <p:spPr>
          <a:xfrm>
            <a:off x="0" y="3999506"/>
            <a:ext cx="12192000" cy="2858492"/>
          </a:xfrm>
          <a:prstGeom prst="rect">
            <a:avLst/>
          </a:prstGeom>
          <a:solidFill>
            <a:srgbClr val="1C517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15" name="TextBox 14">
            <a:extLst>
              <a:ext uri="{FF2B5EF4-FFF2-40B4-BE49-F238E27FC236}">
                <a16:creationId xmlns:a16="http://schemas.microsoft.com/office/drawing/2014/main" id="{CF8C8492-E5AB-64AE-E780-6E3E2BB3FC49}"/>
              </a:ext>
            </a:extLst>
          </p:cNvPr>
          <p:cNvSpPr txBox="1"/>
          <p:nvPr/>
        </p:nvSpPr>
        <p:spPr>
          <a:xfrm>
            <a:off x="270617" y="5476058"/>
            <a:ext cx="9455359" cy="1013162"/>
          </a:xfrm>
          <a:prstGeom prst="rect">
            <a:avLst/>
          </a:prstGeom>
          <a:noFill/>
        </p:spPr>
        <p:txBody>
          <a:bodyPr wrap="square" rtlCol="0">
            <a:spAutoFit/>
          </a:bodyPr>
          <a:lstStyle/>
          <a:p>
            <a:pPr>
              <a:lnSpc>
                <a:spcPts val="3500"/>
              </a:lnSpc>
              <a:spcAft>
                <a:spcPts val="600"/>
              </a:spcAft>
            </a:pP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2022 Scientific Consensus Statement</a:t>
            </a:r>
          </a:p>
          <a:p>
            <a:pPr>
              <a:lnSpc>
                <a:spcPts val="3500"/>
              </a:lnSpc>
              <a:spcAft>
                <a:spcPts val="600"/>
              </a:spcAft>
            </a:pPr>
            <a:r>
              <a:rPr lang="en-US" sz="2000" i="1" dirty="0">
                <a:solidFill>
                  <a:schemeClr val="bg1"/>
                </a:solidFill>
                <a:latin typeface="Arial" panose="020B0604020202020204" pitchFamily="34" charset="0"/>
                <a:ea typeface="Calibri" panose="020F0502020204030204" pitchFamily="34" charset="0"/>
                <a:cs typeface="Arial" panose="020B0604020202020204" pitchFamily="34" charset="0"/>
              </a:rPr>
              <a:t>Land-based impacts on Great Barrier Reef water quality and ecosystem condition</a:t>
            </a:r>
          </a:p>
        </p:txBody>
      </p:sp>
      <p:pic>
        <p:nvPicPr>
          <p:cNvPr id="5" name="Picture 4">
            <a:extLst>
              <a:ext uri="{FF2B5EF4-FFF2-40B4-BE49-F238E27FC236}">
                <a16:creationId xmlns:a16="http://schemas.microsoft.com/office/drawing/2014/main" id="{50C8740F-98C1-C847-7638-A886357F3013}"/>
              </a:ext>
            </a:extLst>
          </p:cNvPr>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0200912" y="5649622"/>
            <a:ext cx="1656282" cy="761445"/>
          </a:xfrm>
          <a:prstGeom prst="rect">
            <a:avLst/>
          </a:prstGeom>
        </p:spPr>
      </p:pic>
      <p:pic>
        <p:nvPicPr>
          <p:cNvPr id="8" name="Picture 7" descr="A colorful lines on a black background&#10;&#10;Description automatically generated">
            <a:extLst>
              <a:ext uri="{FF2B5EF4-FFF2-40B4-BE49-F238E27FC236}">
                <a16:creationId xmlns:a16="http://schemas.microsoft.com/office/drawing/2014/main" id="{27FD74B9-F3B1-BEA7-4D51-680B08ECBF6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058125"/>
            <a:ext cx="12192000" cy="2282217"/>
          </a:xfrm>
          <a:prstGeom prst="rect">
            <a:avLst/>
          </a:prstGeom>
        </p:spPr>
      </p:pic>
      <p:pic>
        <p:nvPicPr>
          <p:cNvPr id="3" name="Graphic 2">
            <a:extLst>
              <a:ext uri="{FF2B5EF4-FFF2-40B4-BE49-F238E27FC236}">
                <a16:creationId xmlns:a16="http://schemas.microsoft.com/office/drawing/2014/main" id="{364CDA62-AC8F-CBBD-2763-8E87779DA1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58999" y="162326"/>
            <a:ext cx="4284000" cy="4284000"/>
          </a:xfrm>
          <a:prstGeom prst="rect">
            <a:avLst/>
          </a:prstGeom>
        </p:spPr>
      </p:pic>
      <p:sp>
        <p:nvSpPr>
          <p:cNvPr id="4" name="TextBox 3">
            <a:extLst>
              <a:ext uri="{FF2B5EF4-FFF2-40B4-BE49-F238E27FC236}">
                <a16:creationId xmlns:a16="http://schemas.microsoft.com/office/drawing/2014/main" id="{E2C029A1-6511-3FE9-CC93-56CA2FD31CD8}"/>
              </a:ext>
            </a:extLst>
          </p:cNvPr>
          <p:cNvSpPr txBox="1"/>
          <p:nvPr/>
        </p:nvSpPr>
        <p:spPr>
          <a:xfrm>
            <a:off x="8506799" y="4582042"/>
            <a:ext cx="2588401" cy="461665"/>
          </a:xfrm>
          <a:prstGeom prst="rect">
            <a:avLst/>
          </a:prstGeom>
          <a:noFill/>
        </p:spPr>
        <p:txBody>
          <a:bodyPr wrap="none" rtlCol="0">
            <a:spAutoFit/>
          </a:bodyPr>
          <a:lstStyle/>
          <a:p>
            <a:r>
              <a:rPr lang="en-AU" sz="2400" b="1" dirty="0">
                <a:solidFill>
                  <a:schemeClr val="bg1"/>
                </a:solidFill>
                <a:latin typeface="Arial" panose="020B0604020202020204" pitchFamily="34" charset="0"/>
                <a:cs typeface="Arial" panose="020B0604020202020204" pitchFamily="34" charset="0"/>
              </a:rPr>
              <a:t>Visit the website</a:t>
            </a:r>
          </a:p>
        </p:txBody>
      </p:sp>
    </p:spTree>
    <p:extLst>
      <p:ext uri="{BB962C8B-B14F-4D97-AF65-F5344CB8AC3E}">
        <p14:creationId xmlns:p14="http://schemas.microsoft.com/office/powerpoint/2010/main" val="1280721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0AD5499-84AE-86E4-AAA0-429245AD124C}"/>
              </a:ext>
            </a:extLst>
          </p:cNvPr>
          <p:cNvSpPr txBox="1"/>
          <p:nvPr/>
        </p:nvSpPr>
        <p:spPr>
          <a:xfrm>
            <a:off x="6828012" y="1453466"/>
            <a:ext cx="2466946"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Spatial and temporal distribution</a:t>
            </a:r>
          </a:p>
        </p:txBody>
      </p:sp>
      <p:sp>
        <p:nvSpPr>
          <p:cNvPr id="12" name="TextBox 11">
            <a:extLst>
              <a:ext uri="{FF2B5EF4-FFF2-40B4-BE49-F238E27FC236}">
                <a16:creationId xmlns:a16="http://schemas.microsoft.com/office/drawing/2014/main" id="{78657B7E-A809-BE16-9553-F911582E76F4}"/>
              </a:ext>
            </a:extLst>
          </p:cNvPr>
          <p:cNvSpPr txBox="1"/>
          <p:nvPr/>
        </p:nvSpPr>
        <p:spPr>
          <a:xfrm>
            <a:off x="2573875" y="5108478"/>
            <a:ext cx="230967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Primary biophysical drivers of export &amp; changes over time</a:t>
            </a:r>
          </a:p>
        </p:txBody>
      </p:sp>
      <p:sp>
        <p:nvSpPr>
          <p:cNvPr id="13" name="TextBox 12">
            <a:extLst>
              <a:ext uri="{FF2B5EF4-FFF2-40B4-BE49-F238E27FC236}">
                <a16:creationId xmlns:a16="http://schemas.microsoft.com/office/drawing/2014/main" id="{80928FDE-0B0A-7127-E4A9-1AD086585DB6}"/>
              </a:ext>
            </a:extLst>
          </p:cNvPr>
          <p:cNvSpPr txBox="1"/>
          <p:nvPr/>
        </p:nvSpPr>
        <p:spPr>
          <a:xfrm>
            <a:off x="288537" y="2698044"/>
            <a:ext cx="42548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Effective management practices, costs, variability and production outcomes</a:t>
            </a:r>
          </a:p>
        </p:txBody>
      </p:sp>
      <p:sp>
        <p:nvSpPr>
          <p:cNvPr id="16" name="TextBox 15">
            <a:extLst>
              <a:ext uri="{FF2B5EF4-FFF2-40B4-BE49-F238E27FC236}">
                <a16:creationId xmlns:a16="http://schemas.microsoft.com/office/drawing/2014/main" id="{D0172F6E-9188-DBC6-C889-1ACD7B73F12F}"/>
              </a:ext>
            </a:extLst>
          </p:cNvPr>
          <p:cNvSpPr txBox="1"/>
          <p:nvPr/>
        </p:nvSpPr>
        <p:spPr>
          <a:xfrm>
            <a:off x="7720200" y="2884530"/>
            <a:ext cx="3208246"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Impacts on Great Barrier Reef ecosystems</a:t>
            </a:r>
          </a:p>
        </p:txBody>
      </p:sp>
      <p:sp>
        <p:nvSpPr>
          <p:cNvPr id="17" name="TextBox 16">
            <a:extLst>
              <a:ext uri="{FF2B5EF4-FFF2-40B4-BE49-F238E27FC236}">
                <a16:creationId xmlns:a16="http://schemas.microsoft.com/office/drawing/2014/main" id="{6F773CDD-8E55-A21D-0A69-3D299B16C970}"/>
              </a:ext>
            </a:extLst>
          </p:cNvPr>
          <p:cNvSpPr txBox="1"/>
          <p:nvPr/>
        </p:nvSpPr>
        <p:spPr>
          <a:xfrm>
            <a:off x="7296553" y="5687937"/>
            <a:ext cx="1911906"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Quantity, characteristics and sources</a:t>
            </a:r>
          </a:p>
        </p:txBody>
      </p:sp>
      <p:sp>
        <p:nvSpPr>
          <p:cNvPr id="19" name="TextBox 18">
            <a:extLst>
              <a:ext uri="{FF2B5EF4-FFF2-40B4-BE49-F238E27FC236}">
                <a16:creationId xmlns:a16="http://schemas.microsoft.com/office/drawing/2014/main" id="{832844B0-35A5-8CB7-1CB5-C67A66257FAF}"/>
              </a:ext>
            </a:extLst>
          </p:cNvPr>
          <p:cNvSpPr txBox="1"/>
          <p:nvPr/>
        </p:nvSpPr>
        <p:spPr>
          <a:xfrm>
            <a:off x="2415942" y="951144"/>
            <a:ext cx="37457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Effectiveness of gully &amp; streambank restoration, variability, costs &amp; production outcomes</a:t>
            </a:r>
          </a:p>
        </p:txBody>
      </p:sp>
      <p:sp>
        <p:nvSpPr>
          <p:cNvPr id="20" name="Title 1">
            <a:extLst>
              <a:ext uri="{FF2B5EF4-FFF2-40B4-BE49-F238E27FC236}">
                <a16:creationId xmlns:a16="http://schemas.microsoft.com/office/drawing/2014/main" id="{40731C81-B0E2-FB3F-5E5A-C4C9C5E59C4D}"/>
              </a:ext>
            </a:extLst>
          </p:cNvPr>
          <p:cNvSpPr txBox="1">
            <a:spLocks/>
          </p:cNvSpPr>
          <p:nvPr/>
        </p:nvSpPr>
        <p:spPr>
          <a:xfrm>
            <a:off x="247272" y="172301"/>
            <a:ext cx="11522161" cy="7427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Sediments and particulate nutrients | </a:t>
            </a:r>
            <a:r>
              <a:rPr kumimoji="0" lang="en-US" sz="3600" b="1" i="0" u="none" strike="noStrike" kern="1200" cap="none" spc="0" normalizeH="0" baseline="0" noProof="0" dirty="0">
                <a:ln>
                  <a:noFill/>
                </a:ln>
                <a:solidFill>
                  <a:srgbClr val="FFAB00"/>
                </a:solidFill>
                <a:effectLst/>
                <a:uLnTx/>
                <a:uFillTx/>
                <a:latin typeface="Arial" panose="020B0604020202020204" pitchFamily="34" charset="0"/>
                <a:ea typeface="+mj-ea"/>
                <a:cs typeface="Arial" panose="020B0604020202020204" pitchFamily="34" charset="0"/>
              </a:rPr>
              <a:t>850 studies</a:t>
            </a:r>
            <a:endParaRPr kumimoji="0" lang="en-AU" sz="9600" b="0" i="0" u="none" strike="noStrike" kern="1200" cap="none" spc="0" normalizeH="0" baseline="0" noProof="0" dirty="0">
              <a:ln>
                <a:noFill/>
              </a:ln>
              <a:solidFill>
                <a:srgbClr val="FFAB00"/>
              </a:solidFill>
              <a:effectLst/>
              <a:uLnTx/>
              <a:uFillTx/>
              <a:latin typeface="Arial" panose="020B0604020202020204" pitchFamily="34" charset="0"/>
              <a:ea typeface="+mj-ea"/>
              <a:cs typeface="Arial" panose="020B0604020202020204" pitchFamily="34" charset="0"/>
            </a:endParaRPr>
          </a:p>
        </p:txBody>
      </p:sp>
      <p:sp>
        <p:nvSpPr>
          <p:cNvPr id="2" name="Circle: Hollow 1">
            <a:extLst>
              <a:ext uri="{FF2B5EF4-FFF2-40B4-BE49-F238E27FC236}">
                <a16:creationId xmlns:a16="http://schemas.microsoft.com/office/drawing/2014/main" id="{5B396F3E-43B1-6E87-9161-B87CCEE0CA68}"/>
              </a:ext>
            </a:extLst>
          </p:cNvPr>
          <p:cNvSpPr/>
          <p:nvPr/>
        </p:nvSpPr>
        <p:spPr>
          <a:xfrm>
            <a:off x="9384577" y="1562706"/>
            <a:ext cx="936692" cy="984465"/>
          </a:xfrm>
          <a:prstGeom prst="donut">
            <a:avLst>
              <a:gd name="adj" fmla="val 21621"/>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TextBox 13">
            <a:extLst>
              <a:ext uri="{FF2B5EF4-FFF2-40B4-BE49-F238E27FC236}">
                <a16:creationId xmlns:a16="http://schemas.microsoft.com/office/drawing/2014/main" id="{CC911650-E2BA-F413-148A-C3B99E05D204}"/>
              </a:ext>
            </a:extLst>
          </p:cNvPr>
          <p:cNvSpPr txBox="1"/>
          <p:nvPr/>
        </p:nvSpPr>
        <p:spPr>
          <a:xfrm>
            <a:off x="9676432" y="1870272"/>
            <a:ext cx="352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a:t>
            </a:r>
          </a:p>
        </p:txBody>
      </p:sp>
      <p:sp>
        <p:nvSpPr>
          <p:cNvPr id="15" name="Circle: Hollow 14">
            <a:extLst>
              <a:ext uri="{FF2B5EF4-FFF2-40B4-BE49-F238E27FC236}">
                <a16:creationId xmlns:a16="http://schemas.microsoft.com/office/drawing/2014/main" id="{EF10575E-18D5-18C4-2214-7DF7C77619F2}"/>
              </a:ext>
            </a:extLst>
          </p:cNvPr>
          <p:cNvSpPr/>
          <p:nvPr/>
        </p:nvSpPr>
        <p:spPr>
          <a:xfrm>
            <a:off x="9466614" y="5572990"/>
            <a:ext cx="936692" cy="984465"/>
          </a:xfrm>
          <a:prstGeom prst="donut">
            <a:avLst>
              <a:gd name="adj" fmla="val 21621"/>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TextBox 20">
            <a:extLst>
              <a:ext uri="{FF2B5EF4-FFF2-40B4-BE49-F238E27FC236}">
                <a16:creationId xmlns:a16="http://schemas.microsoft.com/office/drawing/2014/main" id="{D278D73C-E902-2FCA-4D72-12001815AD3A}"/>
              </a:ext>
            </a:extLst>
          </p:cNvPr>
          <p:cNvSpPr txBox="1"/>
          <p:nvPr/>
        </p:nvSpPr>
        <p:spPr>
          <a:xfrm>
            <a:off x="9758469" y="5880556"/>
            <a:ext cx="352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a:t>
            </a:r>
          </a:p>
        </p:txBody>
      </p:sp>
      <p:sp>
        <p:nvSpPr>
          <p:cNvPr id="22" name="Circle: Hollow 21">
            <a:extLst>
              <a:ext uri="{FF2B5EF4-FFF2-40B4-BE49-F238E27FC236}">
                <a16:creationId xmlns:a16="http://schemas.microsoft.com/office/drawing/2014/main" id="{2EDEDD29-4476-D3A3-847F-C0F379BF47F1}"/>
              </a:ext>
            </a:extLst>
          </p:cNvPr>
          <p:cNvSpPr/>
          <p:nvPr/>
        </p:nvSpPr>
        <p:spPr>
          <a:xfrm>
            <a:off x="10275272" y="3825732"/>
            <a:ext cx="936692" cy="984465"/>
          </a:xfrm>
          <a:prstGeom prst="donut">
            <a:avLst>
              <a:gd name="adj" fmla="val 21621"/>
            </a:avLst>
          </a:prstGeom>
          <a:solidFill>
            <a:srgbClr val="FBE905"/>
          </a:solidFill>
          <a:ln>
            <a:solidFill>
              <a:srgbClr val="FBE9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3" name="TextBox 22">
            <a:extLst>
              <a:ext uri="{FF2B5EF4-FFF2-40B4-BE49-F238E27FC236}">
                <a16:creationId xmlns:a16="http://schemas.microsoft.com/office/drawing/2014/main" id="{BCE50A5F-7909-34F4-F764-833FB6056ABE}"/>
              </a:ext>
            </a:extLst>
          </p:cNvPr>
          <p:cNvSpPr txBox="1"/>
          <p:nvPr/>
        </p:nvSpPr>
        <p:spPr>
          <a:xfrm>
            <a:off x="10555981" y="4140176"/>
            <a:ext cx="352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t>
            </a:r>
          </a:p>
        </p:txBody>
      </p:sp>
      <p:sp>
        <p:nvSpPr>
          <p:cNvPr id="24" name="Circle: Hollow 23">
            <a:extLst>
              <a:ext uri="{FF2B5EF4-FFF2-40B4-BE49-F238E27FC236}">
                <a16:creationId xmlns:a16="http://schemas.microsoft.com/office/drawing/2014/main" id="{64EBB8FA-4621-C1BA-B485-1A34248BED66}"/>
              </a:ext>
            </a:extLst>
          </p:cNvPr>
          <p:cNvSpPr/>
          <p:nvPr/>
        </p:nvSpPr>
        <p:spPr>
          <a:xfrm>
            <a:off x="1450467" y="5105464"/>
            <a:ext cx="936692" cy="984465"/>
          </a:xfrm>
          <a:prstGeom prst="donut">
            <a:avLst>
              <a:gd name="adj" fmla="val 21621"/>
            </a:avLst>
          </a:prstGeom>
          <a:solidFill>
            <a:srgbClr val="FBE905"/>
          </a:solidFill>
          <a:ln>
            <a:solidFill>
              <a:srgbClr val="FBE9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id="{73EC2B59-4979-A98B-C3DA-41BF52FB400D}"/>
              </a:ext>
            </a:extLst>
          </p:cNvPr>
          <p:cNvSpPr txBox="1"/>
          <p:nvPr/>
        </p:nvSpPr>
        <p:spPr>
          <a:xfrm>
            <a:off x="1745511" y="5419908"/>
            <a:ext cx="352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t>
            </a:r>
          </a:p>
        </p:txBody>
      </p:sp>
      <p:sp>
        <p:nvSpPr>
          <p:cNvPr id="26" name="Circle: Hollow 25">
            <a:extLst>
              <a:ext uri="{FF2B5EF4-FFF2-40B4-BE49-F238E27FC236}">
                <a16:creationId xmlns:a16="http://schemas.microsoft.com/office/drawing/2014/main" id="{54204C18-59CA-76BF-87DC-2A8D189C999B}"/>
              </a:ext>
            </a:extLst>
          </p:cNvPr>
          <p:cNvSpPr/>
          <p:nvPr/>
        </p:nvSpPr>
        <p:spPr>
          <a:xfrm>
            <a:off x="1562458" y="3667722"/>
            <a:ext cx="936692" cy="984465"/>
          </a:xfrm>
          <a:prstGeom prst="donut">
            <a:avLst>
              <a:gd name="adj" fmla="val 21621"/>
            </a:avLst>
          </a:prstGeom>
          <a:solidFill>
            <a:srgbClr val="FBE905"/>
          </a:solidFill>
          <a:ln>
            <a:solidFill>
              <a:srgbClr val="FBE9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7" name="TextBox 26">
            <a:extLst>
              <a:ext uri="{FF2B5EF4-FFF2-40B4-BE49-F238E27FC236}">
                <a16:creationId xmlns:a16="http://schemas.microsoft.com/office/drawing/2014/main" id="{31095F0E-C3C3-9A22-664D-B1D7EAE29667}"/>
              </a:ext>
            </a:extLst>
          </p:cNvPr>
          <p:cNvSpPr txBox="1"/>
          <p:nvPr/>
        </p:nvSpPr>
        <p:spPr>
          <a:xfrm>
            <a:off x="1857502" y="3982166"/>
            <a:ext cx="352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t>
            </a:r>
          </a:p>
        </p:txBody>
      </p:sp>
      <p:sp>
        <p:nvSpPr>
          <p:cNvPr id="28" name="Circle: Hollow 27">
            <a:extLst>
              <a:ext uri="{FF2B5EF4-FFF2-40B4-BE49-F238E27FC236}">
                <a16:creationId xmlns:a16="http://schemas.microsoft.com/office/drawing/2014/main" id="{0978A95E-81A6-BD6E-0DA0-099FD04558BD}"/>
              </a:ext>
            </a:extLst>
          </p:cNvPr>
          <p:cNvSpPr/>
          <p:nvPr/>
        </p:nvSpPr>
        <p:spPr>
          <a:xfrm>
            <a:off x="1434781" y="951144"/>
            <a:ext cx="936692" cy="984465"/>
          </a:xfrm>
          <a:prstGeom prst="donut">
            <a:avLst>
              <a:gd name="adj" fmla="val 21621"/>
            </a:avLst>
          </a:prstGeom>
          <a:solidFill>
            <a:srgbClr val="FBE905"/>
          </a:solidFill>
          <a:ln>
            <a:solidFill>
              <a:srgbClr val="FBE9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 name="TextBox 28">
            <a:extLst>
              <a:ext uri="{FF2B5EF4-FFF2-40B4-BE49-F238E27FC236}">
                <a16:creationId xmlns:a16="http://schemas.microsoft.com/office/drawing/2014/main" id="{116CB52B-34E0-517E-254A-FB3671D85072}"/>
              </a:ext>
            </a:extLst>
          </p:cNvPr>
          <p:cNvSpPr txBox="1"/>
          <p:nvPr/>
        </p:nvSpPr>
        <p:spPr>
          <a:xfrm>
            <a:off x="1729825" y="1265588"/>
            <a:ext cx="352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t>
            </a:r>
          </a:p>
        </p:txBody>
      </p:sp>
      <p:pic>
        <p:nvPicPr>
          <p:cNvPr id="30" name="Picture 29">
            <a:extLst>
              <a:ext uri="{FF2B5EF4-FFF2-40B4-BE49-F238E27FC236}">
                <a16:creationId xmlns:a16="http://schemas.microsoft.com/office/drawing/2014/main" id="{F80B4574-05CB-60F4-F56A-C93272DEB7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06588" y="1863220"/>
            <a:ext cx="4968671" cy="4133446"/>
          </a:xfrm>
          <a:prstGeom prst="rect">
            <a:avLst/>
          </a:prstGeom>
        </p:spPr>
      </p:pic>
      <p:sp>
        <p:nvSpPr>
          <p:cNvPr id="3" name="TextBox 2">
            <a:extLst>
              <a:ext uri="{FF2B5EF4-FFF2-40B4-BE49-F238E27FC236}">
                <a16:creationId xmlns:a16="http://schemas.microsoft.com/office/drawing/2014/main" id="{63A5A016-E48C-F256-BFA0-60AA0190D36A}"/>
              </a:ext>
            </a:extLst>
          </p:cNvPr>
          <p:cNvSpPr txBox="1"/>
          <p:nvPr/>
        </p:nvSpPr>
        <p:spPr>
          <a:xfrm>
            <a:off x="8274022" y="2076196"/>
            <a:ext cx="13483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Lead author: </a:t>
            </a:r>
            <a:r>
              <a:rPr kumimoji="0" lang="en-AU" sz="1200" b="0" i="0" u="none" strike="noStrike" kern="1200" cap="none" spc="0" normalizeH="0" baseline="0" noProof="0" dirty="0">
                <a:ln>
                  <a:noFill/>
                </a:ln>
                <a:solidFill>
                  <a:srgbClr val="FFCC00"/>
                </a:solidFill>
                <a:effectLst/>
                <a:uLnTx/>
                <a:uFillTx/>
                <a:latin typeface="Arial" panose="020B0604020202020204" pitchFamily="34" charset="0"/>
                <a:ea typeface="+mn-ea"/>
                <a:cs typeface="Arial" panose="020B0604020202020204" pitchFamily="34" charset="0"/>
              </a:rPr>
              <a:t>Steve Lewis</a:t>
            </a:r>
          </a:p>
        </p:txBody>
      </p:sp>
      <p:sp>
        <p:nvSpPr>
          <p:cNvPr id="4" name="TextBox 3">
            <a:extLst>
              <a:ext uri="{FF2B5EF4-FFF2-40B4-BE49-F238E27FC236}">
                <a16:creationId xmlns:a16="http://schemas.microsoft.com/office/drawing/2014/main" id="{A6058146-2522-5C22-CA4F-094EA61552D8}"/>
              </a:ext>
            </a:extLst>
          </p:cNvPr>
          <p:cNvSpPr txBox="1"/>
          <p:nvPr/>
        </p:nvSpPr>
        <p:spPr>
          <a:xfrm>
            <a:off x="8736381" y="3486822"/>
            <a:ext cx="275013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Lead author: </a:t>
            </a:r>
            <a:r>
              <a:rPr kumimoji="0" lang="en-AU" sz="1200" b="0" i="0" u="none" strike="noStrike" kern="1200" cap="none" spc="0" normalizeH="0" baseline="0" noProof="0" dirty="0">
                <a:ln>
                  <a:noFill/>
                </a:ln>
                <a:solidFill>
                  <a:srgbClr val="FFCC00"/>
                </a:solidFill>
                <a:effectLst/>
                <a:uLnTx/>
                <a:uFillTx/>
                <a:latin typeface="Arial" panose="020B0604020202020204" pitchFamily="34" charset="0"/>
                <a:ea typeface="+mn-ea"/>
                <a:cs typeface="Arial" panose="020B0604020202020204" pitchFamily="34" charset="0"/>
              </a:rPr>
              <a:t>Catherine Collier</a:t>
            </a:r>
          </a:p>
        </p:txBody>
      </p:sp>
      <p:sp>
        <p:nvSpPr>
          <p:cNvPr id="5" name="TextBox 4">
            <a:extLst>
              <a:ext uri="{FF2B5EF4-FFF2-40B4-BE49-F238E27FC236}">
                <a16:creationId xmlns:a16="http://schemas.microsoft.com/office/drawing/2014/main" id="{FADD1E01-01F9-890C-8EDF-85A359FE9408}"/>
              </a:ext>
            </a:extLst>
          </p:cNvPr>
          <p:cNvSpPr txBox="1"/>
          <p:nvPr/>
        </p:nvSpPr>
        <p:spPr>
          <a:xfrm>
            <a:off x="7324842" y="6540426"/>
            <a:ext cx="19119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Lead author: </a:t>
            </a:r>
            <a:r>
              <a:rPr kumimoji="0" lang="en-AU" sz="1200" b="0" i="0" u="none" strike="noStrike" kern="1200" cap="none" spc="0" normalizeH="0" baseline="0" noProof="0" dirty="0">
                <a:ln>
                  <a:noFill/>
                </a:ln>
                <a:solidFill>
                  <a:srgbClr val="FFCC00"/>
                </a:solidFill>
                <a:effectLst/>
                <a:uLnTx/>
                <a:uFillTx/>
                <a:latin typeface="Arial" panose="020B0604020202020204" pitchFamily="34" charset="0"/>
                <a:ea typeface="+mn-ea"/>
                <a:cs typeface="Arial" panose="020B0604020202020204" pitchFamily="34" charset="0"/>
              </a:rPr>
              <a:t>Ian Prosser</a:t>
            </a:r>
          </a:p>
        </p:txBody>
      </p:sp>
      <p:sp>
        <p:nvSpPr>
          <p:cNvPr id="6" name="TextBox 5">
            <a:extLst>
              <a:ext uri="{FF2B5EF4-FFF2-40B4-BE49-F238E27FC236}">
                <a16:creationId xmlns:a16="http://schemas.microsoft.com/office/drawing/2014/main" id="{B8AB1B1E-DDFB-E407-3279-6F561B62C110}"/>
              </a:ext>
            </a:extLst>
          </p:cNvPr>
          <p:cNvSpPr txBox="1"/>
          <p:nvPr/>
        </p:nvSpPr>
        <p:spPr>
          <a:xfrm>
            <a:off x="2573875" y="6026967"/>
            <a:ext cx="222628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Lead author: </a:t>
            </a:r>
            <a:r>
              <a:rPr kumimoji="0" lang="en-AU" sz="1200" b="0" i="0" u="none" strike="noStrike" kern="1200" cap="none" spc="0" normalizeH="0" baseline="0" noProof="0" dirty="0">
                <a:ln>
                  <a:noFill/>
                </a:ln>
                <a:solidFill>
                  <a:srgbClr val="FFCC00"/>
                </a:solidFill>
                <a:effectLst/>
                <a:uLnTx/>
                <a:uFillTx/>
                <a:latin typeface="Arial" panose="020B0604020202020204" pitchFamily="34" charset="0"/>
                <a:ea typeface="+mn-ea"/>
                <a:cs typeface="Arial" panose="020B0604020202020204" pitchFamily="34" charset="0"/>
              </a:rPr>
              <a:t>Scott Wilkinson</a:t>
            </a:r>
          </a:p>
        </p:txBody>
      </p:sp>
      <p:sp>
        <p:nvSpPr>
          <p:cNvPr id="7" name="TextBox 6">
            <a:extLst>
              <a:ext uri="{FF2B5EF4-FFF2-40B4-BE49-F238E27FC236}">
                <a16:creationId xmlns:a16="http://schemas.microsoft.com/office/drawing/2014/main" id="{8FAD0CF0-82CA-C4CA-5DEB-251CA16B493F}"/>
              </a:ext>
            </a:extLst>
          </p:cNvPr>
          <p:cNvSpPr txBox="1"/>
          <p:nvPr/>
        </p:nvSpPr>
        <p:spPr>
          <a:xfrm>
            <a:off x="314743" y="3290500"/>
            <a:ext cx="222628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Lead author: </a:t>
            </a:r>
            <a:r>
              <a:rPr kumimoji="0" lang="en-AU" sz="1200" b="0" i="0" u="none" strike="noStrike" kern="1200" cap="none" spc="0" normalizeH="0" baseline="0" noProof="0" dirty="0">
                <a:ln>
                  <a:noFill/>
                </a:ln>
                <a:solidFill>
                  <a:srgbClr val="FFCC00"/>
                </a:solidFill>
                <a:effectLst/>
                <a:uLnTx/>
                <a:uFillTx/>
                <a:latin typeface="Arial" panose="020B0604020202020204" pitchFamily="34" charset="0"/>
                <a:ea typeface="+mn-ea"/>
                <a:cs typeface="Arial" panose="020B0604020202020204" pitchFamily="34" charset="0"/>
              </a:rPr>
              <a:t>Rebecca Bartley</a:t>
            </a:r>
          </a:p>
        </p:txBody>
      </p:sp>
      <p:sp>
        <p:nvSpPr>
          <p:cNvPr id="8" name="TextBox 7">
            <a:extLst>
              <a:ext uri="{FF2B5EF4-FFF2-40B4-BE49-F238E27FC236}">
                <a16:creationId xmlns:a16="http://schemas.microsoft.com/office/drawing/2014/main" id="{39776ACD-6889-CC44-4B39-A03FA45FE3D6}"/>
              </a:ext>
            </a:extLst>
          </p:cNvPr>
          <p:cNvSpPr txBox="1"/>
          <p:nvPr/>
        </p:nvSpPr>
        <p:spPr>
          <a:xfrm>
            <a:off x="2451161" y="1870272"/>
            <a:ext cx="222628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Lead author: </a:t>
            </a:r>
            <a:r>
              <a:rPr kumimoji="0" lang="en-AU" sz="1200" b="0" i="0" u="none" strike="noStrike" kern="1200" cap="none" spc="0" normalizeH="0" baseline="0" noProof="0" dirty="0">
                <a:ln>
                  <a:noFill/>
                </a:ln>
                <a:solidFill>
                  <a:srgbClr val="FFCC00"/>
                </a:solidFill>
                <a:effectLst/>
                <a:uLnTx/>
                <a:uFillTx/>
                <a:latin typeface="Arial" panose="020B0604020202020204" pitchFamily="34" charset="0"/>
                <a:ea typeface="+mn-ea"/>
                <a:cs typeface="Arial" panose="020B0604020202020204" pitchFamily="34" charset="0"/>
              </a:rPr>
              <a:t>Andrew Brooks</a:t>
            </a:r>
          </a:p>
        </p:txBody>
      </p:sp>
      <p:pic>
        <p:nvPicPr>
          <p:cNvPr id="10" name="Picture 9">
            <a:extLst>
              <a:ext uri="{FF2B5EF4-FFF2-40B4-BE49-F238E27FC236}">
                <a16:creationId xmlns:a16="http://schemas.microsoft.com/office/drawing/2014/main" id="{21D93CA1-B01F-736B-827C-BB3540E2F2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97042" y="1573198"/>
            <a:ext cx="924026" cy="924026"/>
          </a:xfrm>
          <a:prstGeom prst="rect">
            <a:avLst/>
          </a:prstGeom>
        </p:spPr>
      </p:pic>
      <p:pic>
        <p:nvPicPr>
          <p:cNvPr id="18" name="Picture 17">
            <a:extLst>
              <a:ext uri="{FF2B5EF4-FFF2-40B4-BE49-F238E27FC236}">
                <a16:creationId xmlns:a16="http://schemas.microsoft.com/office/drawing/2014/main" id="{8828E085-2B46-B8C1-55D2-97F368CDED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49814" y="3866468"/>
            <a:ext cx="902992" cy="902992"/>
          </a:xfrm>
          <a:prstGeom prst="rect">
            <a:avLst/>
          </a:prstGeom>
        </p:spPr>
      </p:pic>
      <p:pic>
        <p:nvPicPr>
          <p:cNvPr id="31" name="Picture 30">
            <a:extLst>
              <a:ext uri="{FF2B5EF4-FFF2-40B4-BE49-F238E27FC236}">
                <a16:creationId xmlns:a16="http://schemas.microsoft.com/office/drawing/2014/main" id="{DBE6316C-59A0-33ED-30B3-9E031C6BC2A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95954" y="5636271"/>
            <a:ext cx="890566" cy="890566"/>
          </a:xfrm>
          <a:prstGeom prst="rect">
            <a:avLst/>
          </a:prstGeom>
        </p:spPr>
      </p:pic>
      <p:pic>
        <p:nvPicPr>
          <p:cNvPr id="32" name="Picture 31">
            <a:extLst>
              <a:ext uri="{FF2B5EF4-FFF2-40B4-BE49-F238E27FC236}">
                <a16:creationId xmlns:a16="http://schemas.microsoft.com/office/drawing/2014/main" id="{0135A00E-5D31-3B6D-AA60-A337B7D8B0F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1852" y="5105464"/>
            <a:ext cx="1006638" cy="984465"/>
          </a:xfrm>
          <a:prstGeom prst="rect">
            <a:avLst/>
          </a:prstGeom>
        </p:spPr>
      </p:pic>
      <p:pic>
        <p:nvPicPr>
          <p:cNvPr id="33" name="Picture 32">
            <a:extLst>
              <a:ext uri="{FF2B5EF4-FFF2-40B4-BE49-F238E27FC236}">
                <a16:creationId xmlns:a16="http://schemas.microsoft.com/office/drawing/2014/main" id="{2BD86DC5-FE0D-4F67-91CC-50CE82587B1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16984" y="945004"/>
            <a:ext cx="923880" cy="996743"/>
          </a:xfrm>
          <a:prstGeom prst="rect">
            <a:avLst/>
          </a:prstGeom>
        </p:spPr>
      </p:pic>
      <p:pic>
        <p:nvPicPr>
          <p:cNvPr id="34" name="Picture 33">
            <a:extLst>
              <a:ext uri="{FF2B5EF4-FFF2-40B4-BE49-F238E27FC236}">
                <a16:creationId xmlns:a16="http://schemas.microsoft.com/office/drawing/2014/main" id="{0A53EC63-0331-E959-81CE-1EA20542FD8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65616" y="3701205"/>
            <a:ext cx="993155" cy="950982"/>
          </a:xfrm>
          <a:prstGeom prst="rect">
            <a:avLst/>
          </a:prstGeom>
        </p:spPr>
      </p:pic>
    </p:spTree>
    <p:extLst>
      <p:ext uri="{BB962C8B-B14F-4D97-AF65-F5344CB8AC3E}">
        <p14:creationId xmlns:p14="http://schemas.microsoft.com/office/powerpoint/2010/main" val="292066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7" grpId="0"/>
      <p:bldP spid="19" grpId="0"/>
      <p:bldP spid="15" grpId="0" animBg="1"/>
      <p:bldP spid="21" grpId="0"/>
      <p:bldP spid="22" grpId="0" animBg="1"/>
      <p:bldP spid="23" grpId="0"/>
      <p:bldP spid="24" grpId="0" animBg="1"/>
      <p:bldP spid="25" grpId="0"/>
      <p:bldP spid="26" grpId="0" animBg="1"/>
      <p:bldP spid="27" grpId="0"/>
      <p:bldP spid="28" grpId="0" animBg="1"/>
      <p:bldP spid="29" grpId="0"/>
      <p:bldP spid="4" grpId="0"/>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AFE93-79B9-5C77-475F-BA12D14162E7}"/>
              </a:ext>
            </a:extLst>
          </p:cNvPr>
          <p:cNvSpPr txBox="1">
            <a:spLocks/>
          </p:cNvSpPr>
          <p:nvPr/>
        </p:nvSpPr>
        <p:spPr>
          <a:xfrm>
            <a:off x="346542" y="274719"/>
            <a:ext cx="11540658" cy="7119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Sediments and particulate nutrients</a:t>
            </a:r>
          </a:p>
        </p:txBody>
      </p:sp>
      <p:pic>
        <p:nvPicPr>
          <p:cNvPr id="6" name="Picture 5" descr="A river flowing through a large area&#10;&#10;Description automatically generated with medium confidence">
            <a:extLst>
              <a:ext uri="{FF2B5EF4-FFF2-40B4-BE49-F238E27FC236}">
                <a16:creationId xmlns:a16="http://schemas.microsoft.com/office/drawing/2014/main" id="{A62EC1FE-1514-84AB-7795-2B9B777EA3B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3709850"/>
            <a:ext cx="12227284" cy="3148149"/>
          </a:xfrm>
          <a:prstGeom prst="rect">
            <a:avLst/>
          </a:prstGeom>
        </p:spPr>
      </p:pic>
      <p:sp>
        <p:nvSpPr>
          <p:cNvPr id="7" name="TextBox 6">
            <a:extLst>
              <a:ext uri="{FF2B5EF4-FFF2-40B4-BE49-F238E27FC236}">
                <a16:creationId xmlns:a16="http://schemas.microsoft.com/office/drawing/2014/main" id="{6E8B145C-9ACD-1E25-1463-A2F88AFCF33A}"/>
              </a:ext>
            </a:extLst>
          </p:cNvPr>
          <p:cNvSpPr txBox="1"/>
          <p:nvPr/>
        </p:nvSpPr>
        <p:spPr>
          <a:xfrm>
            <a:off x="10971812" y="6563035"/>
            <a:ext cx="116410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Matt Curnock</a:t>
            </a:r>
          </a:p>
        </p:txBody>
      </p:sp>
      <p:sp>
        <p:nvSpPr>
          <p:cNvPr id="4" name="Rectangle 3">
            <a:extLst>
              <a:ext uri="{FF2B5EF4-FFF2-40B4-BE49-F238E27FC236}">
                <a16:creationId xmlns:a16="http://schemas.microsoft.com/office/drawing/2014/main" id="{6BF6CC70-8053-A8BA-4D83-BA501E9D8584}"/>
              </a:ext>
            </a:extLst>
          </p:cNvPr>
          <p:cNvSpPr/>
          <p:nvPr/>
        </p:nvSpPr>
        <p:spPr>
          <a:xfrm>
            <a:off x="346542" y="986647"/>
            <a:ext cx="11498916" cy="2442354"/>
          </a:xfrm>
          <a:prstGeom prst="rect">
            <a:avLst/>
          </a:prstGeom>
          <a:solidFill>
            <a:srgbClr val="FFAB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extBox 7">
            <a:extLst>
              <a:ext uri="{FF2B5EF4-FFF2-40B4-BE49-F238E27FC236}">
                <a16:creationId xmlns:a16="http://schemas.microsoft.com/office/drawing/2014/main" id="{66AFA87E-894A-6A28-B097-9774D4419065}"/>
              </a:ext>
            </a:extLst>
          </p:cNvPr>
          <p:cNvSpPr txBox="1"/>
          <p:nvPr/>
        </p:nvSpPr>
        <p:spPr>
          <a:xfrm>
            <a:off x="430028" y="1131547"/>
            <a:ext cx="11415430" cy="2308324"/>
          </a:xfrm>
          <a:prstGeom prst="rect">
            <a:avLst/>
          </a:prstGeom>
          <a:noFill/>
        </p:spPr>
        <p:txBody>
          <a:bodyPr wrap="square">
            <a:spAutoFit/>
          </a:bodyPr>
          <a:lstStyle/>
          <a:p>
            <a:pPr marL="285750" indent="-285750">
              <a:buClr>
                <a:srgbClr val="FFAB00"/>
              </a:buClr>
              <a:buFont typeface="Arial" panose="020B0604020202020204" pitchFamily="34" charset="0"/>
              <a:buChar char="►"/>
            </a:pPr>
            <a:r>
              <a:rPr lang="en-AU" dirty="0">
                <a:effectLst/>
                <a:latin typeface="Arial" panose="020B0604020202020204" pitchFamily="34" charset="0"/>
                <a:ea typeface="Calibri" panose="020F0502020204030204" pitchFamily="34" charset="0"/>
                <a:cs typeface="Arial" panose="020B0604020202020204" pitchFamily="34" charset="0"/>
              </a:rPr>
              <a:t>Exports of </a:t>
            </a:r>
            <a:r>
              <a:rPr lang="en-AU" b="1" dirty="0">
                <a:effectLst/>
                <a:latin typeface="Arial" panose="020B0604020202020204" pitchFamily="34" charset="0"/>
                <a:ea typeface="Calibri" panose="020F0502020204030204" pitchFamily="34" charset="0"/>
                <a:cs typeface="Arial" panose="020B0604020202020204" pitchFamily="34" charset="0"/>
              </a:rPr>
              <a:t>fine sediment and particulate nutrients </a:t>
            </a:r>
            <a:r>
              <a:rPr lang="en-AU" dirty="0">
                <a:effectLst/>
                <a:latin typeface="Arial" panose="020B0604020202020204" pitchFamily="34" charset="0"/>
                <a:ea typeface="Calibri" panose="020F0502020204030204" pitchFamily="34" charset="0"/>
                <a:cs typeface="Arial" panose="020B0604020202020204" pitchFamily="34" charset="0"/>
              </a:rPr>
              <a:t>from catchments to the Great Barrier Reef are </a:t>
            </a:r>
            <a:r>
              <a:rPr lang="en-AU" b="1" dirty="0">
                <a:effectLst/>
                <a:latin typeface="Arial" panose="020B0604020202020204" pitchFamily="34" charset="0"/>
                <a:ea typeface="Calibri" panose="020F0502020204030204" pitchFamily="34" charset="0"/>
                <a:cs typeface="Arial" panose="020B0604020202020204" pitchFamily="34" charset="0"/>
              </a:rPr>
              <a:t>1.4 to 5 times higher than pre-development rates</a:t>
            </a:r>
            <a:r>
              <a:rPr lang="en-AU" dirty="0">
                <a:effectLst/>
                <a:latin typeface="Arial" panose="020B0604020202020204" pitchFamily="34" charset="0"/>
                <a:ea typeface="Calibri" panose="020F0502020204030204" pitchFamily="34" charset="0"/>
                <a:cs typeface="Arial" panose="020B0604020202020204" pitchFamily="34" charset="0"/>
              </a:rPr>
              <a:t>. </a:t>
            </a:r>
          </a:p>
          <a:p>
            <a:pPr marL="285750" indent="-285750">
              <a:buClr>
                <a:srgbClr val="FFAB00"/>
              </a:buClr>
              <a:buFont typeface="Arial" panose="020B0604020202020204" pitchFamily="34" charset="0"/>
              <a:buChar char="►"/>
            </a:pPr>
            <a:endParaRPr lang="en-AU" dirty="0">
              <a:latin typeface="Arial" panose="020B0604020202020204" pitchFamily="34" charset="0"/>
              <a:ea typeface="Calibri" panose="020F0502020204030204" pitchFamily="34" charset="0"/>
              <a:cs typeface="Arial" panose="020B0604020202020204" pitchFamily="34" charset="0"/>
            </a:endParaRPr>
          </a:p>
          <a:p>
            <a:pPr marL="285750" indent="-285750">
              <a:buClr>
                <a:srgbClr val="FFAB00"/>
              </a:buClr>
              <a:buFont typeface="Arial" panose="020B0604020202020204" pitchFamily="34" charset="0"/>
              <a:buChar char="►"/>
            </a:pPr>
            <a:r>
              <a:rPr lang="en-AU" b="1" dirty="0">
                <a:effectLst/>
                <a:latin typeface="Arial" panose="020B0604020202020204" pitchFamily="34" charset="0"/>
                <a:ea typeface="Calibri" panose="020F0502020204030204" pitchFamily="34" charset="0"/>
                <a:cs typeface="Arial" panose="020B0604020202020204" pitchFamily="34" charset="0"/>
              </a:rPr>
              <a:t>Increased delivery </a:t>
            </a:r>
            <a:r>
              <a:rPr lang="en-AU" dirty="0">
                <a:effectLst/>
                <a:latin typeface="Arial" panose="020B0604020202020204" pitchFamily="34" charset="0"/>
                <a:ea typeface="Calibri" panose="020F0502020204030204" pitchFamily="34" charset="0"/>
                <a:cs typeface="Arial" panose="020B0604020202020204" pitchFamily="34" charset="0"/>
              </a:rPr>
              <a:t>of land-based fine sediment and particulate nutrients </a:t>
            </a:r>
            <a:r>
              <a:rPr lang="en-AU" b="1" dirty="0">
                <a:effectLst/>
                <a:latin typeface="Arial" panose="020B0604020202020204" pitchFamily="34" charset="0"/>
                <a:ea typeface="Calibri" panose="020F0502020204030204" pitchFamily="34" charset="0"/>
                <a:cs typeface="Arial" panose="020B0604020202020204" pitchFamily="34" charset="0"/>
              </a:rPr>
              <a:t>reduces the quality and quantity of light </a:t>
            </a:r>
            <a:r>
              <a:rPr lang="en-AU" dirty="0">
                <a:effectLst/>
                <a:latin typeface="Arial" panose="020B0604020202020204" pitchFamily="34" charset="0"/>
                <a:ea typeface="Calibri" panose="020F0502020204030204" pitchFamily="34" charset="0"/>
                <a:cs typeface="Arial" panose="020B0604020202020204" pitchFamily="34" charset="0"/>
              </a:rPr>
              <a:t>in Great Barrier Reef ecosystems, with </a:t>
            </a:r>
            <a:r>
              <a:rPr lang="en-AU" b="1" dirty="0">
                <a:effectLst/>
                <a:latin typeface="Arial" panose="020B0604020202020204" pitchFamily="34" charset="0"/>
                <a:ea typeface="Calibri" panose="020F0502020204030204" pitchFamily="34" charset="0"/>
                <a:cs typeface="Arial" panose="020B0604020202020204" pitchFamily="34" charset="0"/>
              </a:rPr>
              <a:t>impacts on inshore seagrass meadows and coral reefs</a:t>
            </a:r>
            <a:r>
              <a:rPr lang="en-AU" dirty="0">
                <a:effectLst/>
                <a:latin typeface="Arial" panose="020B0604020202020204" pitchFamily="34" charset="0"/>
                <a:ea typeface="Calibri" panose="020F0502020204030204" pitchFamily="34" charset="0"/>
                <a:cs typeface="Arial" panose="020B0604020202020204" pitchFamily="34" charset="0"/>
              </a:rPr>
              <a:t>. </a:t>
            </a:r>
          </a:p>
          <a:p>
            <a:pPr marL="285750" indent="-285750">
              <a:buClr>
                <a:srgbClr val="FFAB00"/>
              </a:buClr>
              <a:buFont typeface="Arial" panose="020B0604020202020204" pitchFamily="34" charset="0"/>
              <a:buChar char="►"/>
            </a:pPr>
            <a:endParaRPr lang="en-AU" dirty="0">
              <a:latin typeface="Arial" panose="020B0604020202020204" pitchFamily="34" charset="0"/>
              <a:ea typeface="Calibri" panose="020F0502020204030204" pitchFamily="34" charset="0"/>
              <a:cs typeface="Arial" panose="020B0604020202020204" pitchFamily="34" charset="0"/>
            </a:endParaRPr>
          </a:p>
          <a:p>
            <a:pPr marL="285750" indent="-285750">
              <a:buClr>
                <a:srgbClr val="FFAB00"/>
              </a:buClr>
              <a:buFont typeface="Arial" panose="020B0604020202020204" pitchFamily="34" charset="0"/>
              <a:buChar char="►"/>
            </a:pPr>
            <a:r>
              <a:rPr lang="en-AU" dirty="0">
                <a:effectLst/>
                <a:latin typeface="Arial" panose="020B0604020202020204" pitchFamily="34" charset="0"/>
                <a:ea typeface="Calibri" panose="020F0502020204030204" pitchFamily="34" charset="0"/>
                <a:cs typeface="Arial" panose="020B0604020202020204" pitchFamily="34" charset="0"/>
              </a:rPr>
              <a:t>Management is most effective when </a:t>
            </a:r>
            <a:r>
              <a:rPr lang="en-AU" b="1" dirty="0">
                <a:effectLst/>
                <a:latin typeface="Arial" panose="020B0604020202020204" pitchFamily="34" charset="0"/>
                <a:ea typeface="Calibri" panose="020F0502020204030204" pitchFamily="34" charset="0"/>
                <a:cs typeface="Arial" panose="020B0604020202020204" pitchFamily="34" charset="0"/>
              </a:rPr>
              <a:t>targeted to sediment and particulate nutrient hotspots </a:t>
            </a:r>
            <a:r>
              <a:rPr lang="en-AU" dirty="0">
                <a:effectLst/>
                <a:latin typeface="Arial" panose="020B0604020202020204" pitchFamily="34" charset="0"/>
                <a:ea typeface="Calibri" panose="020F0502020204030204" pitchFamily="34" charset="0"/>
                <a:cs typeface="Arial" panose="020B0604020202020204" pitchFamily="34" charset="0"/>
              </a:rPr>
              <a:t>which can occur </a:t>
            </a:r>
            <a:r>
              <a:rPr lang="en-AU" b="1" dirty="0">
                <a:effectLst/>
                <a:latin typeface="Arial" panose="020B0604020202020204" pitchFamily="34" charset="0"/>
                <a:ea typeface="Calibri" panose="020F0502020204030204" pitchFamily="34" charset="0"/>
                <a:cs typeface="Arial" panose="020B0604020202020204" pitchFamily="34" charset="0"/>
              </a:rPr>
              <a:t>in all land uses from gully, streambank or hillslope erosion</a:t>
            </a:r>
            <a:r>
              <a:rPr lang="en-AU" dirty="0">
                <a:effectLst/>
                <a:latin typeface="Arial" panose="020B0604020202020204" pitchFamily="34" charset="0"/>
                <a:ea typeface="Calibri" panose="020F0502020204030204" pitchFamily="34" charset="0"/>
                <a:cs typeface="Arial" panose="020B0604020202020204" pitchFamily="34" charset="0"/>
              </a:rPr>
              <a:t>. </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340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B60BEA-ECD8-FA49-734E-C4D8807D549A}"/>
              </a:ext>
            </a:extLst>
          </p:cNvPr>
          <p:cNvSpPr txBox="1"/>
          <p:nvPr/>
        </p:nvSpPr>
        <p:spPr>
          <a:xfrm>
            <a:off x="347342" y="1279499"/>
            <a:ext cx="5947932" cy="5349478"/>
          </a:xfrm>
          <a:prstGeom prst="rect">
            <a:avLst/>
          </a:prstGeom>
          <a:noFill/>
        </p:spPr>
        <p:txBody>
          <a:bodyPr wrap="square">
            <a:spAutoFit/>
          </a:bodyPr>
          <a:lstStyle/>
          <a:p>
            <a:pPr marL="285750" marR="0" lvl="0" indent="-285750" algn="l" defTabSz="914400" rtl="0" eaLnBrk="1" fontAlgn="auto" latinLnBrk="0" hangingPunct="1">
              <a:lnSpc>
                <a:spcPct val="114000"/>
              </a:lnSpc>
              <a:spcBef>
                <a:spcPts val="0"/>
              </a:spcBef>
              <a:spcAft>
                <a:spcPts val="600"/>
              </a:spcAft>
              <a:buClr>
                <a:srgbClr val="FFCC00"/>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Land used for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grazing</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is the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largest contributor </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of fine sediments, because it is </a:t>
            </a:r>
            <a:r>
              <a:rPr kumimoji="0" lang="en-US" sz="180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by far the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biggest land use by area</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(73%); other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intensive land uses </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can generate large amounts of fine sediment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locally</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but cover a smaller area. </a:t>
            </a:r>
          </a:p>
          <a:p>
            <a:pPr marL="285750" marR="0" lvl="0" indent="-285750" algn="l" defTabSz="914400" rtl="0" eaLnBrk="1" fontAlgn="auto" latinLnBrk="0" hangingPunct="1">
              <a:lnSpc>
                <a:spcPct val="114000"/>
              </a:lnSpc>
              <a:spcBef>
                <a:spcPts val="0"/>
              </a:spcBef>
              <a:spcAft>
                <a:spcPts val="600"/>
              </a:spcAft>
              <a:buClr>
                <a:srgbClr val="FFCC00"/>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The main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drivers</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of anthropogenic sediment and particulate nutrient exports are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overgrazing, land clearing, tillage and other soil disturbances</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14000"/>
              </a:lnSpc>
              <a:spcBef>
                <a:spcPts val="0"/>
              </a:spcBef>
              <a:spcAft>
                <a:spcPts val="600"/>
              </a:spcAft>
              <a:buClr>
                <a:srgbClr val="FFCC00"/>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Modelling and observations show that about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half</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of the sediment exported comes from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gully erosion</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with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hillslope and streambank </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erosion accounting almost equally for the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other half</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14000"/>
              </a:lnSpc>
              <a:spcBef>
                <a:spcPts val="0"/>
              </a:spcBef>
              <a:spcAft>
                <a:spcPts val="600"/>
              </a:spcAft>
              <a:buClr>
                <a:srgbClr val="FFCC00"/>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Much of the export comes from a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relatively small </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area. For example, in the Bowen catchment, 30% of the sediment from gully erosion comes from just 2% of the gullies. </a:t>
            </a:r>
            <a:endParaRPr kumimoji="0" lang="en-AU"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pic>
        <p:nvPicPr>
          <p:cNvPr id="9" name="Picture 8" descr="A dirt road and trees&#10;&#10;Description automatically generated">
            <a:extLst>
              <a:ext uri="{FF2B5EF4-FFF2-40B4-BE49-F238E27FC236}">
                <a16:creationId xmlns:a16="http://schemas.microsoft.com/office/drawing/2014/main" id="{637ACA15-D47A-278B-4D9A-342C0C430F2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34716" y="0"/>
            <a:ext cx="5557284" cy="6858000"/>
          </a:xfrm>
          <a:prstGeom prst="rect">
            <a:avLst/>
          </a:prstGeom>
        </p:spPr>
      </p:pic>
      <p:sp>
        <p:nvSpPr>
          <p:cNvPr id="2" name="Title 1">
            <a:extLst>
              <a:ext uri="{FF2B5EF4-FFF2-40B4-BE49-F238E27FC236}">
                <a16:creationId xmlns:a16="http://schemas.microsoft.com/office/drawing/2014/main" id="{78415D04-8155-B886-1481-95BC4F802C12}"/>
              </a:ext>
            </a:extLst>
          </p:cNvPr>
          <p:cNvSpPr txBox="1">
            <a:spLocks/>
          </p:cNvSpPr>
          <p:nvPr/>
        </p:nvSpPr>
        <p:spPr>
          <a:xfrm>
            <a:off x="268964" y="173119"/>
            <a:ext cx="5904614" cy="7119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Sediments and particulate nutrients</a:t>
            </a:r>
          </a:p>
        </p:txBody>
      </p:sp>
      <p:sp>
        <p:nvSpPr>
          <p:cNvPr id="4" name="TextBox 3">
            <a:extLst>
              <a:ext uri="{FF2B5EF4-FFF2-40B4-BE49-F238E27FC236}">
                <a16:creationId xmlns:a16="http://schemas.microsoft.com/office/drawing/2014/main" id="{86B13D27-0853-ABBA-9651-FA8E34DC1984}"/>
              </a:ext>
            </a:extLst>
          </p:cNvPr>
          <p:cNvSpPr txBox="1"/>
          <p:nvPr/>
        </p:nvSpPr>
        <p:spPr>
          <a:xfrm>
            <a:off x="10971364" y="6555912"/>
            <a:ext cx="116410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Matt Curnock</a:t>
            </a:r>
          </a:p>
        </p:txBody>
      </p:sp>
    </p:spTree>
    <p:extLst>
      <p:ext uri="{BB962C8B-B14F-4D97-AF65-F5344CB8AC3E}">
        <p14:creationId xmlns:p14="http://schemas.microsoft.com/office/powerpoint/2010/main" val="121837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2EE5783-86D8-CF0D-6435-BB20B4D36132}"/>
              </a:ext>
            </a:extLst>
          </p:cNvPr>
          <p:cNvSpPr txBox="1">
            <a:spLocks/>
          </p:cNvSpPr>
          <p:nvPr/>
        </p:nvSpPr>
        <p:spPr>
          <a:xfrm>
            <a:off x="268963" y="173119"/>
            <a:ext cx="11120526" cy="7119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Burdekin basin is a major sediment source</a:t>
            </a:r>
          </a:p>
        </p:txBody>
      </p:sp>
      <p:pic>
        <p:nvPicPr>
          <p:cNvPr id="8" name="Picture 7">
            <a:extLst>
              <a:ext uri="{FF2B5EF4-FFF2-40B4-BE49-F238E27FC236}">
                <a16:creationId xmlns:a16="http://schemas.microsoft.com/office/drawing/2014/main" id="{20C1C5BD-EC4A-115D-CAD0-24CD1269C8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13924" y="2479202"/>
            <a:ext cx="6792295" cy="3891569"/>
          </a:xfrm>
          <a:prstGeom prst="rect">
            <a:avLst/>
          </a:prstGeom>
        </p:spPr>
      </p:pic>
      <p:sp>
        <p:nvSpPr>
          <p:cNvPr id="9" name="TextBox 8">
            <a:extLst>
              <a:ext uri="{FF2B5EF4-FFF2-40B4-BE49-F238E27FC236}">
                <a16:creationId xmlns:a16="http://schemas.microsoft.com/office/drawing/2014/main" id="{12D28BF8-2A07-1760-06F6-06A42C9A1F75}"/>
              </a:ext>
            </a:extLst>
          </p:cNvPr>
          <p:cNvSpPr txBox="1"/>
          <p:nvPr/>
        </p:nvSpPr>
        <p:spPr>
          <a:xfrm>
            <a:off x="3980476" y="2109870"/>
            <a:ext cx="4745723" cy="369332"/>
          </a:xfrm>
          <a:prstGeom prst="rect">
            <a:avLst/>
          </a:prstGeom>
          <a:noFill/>
        </p:spPr>
        <p:txBody>
          <a:bodyPr wrap="none" rtlCol="0">
            <a:spAutoFit/>
          </a:bodyPr>
          <a:lstStyle/>
          <a:p>
            <a:r>
              <a:rPr lang="en-AU" b="1" dirty="0">
                <a:latin typeface="Arial" panose="020B0604020202020204" pitchFamily="34" charset="0"/>
                <a:cs typeface="Arial" panose="020B0604020202020204" pitchFamily="34" charset="0"/>
              </a:rPr>
              <a:t>Total suspended sediment loads by basin</a:t>
            </a:r>
          </a:p>
        </p:txBody>
      </p:sp>
      <p:sp>
        <p:nvSpPr>
          <p:cNvPr id="11" name="TextBox 10">
            <a:extLst>
              <a:ext uri="{FF2B5EF4-FFF2-40B4-BE49-F238E27FC236}">
                <a16:creationId xmlns:a16="http://schemas.microsoft.com/office/drawing/2014/main" id="{7F579796-E220-9BAD-7D33-5F9D6D5381BC}"/>
              </a:ext>
            </a:extLst>
          </p:cNvPr>
          <p:cNvSpPr txBox="1"/>
          <p:nvPr/>
        </p:nvSpPr>
        <p:spPr>
          <a:xfrm>
            <a:off x="416211" y="885046"/>
            <a:ext cx="10835722" cy="697563"/>
          </a:xfrm>
          <a:prstGeom prst="rect">
            <a:avLst/>
          </a:prstGeom>
          <a:noFill/>
        </p:spPr>
        <p:txBody>
          <a:bodyPr wrap="square">
            <a:spAutoFit/>
          </a:bodyPr>
          <a:lstStyle/>
          <a:p>
            <a:pPr marL="285750" indent="-285750">
              <a:lnSpc>
                <a:spcPct val="114000"/>
              </a:lnSpc>
              <a:spcAft>
                <a:spcPts val="600"/>
              </a:spcAft>
              <a:buClr>
                <a:srgbClr val="FFCC00"/>
              </a:buClr>
              <a:buFont typeface="Arial" panose="020B0604020202020204" pitchFamily="34" charset="0"/>
              <a:buChar char="►"/>
              <a:defRPr/>
            </a:pPr>
            <a:r>
              <a:rPr lang="en-US" dirty="0">
                <a:solidFill>
                  <a:prstClr val="black">
                    <a:lumMod val="75000"/>
                    <a:lumOff val="25000"/>
                  </a:prstClr>
                </a:solidFill>
                <a:latin typeface="Arial" panose="020B0604020202020204" pitchFamily="34" charset="0"/>
                <a:cs typeface="Arial" panose="020B0604020202020204" pitchFamily="34" charset="0"/>
              </a:rPr>
              <a:t>Single largest contributor of fine sediment accounting for, on average, </a:t>
            </a:r>
            <a:r>
              <a:rPr lang="en-US" b="1" dirty="0">
                <a:solidFill>
                  <a:prstClr val="black">
                    <a:lumMod val="75000"/>
                    <a:lumOff val="25000"/>
                  </a:prstClr>
                </a:solidFill>
                <a:latin typeface="Arial" panose="020B0604020202020204" pitchFamily="34" charset="0"/>
                <a:cs typeface="Arial" panose="020B0604020202020204" pitchFamily="34" charset="0"/>
              </a:rPr>
              <a:t>40% of the total load (3.6 Mt)</a:t>
            </a:r>
            <a:r>
              <a:rPr lang="en-US" dirty="0">
                <a:solidFill>
                  <a:prstClr val="black">
                    <a:lumMod val="75000"/>
                    <a:lumOff val="25000"/>
                  </a:prstClr>
                </a:solidFill>
                <a:latin typeface="Arial" panose="020B0604020202020204" pitchFamily="34" charset="0"/>
                <a:cs typeface="Arial" panose="020B0604020202020204" pitchFamily="34" charset="0"/>
              </a:rPr>
              <a:t> delivered from the catchment area to the Great Barrier Reef.</a:t>
            </a:r>
            <a:endParaRPr lang="en-AU" dirty="0">
              <a:solidFill>
                <a:prstClr val="black">
                  <a:lumMod val="75000"/>
                  <a:lumOff val="2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4273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land with water and trees&#10;&#10;Description automatically generated">
            <a:extLst>
              <a:ext uri="{FF2B5EF4-FFF2-40B4-BE49-F238E27FC236}">
                <a16:creationId xmlns:a16="http://schemas.microsoft.com/office/drawing/2014/main" id="{87493B45-EA5A-99E0-AA67-C516F29902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792" y="1773780"/>
            <a:ext cx="12226792" cy="5084220"/>
          </a:xfrm>
          <a:prstGeom prst="rect">
            <a:avLst/>
          </a:prstGeom>
        </p:spPr>
      </p:pic>
      <p:sp>
        <p:nvSpPr>
          <p:cNvPr id="4" name="Title 1">
            <a:extLst>
              <a:ext uri="{FF2B5EF4-FFF2-40B4-BE49-F238E27FC236}">
                <a16:creationId xmlns:a16="http://schemas.microsoft.com/office/drawing/2014/main" id="{2940ECED-833D-B313-2233-7BE9A0821995}"/>
              </a:ext>
            </a:extLst>
          </p:cNvPr>
          <p:cNvSpPr txBox="1">
            <a:spLocks/>
          </p:cNvSpPr>
          <p:nvPr/>
        </p:nvSpPr>
        <p:spPr>
          <a:xfrm>
            <a:off x="268964" y="173119"/>
            <a:ext cx="6798586" cy="7119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Burdekin</a:t>
            </a:r>
            <a:r>
              <a:rPr kumimoji="0" lang="en-AU" sz="3600" b="1" i="0" u="none" strike="noStrike" kern="1200" cap="none" spc="0" normalizeH="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 </a:t>
            </a:r>
            <a:r>
              <a:rPr kumimoji="0" lang="en-AU" sz="36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summary</a:t>
            </a:r>
          </a:p>
        </p:txBody>
      </p:sp>
      <p:sp>
        <p:nvSpPr>
          <p:cNvPr id="6" name="TextBox 5">
            <a:extLst>
              <a:ext uri="{FF2B5EF4-FFF2-40B4-BE49-F238E27FC236}">
                <a16:creationId xmlns:a16="http://schemas.microsoft.com/office/drawing/2014/main" id="{FF817D6B-3338-3131-DE5C-5E57A18A2826}"/>
              </a:ext>
            </a:extLst>
          </p:cNvPr>
          <p:cNvSpPr txBox="1"/>
          <p:nvPr/>
        </p:nvSpPr>
        <p:spPr>
          <a:xfrm>
            <a:off x="268964" y="840839"/>
            <a:ext cx="11053264" cy="697563"/>
          </a:xfrm>
          <a:prstGeom prst="rect">
            <a:avLst/>
          </a:prstGeom>
          <a:noFill/>
        </p:spPr>
        <p:txBody>
          <a:bodyPr wrap="square">
            <a:spAutoFit/>
          </a:bodyPr>
          <a:lstStyle/>
          <a:p>
            <a:pPr marL="285750" indent="-285750">
              <a:lnSpc>
                <a:spcPct val="114000"/>
              </a:lnSpc>
              <a:spcAft>
                <a:spcPts val="600"/>
              </a:spcAft>
              <a:buClr>
                <a:srgbClr val="FFCC00"/>
              </a:buClr>
              <a:buFont typeface="Arial" panose="020B0604020202020204" pitchFamily="34" charset="0"/>
              <a:buChar char="►"/>
              <a:defRPr/>
            </a:pPr>
            <a:r>
              <a:rPr lang="en-US" dirty="0">
                <a:solidFill>
                  <a:prstClr val="black">
                    <a:lumMod val="75000"/>
                    <a:lumOff val="25000"/>
                  </a:prstClr>
                </a:solidFill>
                <a:latin typeface="Arial" panose="020B0604020202020204" pitchFamily="34" charset="0"/>
                <a:cs typeface="Arial" panose="020B0604020202020204" pitchFamily="34" charset="0"/>
              </a:rPr>
              <a:t>Estimated that the load has increased by </a:t>
            </a:r>
            <a:r>
              <a:rPr lang="en-US" b="1" dirty="0">
                <a:solidFill>
                  <a:prstClr val="black">
                    <a:lumMod val="75000"/>
                    <a:lumOff val="25000"/>
                  </a:prstClr>
                </a:solidFill>
                <a:latin typeface="Arial" panose="020B0604020202020204" pitchFamily="34" charset="0"/>
                <a:cs typeface="Arial" panose="020B0604020202020204" pitchFamily="34" charset="0"/>
              </a:rPr>
              <a:t>5 times </a:t>
            </a:r>
            <a:r>
              <a:rPr lang="en-US" dirty="0">
                <a:solidFill>
                  <a:prstClr val="black">
                    <a:lumMod val="75000"/>
                    <a:lumOff val="25000"/>
                  </a:prstClr>
                </a:solidFill>
                <a:latin typeface="Arial" panose="020B0604020202020204" pitchFamily="34" charset="0"/>
                <a:cs typeface="Arial" panose="020B0604020202020204" pitchFamily="34" charset="0"/>
              </a:rPr>
              <a:t>since the arrival of Europeans. This increase is supported by monitoring, modelling, catchment erosion tracing studies, sediment cores and coral cores.</a:t>
            </a:r>
            <a:endParaRPr lang="en-AU" dirty="0">
              <a:solidFill>
                <a:prstClr val="black">
                  <a:lumMod val="75000"/>
                  <a:lumOff val="25000"/>
                </a:prstClr>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65401CCA-92A5-F4B9-8473-1CDB7E12E340}"/>
              </a:ext>
            </a:extLst>
          </p:cNvPr>
          <p:cNvSpPr/>
          <p:nvPr/>
        </p:nvSpPr>
        <p:spPr>
          <a:xfrm>
            <a:off x="887105" y="2736376"/>
            <a:ext cx="4633415" cy="859809"/>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93887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land with water and trees&#10;&#10;Description automatically generated">
            <a:extLst>
              <a:ext uri="{FF2B5EF4-FFF2-40B4-BE49-F238E27FC236}">
                <a16:creationId xmlns:a16="http://schemas.microsoft.com/office/drawing/2014/main" id="{87493B45-EA5A-99E0-AA67-C516F29902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792" y="1773780"/>
            <a:ext cx="12226792" cy="5084220"/>
          </a:xfrm>
          <a:prstGeom prst="rect">
            <a:avLst/>
          </a:prstGeom>
        </p:spPr>
      </p:pic>
      <p:sp>
        <p:nvSpPr>
          <p:cNvPr id="4" name="Title 1">
            <a:extLst>
              <a:ext uri="{FF2B5EF4-FFF2-40B4-BE49-F238E27FC236}">
                <a16:creationId xmlns:a16="http://schemas.microsoft.com/office/drawing/2014/main" id="{2940ECED-833D-B313-2233-7BE9A0821995}"/>
              </a:ext>
            </a:extLst>
          </p:cNvPr>
          <p:cNvSpPr txBox="1">
            <a:spLocks/>
          </p:cNvSpPr>
          <p:nvPr/>
        </p:nvSpPr>
        <p:spPr>
          <a:xfrm>
            <a:off x="268964" y="173119"/>
            <a:ext cx="6798586" cy="7119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Burdekin</a:t>
            </a:r>
            <a:r>
              <a:rPr kumimoji="0" lang="en-AU" sz="3600" b="1" i="0" u="none" strike="noStrike" kern="1200" cap="none" spc="0" normalizeH="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 </a:t>
            </a:r>
            <a:r>
              <a:rPr kumimoji="0" lang="en-AU" sz="36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summary</a:t>
            </a:r>
          </a:p>
        </p:txBody>
      </p:sp>
      <p:sp>
        <p:nvSpPr>
          <p:cNvPr id="6" name="TextBox 5">
            <a:extLst>
              <a:ext uri="{FF2B5EF4-FFF2-40B4-BE49-F238E27FC236}">
                <a16:creationId xmlns:a16="http://schemas.microsoft.com/office/drawing/2014/main" id="{FF817D6B-3338-3131-DE5C-5E57A18A2826}"/>
              </a:ext>
            </a:extLst>
          </p:cNvPr>
          <p:cNvSpPr txBox="1"/>
          <p:nvPr/>
        </p:nvSpPr>
        <p:spPr>
          <a:xfrm>
            <a:off x="268964" y="840839"/>
            <a:ext cx="11053264" cy="697563"/>
          </a:xfrm>
          <a:prstGeom prst="rect">
            <a:avLst/>
          </a:prstGeom>
          <a:noFill/>
        </p:spPr>
        <p:txBody>
          <a:bodyPr wrap="square">
            <a:spAutoFit/>
          </a:bodyPr>
          <a:lstStyle/>
          <a:p>
            <a:pPr marL="285750" marR="0" lvl="0" indent="-285750" algn="l" defTabSz="914400" rtl="0" eaLnBrk="1" fontAlgn="auto" latinLnBrk="0" hangingPunct="1">
              <a:lnSpc>
                <a:spcPct val="114000"/>
              </a:lnSpc>
              <a:spcBef>
                <a:spcPts val="0"/>
              </a:spcBef>
              <a:spcAft>
                <a:spcPts val="600"/>
              </a:spcAft>
              <a:buClr>
                <a:srgbClr val="FFCC00"/>
              </a:buClr>
              <a:buSzTx/>
              <a:buFont typeface="Arial" panose="020B0604020202020204" pitchFamily="34" charset="0"/>
              <a:buChar char="►"/>
              <a:tabLst/>
              <a:defRPr/>
            </a:pPr>
            <a:r>
              <a:rPr lang="en-US" baseline="0" dirty="0">
                <a:solidFill>
                  <a:prstClr val="black">
                    <a:lumMod val="75000"/>
                    <a:lumOff val="25000"/>
                  </a:prstClr>
                </a:solidFill>
                <a:latin typeface="Arial" panose="020B0604020202020204" pitchFamily="34" charset="0"/>
                <a:cs typeface="Arial" panose="020B0604020202020204" pitchFamily="34" charset="0"/>
              </a:rPr>
              <a:t>Monitoring of Burdekin </a:t>
            </a:r>
            <a:r>
              <a:rPr lang="en-US" b="1" baseline="0" dirty="0">
                <a:solidFill>
                  <a:prstClr val="black">
                    <a:lumMod val="75000"/>
                    <a:lumOff val="25000"/>
                  </a:prstClr>
                </a:solidFill>
                <a:latin typeface="Arial" panose="020B0604020202020204" pitchFamily="34" charset="0"/>
                <a:cs typeface="Arial" panose="020B0604020202020204" pitchFamily="34" charset="0"/>
              </a:rPr>
              <a:t>flood plumes </a:t>
            </a:r>
            <a:r>
              <a:rPr lang="en-US" baseline="0" dirty="0">
                <a:solidFill>
                  <a:prstClr val="black">
                    <a:lumMod val="75000"/>
                    <a:lumOff val="25000"/>
                  </a:prstClr>
                </a:solidFill>
                <a:latin typeface="Arial" panose="020B0604020202020204" pitchFamily="34" charset="0"/>
                <a:cs typeface="Arial" panose="020B0604020202020204" pitchFamily="34" charset="0"/>
              </a:rPr>
              <a:t>show it is the fine sedimen</a:t>
            </a:r>
            <a:r>
              <a:rPr lang="en-US" dirty="0">
                <a:solidFill>
                  <a:prstClr val="black">
                    <a:lumMod val="75000"/>
                    <a:lumOff val="25000"/>
                  </a:prstClr>
                </a:solidFill>
                <a:latin typeface="Arial" panose="020B0604020202020204" pitchFamily="34" charset="0"/>
                <a:cs typeface="Arial" panose="020B0604020202020204" pitchFamily="34" charset="0"/>
              </a:rPr>
              <a:t>t (&lt; 20 um) fraction that travels furthest (&gt; 100 kms) in the Great Barrier Reef lagoon with the coarser fractions settling near the river mouth.</a:t>
            </a:r>
          </a:p>
        </p:txBody>
      </p:sp>
      <p:sp>
        <p:nvSpPr>
          <p:cNvPr id="7" name="Rectangle 6">
            <a:extLst>
              <a:ext uri="{FF2B5EF4-FFF2-40B4-BE49-F238E27FC236}">
                <a16:creationId xmlns:a16="http://schemas.microsoft.com/office/drawing/2014/main" id="{C3E9CE22-0320-57AA-2AFB-40CC3356DABE}"/>
              </a:ext>
            </a:extLst>
          </p:cNvPr>
          <p:cNvSpPr/>
          <p:nvPr/>
        </p:nvSpPr>
        <p:spPr>
          <a:xfrm>
            <a:off x="6216556" y="1773780"/>
            <a:ext cx="5588757" cy="338507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42223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land with water and trees&#10;&#10;Description automatically generated">
            <a:extLst>
              <a:ext uri="{FF2B5EF4-FFF2-40B4-BE49-F238E27FC236}">
                <a16:creationId xmlns:a16="http://schemas.microsoft.com/office/drawing/2014/main" id="{87493B45-EA5A-99E0-AA67-C516F29902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792" y="2422478"/>
            <a:ext cx="12226792" cy="4435521"/>
          </a:xfrm>
          <a:prstGeom prst="rect">
            <a:avLst/>
          </a:prstGeom>
        </p:spPr>
      </p:pic>
      <p:sp>
        <p:nvSpPr>
          <p:cNvPr id="4" name="Title 1">
            <a:extLst>
              <a:ext uri="{FF2B5EF4-FFF2-40B4-BE49-F238E27FC236}">
                <a16:creationId xmlns:a16="http://schemas.microsoft.com/office/drawing/2014/main" id="{2940ECED-833D-B313-2233-7BE9A0821995}"/>
              </a:ext>
            </a:extLst>
          </p:cNvPr>
          <p:cNvSpPr txBox="1">
            <a:spLocks/>
          </p:cNvSpPr>
          <p:nvPr/>
        </p:nvSpPr>
        <p:spPr>
          <a:xfrm>
            <a:off x="268964" y="173119"/>
            <a:ext cx="6798586" cy="7119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Burdekin</a:t>
            </a:r>
            <a:r>
              <a:rPr kumimoji="0" lang="en-AU" sz="3600" b="1" i="0" u="none" strike="noStrike" kern="1200" cap="none" spc="0" normalizeH="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 </a:t>
            </a:r>
            <a:r>
              <a:rPr kumimoji="0" lang="en-AU" sz="36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summary</a:t>
            </a:r>
          </a:p>
        </p:txBody>
      </p:sp>
      <p:sp>
        <p:nvSpPr>
          <p:cNvPr id="6" name="TextBox 5">
            <a:extLst>
              <a:ext uri="{FF2B5EF4-FFF2-40B4-BE49-F238E27FC236}">
                <a16:creationId xmlns:a16="http://schemas.microsoft.com/office/drawing/2014/main" id="{FF817D6B-3338-3131-DE5C-5E57A18A2826}"/>
              </a:ext>
            </a:extLst>
          </p:cNvPr>
          <p:cNvSpPr txBox="1"/>
          <p:nvPr/>
        </p:nvSpPr>
        <p:spPr>
          <a:xfrm>
            <a:off x="268964" y="840839"/>
            <a:ext cx="11053264" cy="1406091"/>
          </a:xfrm>
          <a:prstGeom prst="rect">
            <a:avLst/>
          </a:prstGeom>
          <a:noFill/>
        </p:spPr>
        <p:txBody>
          <a:bodyPr wrap="square">
            <a:spAutoFit/>
          </a:bodyPr>
          <a:lstStyle/>
          <a:p>
            <a:pPr marL="285750" marR="0" lvl="0" indent="-285750" algn="l" defTabSz="914400" rtl="0" eaLnBrk="1" fontAlgn="auto" latinLnBrk="0" hangingPunct="1">
              <a:lnSpc>
                <a:spcPct val="114000"/>
              </a:lnSpc>
              <a:spcBef>
                <a:spcPts val="0"/>
              </a:spcBef>
              <a:spcAft>
                <a:spcPts val="600"/>
              </a:spcAft>
              <a:buClr>
                <a:srgbClr val="FFCC00"/>
              </a:buClr>
              <a:buSzTx/>
              <a:buFont typeface="Arial" panose="020B0604020202020204" pitchFamily="34" charset="0"/>
              <a:buChar char="►"/>
              <a:tabLst/>
              <a:defRPr/>
            </a:pPr>
            <a:r>
              <a:rPr lang="en-US" dirty="0">
                <a:solidFill>
                  <a:prstClr val="black">
                    <a:lumMod val="75000"/>
                    <a:lumOff val="25000"/>
                  </a:prstClr>
                </a:solidFill>
                <a:latin typeface="Arial" panose="020B0604020202020204" pitchFamily="34" charset="0"/>
                <a:cs typeface="Arial" panose="020B0604020202020204" pitchFamily="34" charset="0"/>
              </a:rPr>
              <a:t>It is this fine sediment that travels the furthest that impacts on water clarity in the inshore Great Barrier Reef (and potentially middle shelf). This ‘newly delivered’ fine sediment is more easily resuspended and can influence water clarity for up to 6 months following a large flood event. </a:t>
            </a:r>
            <a:endParaRPr kumimoji="0" lang="en-US" sz="1800" b="0" i="0" u="none" strike="noStrike" kern="1200" cap="none" spc="0" normalizeH="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600"/>
              </a:spcAft>
              <a:buClr>
                <a:srgbClr val="FFCC00"/>
              </a:buClr>
              <a:buSzTx/>
              <a:buFont typeface="Arial" panose="020B0604020202020204" pitchFamily="34" charset="0"/>
              <a:buChar char="►"/>
              <a:tabLst/>
              <a:defRPr/>
            </a:pPr>
            <a:r>
              <a:rPr lang="en-US" dirty="0">
                <a:solidFill>
                  <a:prstClr val="black">
                    <a:lumMod val="75000"/>
                    <a:lumOff val="25000"/>
                  </a:prstClr>
                </a:solidFill>
                <a:latin typeface="Arial" panose="020B0604020202020204" pitchFamily="34" charset="0"/>
                <a:cs typeface="Arial" panose="020B0604020202020204" pitchFamily="34" charset="0"/>
              </a:rPr>
              <a:t>Reduced water clarity affects light available for s</a:t>
            </a:r>
            <a:r>
              <a:rPr lang="en-US" baseline="0" dirty="0">
                <a:solidFill>
                  <a:prstClr val="black">
                    <a:lumMod val="75000"/>
                    <a:lumOff val="25000"/>
                  </a:prstClr>
                </a:solidFill>
                <a:latin typeface="Arial" panose="020B0604020202020204" pitchFamily="34" charset="0"/>
                <a:cs typeface="Arial" panose="020B0604020202020204" pitchFamily="34" charset="0"/>
              </a:rPr>
              <a:t>eagrass meadows</a:t>
            </a:r>
            <a:r>
              <a:rPr lang="en-US" dirty="0">
                <a:solidFill>
                  <a:prstClr val="black">
                    <a:lumMod val="75000"/>
                    <a:lumOff val="25000"/>
                  </a:prstClr>
                </a:solidFill>
                <a:latin typeface="Arial" panose="020B0604020202020204" pitchFamily="34" charset="0"/>
                <a:cs typeface="Arial" panose="020B0604020202020204" pitchFamily="34" charset="0"/>
              </a:rPr>
              <a:t> and coral reefs.</a:t>
            </a:r>
          </a:p>
        </p:txBody>
      </p:sp>
      <p:sp>
        <p:nvSpPr>
          <p:cNvPr id="7" name="Rectangle 6">
            <a:extLst>
              <a:ext uri="{FF2B5EF4-FFF2-40B4-BE49-F238E27FC236}">
                <a16:creationId xmlns:a16="http://schemas.microsoft.com/office/drawing/2014/main" id="{C3E9CE22-0320-57AA-2AFB-40CC3356DABE}"/>
              </a:ext>
            </a:extLst>
          </p:cNvPr>
          <p:cNvSpPr/>
          <p:nvPr/>
        </p:nvSpPr>
        <p:spPr>
          <a:xfrm>
            <a:off x="3084394" y="5008728"/>
            <a:ext cx="9107606" cy="180534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96591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19F20-CF4E-B646-E04E-7E69D04FB326}"/>
              </a:ext>
            </a:extLst>
          </p:cNvPr>
          <p:cNvSpPr txBox="1">
            <a:spLocks/>
          </p:cNvSpPr>
          <p:nvPr/>
        </p:nvSpPr>
        <p:spPr>
          <a:xfrm>
            <a:off x="206946" y="116632"/>
            <a:ext cx="3944650" cy="3600400"/>
          </a:xfrm>
          <a:prstGeom prst="rect">
            <a:avLst/>
          </a:prstGeom>
        </p:spPr>
        <p:txBody>
          <a:bodyPr>
            <a:normAutofit fontScale="92500"/>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fontAlgn="auto">
              <a:lnSpc>
                <a:spcPct val="110000"/>
              </a:lnSpc>
              <a:spcAft>
                <a:spcPts val="0"/>
              </a:spcAft>
              <a:defRPr/>
            </a:pPr>
            <a:r>
              <a:rPr lang="en-US" sz="4200" b="1" dirty="0">
                <a:solidFill>
                  <a:prstClr val="black">
                    <a:lumMod val="75000"/>
                    <a:lumOff val="25000"/>
                  </a:prstClr>
                </a:solidFill>
                <a:latin typeface="Arial" panose="020B0604020202020204" pitchFamily="34" charset="0"/>
                <a:cs typeface="Arial" panose="020B0604020202020204" pitchFamily="34" charset="0"/>
              </a:rPr>
              <a:t>Burdekin Basin case study</a:t>
            </a:r>
            <a:endParaRPr lang="en-AU" sz="4200" b="1" dirty="0">
              <a:solidFill>
                <a:prstClr val="black">
                  <a:lumMod val="75000"/>
                  <a:lumOff val="25000"/>
                </a:prstClr>
              </a:solidFill>
              <a:latin typeface="Arial" panose="020B0604020202020204" pitchFamily="34" charset="0"/>
              <a:cs typeface="Arial" panose="020B0604020202020204" pitchFamily="34" charset="0"/>
            </a:endParaRPr>
          </a:p>
          <a:p>
            <a:pPr algn="l"/>
            <a:endParaRPr lang="en-US" sz="3200" kern="0" dirty="0">
              <a:solidFill>
                <a:srgbClr val="196779"/>
              </a:solidFill>
              <a:latin typeface="Arial" panose="020B0604020202020204" pitchFamily="34" charset="0"/>
              <a:cs typeface="Arial" panose="020B0604020202020204" pitchFamily="34" charset="0"/>
            </a:endParaRPr>
          </a:p>
          <a:p>
            <a:pPr marL="285750" indent="-285750" algn="l" fontAlgn="auto">
              <a:lnSpc>
                <a:spcPct val="134000"/>
              </a:lnSpc>
              <a:spcBef>
                <a:spcPts val="0"/>
              </a:spcBef>
              <a:spcAft>
                <a:spcPts val="600"/>
              </a:spcAft>
              <a:buClr>
                <a:srgbClr val="FFCC00"/>
              </a:buClr>
              <a:buFont typeface="Arial" panose="020B0604020202020204" pitchFamily="34" charset="0"/>
              <a:buChar char="►"/>
              <a:defRPr/>
            </a:pPr>
            <a:r>
              <a:rPr lang="en-US" sz="1900" dirty="0">
                <a:solidFill>
                  <a:prstClr val="black">
                    <a:lumMod val="75000"/>
                    <a:lumOff val="25000"/>
                  </a:prstClr>
                </a:solidFill>
                <a:latin typeface="Arial" panose="020B0604020202020204" pitchFamily="34" charset="0"/>
                <a:ea typeface="+mn-ea"/>
                <a:cs typeface="Arial" panose="020B0604020202020204" pitchFamily="34" charset="0"/>
              </a:rPr>
              <a:t>Narrative of landscape change and compilation of environmental histories </a:t>
            </a:r>
          </a:p>
          <a:p>
            <a:pPr algn="l" fontAlgn="auto">
              <a:lnSpc>
                <a:spcPct val="134000"/>
              </a:lnSpc>
              <a:spcBef>
                <a:spcPts val="0"/>
              </a:spcBef>
              <a:spcAft>
                <a:spcPts val="600"/>
              </a:spcAft>
              <a:buClr>
                <a:srgbClr val="FFCC00"/>
              </a:buClr>
              <a:defRPr/>
            </a:pPr>
            <a:endParaRPr lang="en-US" sz="2900" dirty="0">
              <a:solidFill>
                <a:prstClr val="black">
                  <a:lumMod val="75000"/>
                  <a:lumOff val="25000"/>
                </a:prstClr>
              </a:solidFill>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95901829-369B-EB96-8B26-4A09CECC8A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2291" y="91874"/>
            <a:ext cx="5303053" cy="6766126"/>
          </a:xfrm>
          <a:prstGeom prst="rect">
            <a:avLst/>
          </a:prstGeom>
        </p:spPr>
      </p:pic>
      <p:sp>
        <p:nvSpPr>
          <p:cNvPr id="4" name="TextBox 3">
            <a:extLst>
              <a:ext uri="{FF2B5EF4-FFF2-40B4-BE49-F238E27FC236}">
                <a16:creationId xmlns:a16="http://schemas.microsoft.com/office/drawing/2014/main" id="{5C2262B8-D2C3-AF57-026C-707203D39018}"/>
              </a:ext>
            </a:extLst>
          </p:cNvPr>
          <p:cNvSpPr txBox="1"/>
          <p:nvPr/>
        </p:nvSpPr>
        <p:spPr>
          <a:xfrm>
            <a:off x="4558842" y="794163"/>
            <a:ext cx="1952779" cy="400110"/>
          </a:xfrm>
          <a:prstGeom prst="rect">
            <a:avLst/>
          </a:prstGeom>
          <a:solidFill>
            <a:schemeClr val="bg1"/>
          </a:solidFill>
        </p:spPr>
        <p:txBody>
          <a:bodyPr wrap="none" rtlCol="0">
            <a:spAutoFit/>
          </a:bodyPr>
          <a:lstStyle/>
          <a:p>
            <a:r>
              <a:rPr lang="en-US" sz="2000" dirty="0">
                <a:latin typeface="Arial" panose="020B0604020202020204" pitchFamily="34" charset="0"/>
                <a:cs typeface="Arial" panose="020B0604020202020204" pitchFamily="34" charset="0"/>
              </a:rPr>
              <a:t>Sediment loads</a:t>
            </a:r>
            <a:endParaRPr lang="en-AU"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762F8D2-3172-7B93-04AA-EF802890C810}"/>
              </a:ext>
            </a:extLst>
          </p:cNvPr>
          <p:cNvSpPr txBox="1"/>
          <p:nvPr/>
        </p:nvSpPr>
        <p:spPr>
          <a:xfrm>
            <a:off x="4824230" y="1512761"/>
            <a:ext cx="1789112"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Coral records</a:t>
            </a:r>
            <a:endParaRPr lang="en-AU" sz="2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B1F6A6C-93EE-9AA9-2C67-5414B767090C}"/>
              </a:ext>
            </a:extLst>
          </p:cNvPr>
          <p:cNvSpPr txBox="1"/>
          <p:nvPr/>
        </p:nvSpPr>
        <p:spPr>
          <a:xfrm>
            <a:off x="4338568" y="72787"/>
            <a:ext cx="2537552" cy="400110"/>
          </a:xfrm>
          <a:prstGeom prst="rect">
            <a:avLst/>
          </a:prstGeom>
          <a:solidFill>
            <a:schemeClr val="bg1"/>
          </a:solidFill>
        </p:spPr>
        <p:txBody>
          <a:bodyPr wrap="square" rtlCol="0">
            <a:spAutoFit/>
          </a:bodyPr>
          <a:lstStyle/>
          <a:p>
            <a:r>
              <a:rPr lang="en-US" sz="2000" dirty="0">
                <a:latin typeface="Arial" panose="020B0604020202020204" pitchFamily="34" charset="0"/>
                <a:cs typeface="Arial" panose="020B0604020202020204" pitchFamily="34" charset="0"/>
              </a:rPr>
              <a:t>Biophysical records</a:t>
            </a:r>
            <a:endParaRPr lang="en-AU"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220AD84-84C2-A272-546A-2EB80F6FCA1C}"/>
              </a:ext>
            </a:extLst>
          </p:cNvPr>
          <p:cNvSpPr txBox="1"/>
          <p:nvPr/>
        </p:nvSpPr>
        <p:spPr>
          <a:xfrm>
            <a:off x="5252539" y="2199696"/>
            <a:ext cx="1226619" cy="400110"/>
          </a:xfrm>
          <a:prstGeom prst="rect">
            <a:avLst/>
          </a:prstGeom>
          <a:solidFill>
            <a:schemeClr val="bg1"/>
          </a:solidFill>
        </p:spPr>
        <p:txBody>
          <a:bodyPr wrap="none" rtlCol="0">
            <a:spAutoFit/>
          </a:bodyPr>
          <a:lstStyle/>
          <a:p>
            <a:r>
              <a:rPr lang="en-US" sz="2000" dirty="0">
                <a:latin typeface="Arial" panose="020B0604020202020204" pitchFamily="34" charset="0"/>
                <a:cs typeface="Arial" panose="020B0604020202020204" pitchFamily="34" charset="0"/>
              </a:rPr>
              <a:t>Cropping</a:t>
            </a:r>
            <a:endParaRPr lang="en-AU" sz="2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714FE7F-C5C0-BA57-7D86-8B85E344F6BE}"/>
              </a:ext>
            </a:extLst>
          </p:cNvPr>
          <p:cNvSpPr txBox="1"/>
          <p:nvPr/>
        </p:nvSpPr>
        <p:spPr>
          <a:xfrm>
            <a:off x="5531008" y="2916885"/>
            <a:ext cx="941283" cy="400110"/>
          </a:xfrm>
          <a:prstGeom prst="rect">
            <a:avLst/>
          </a:prstGeom>
          <a:solidFill>
            <a:schemeClr val="bg1"/>
          </a:solidFill>
        </p:spPr>
        <p:txBody>
          <a:bodyPr wrap="none" rtlCol="0">
            <a:spAutoFit/>
          </a:bodyPr>
          <a:lstStyle/>
          <a:p>
            <a:r>
              <a:rPr lang="en-US" sz="2000" dirty="0">
                <a:latin typeface="Arial" panose="020B0604020202020204" pitchFamily="34" charset="0"/>
                <a:cs typeface="Arial" panose="020B0604020202020204" pitchFamily="34" charset="0"/>
              </a:rPr>
              <a:t>Mining</a:t>
            </a:r>
            <a:endParaRPr lang="en-AU" sz="2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0D82373-075D-9C3E-2622-6568B0F10468}"/>
              </a:ext>
            </a:extLst>
          </p:cNvPr>
          <p:cNvSpPr txBox="1"/>
          <p:nvPr/>
        </p:nvSpPr>
        <p:spPr>
          <a:xfrm>
            <a:off x="5218422" y="3697670"/>
            <a:ext cx="1253869" cy="400110"/>
          </a:xfrm>
          <a:prstGeom prst="rect">
            <a:avLst/>
          </a:prstGeom>
          <a:solidFill>
            <a:schemeClr val="bg1"/>
          </a:solidFill>
        </p:spPr>
        <p:txBody>
          <a:bodyPr wrap="none" rtlCol="0">
            <a:spAutoFit/>
          </a:bodyPr>
          <a:lstStyle/>
          <a:p>
            <a:r>
              <a:rPr lang="en-US" sz="2000" dirty="0">
                <a:latin typeface="Arial" panose="020B0604020202020204" pitchFamily="34" charset="0"/>
                <a:cs typeface="Arial" panose="020B0604020202020204" pitchFamily="34" charset="0"/>
              </a:rPr>
              <a:t>Livestock</a:t>
            </a:r>
            <a:endParaRPr lang="en-AU" sz="20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6496309-CACA-D364-C427-CBCCAF5F30CA}"/>
              </a:ext>
            </a:extLst>
          </p:cNvPr>
          <p:cNvSpPr txBox="1"/>
          <p:nvPr/>
        </p:nvSpPr>
        <p:spPr>
          <a:xfrm>
            <a:off x="5081018" y="4448320"/>
            <a:ext cx="1398140" cy="400110"/>
          </a:xfrm>
          <a:prstGeom prst="rect">
            <a:avLst/>
          </a:prstGeom>
          <a:solidFill>
            <a:schemeClr val="bg1"/>
          </a:solidFill>
        </p:spPr>
        <p:txBody>
          <a:bodyPr wrap="none" rtlCol="0">
            <a:spAutoFit/>
          </a:bodyPr>
          <a:lstStyle/>
          <a:p>
            <a:r>
              <a:rPr lang="en-US" sz="2000" dirty="0">
                <a:latin typeface="Arial" panose="020B0604020202020204" pitchFamily="34" charset="0"/>
                <a:cs typeface="Arial" panose="020B0604020202020204" pitchFamily="34" charset="0"/>
              </a:rPr>
              <a:t>Population</a:t>
            </a:r>
            <a:endParaRPr lang="en-AU" sz="20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2415F67-55A7-A413-5F0E-444646CAD5CB}"/>
              </a:ext>
            </a:extLst>
          </p:cNvPr>
          <p:cNvSpPr txBox="1"/>
          <p:nvPr/>
        </p:nvSpPr>
        <p:spPr>
          <a:xfrm>
            <a:off x="4526379" y="5165509"/>
            <a:ext cx="1952779" cy="400110"/>
          </a:xfrm>
          <a:prstGeom prst="rect">
            <a:avLst/>
          </a:prstGeom>
          <a:solidFill>
            <a:schemeClr val="bg1"/>
          </a:solidFill>
        </p:spPr>
        <p:txBody>
          <a:bodyPr wrap="square" rtlCol="0">
            <a:spAutoFit/>
          </a:bodyPr>
          <a:lstStyle/>
          <a:p>
            <a:r>
              <a:rPr lang="en-US" sz="2000" dirty="0">
                <a:latin typeface="Arial" panose="020B0604020202020204" pitchFamily="34" charset="0"/>
                <a:cs typeface="Arial" panose="020B0604020202020204" pitchFamily="34" charset="0"/>
              </a:rPr>
              <a:t>River discharge</a:t>
            </a:r>
            <a:endParaRPr lang="en-AU" sz="20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A098A38-BE31-B4E9-5207-57B20550077F}"/>
              </a:ext>
            </a:extLst>
          </p:cNvPr>
          <p:cNvSpPr txBox="1"/>
          <p:nvPr/>
        </p:nvSpPr>
        <p:spPr>
          <a:xfrm>
            <a:off x="5326048" y="5946294"/>
            <a:ext cx="1185573"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Rainfall</a:t>
            </a:r>
            <a:endParaRPr lang="en-AU" sz="20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39EFE7A-4E99-7DC0-DA23-EA0AF0CA2440}"/>
              </a:ext>
            </a:extLst>
          </p:cNvPr>
          <p:cNvSpPr txBox="1"/>
          <p:nvPr/>
        </p:nvSpPr>
        <p:spPr>
          <a:xfrm>
            <a:off x="-3715533" y="3240781"/>
            <a:ext cx="3630902" cy="2308324"/>
          </a:xfrm>
          <a:prstGeom prst="rect">
            <a:avLst/>
          </a:prstGeom>
          <a:noFill/>
        </p:spPr>
        <p:txBody>
          <a:bodyPr wrap="square" rtlCol="0">
            <a:spAutoFit/>
          </a:bodyPr>
          <a:lstStyle/>
          <a:p>
            <a:r>
              <a:rPr lang="en-AU" dirty="0">
                <a:highlight>
                  <a:srgbClr val="FFFF00"/>
                </a:highlight>
              </a:rPr>
              <a:t>This could take a bit too long Steve – but as long as you are not going to describe each plot.</a:t>
            </a:r>
          </a:p>
          <a:p>
            <a:r>
              <a:rPr lang="en-AU" dirty="0">
                <a:highlight>
                  <a:srgbClr val="FFFF00"/>
                </a:highlight>
              </a:rPr>
              <a:t>Probably good idea to take out a few key messages and not try to talk to the whole thing.</a:t>
            </a:r>
          </a:p>
          <a:p>
            <a:r>
              <a:rPr lang="en-AU" dirty="0">
                <a:highlight>
                  <a:srgbClr val="FFFF00"/>
                </a:highlight>
              </a:rPr>
              <a:t>Interestingly the sediment loads don’t look like 5 times increase?!</a:t>
            </a:r>
          </a:p>
        </p:txBody>
      </p:sp>
    </p:spTree>
    <p:extLst>
      <p:ext uri="{BB962C8B-B14F-4D97-AF65-F5344CB8AC3E}">
        <p14:creationId xmlns:p14="http://schemas.microsoft.com/office/powerpoint/2010/main" val="229234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1012</Words>
  <Application>Microsoft Office PowerPoint</Application>
  <PresentationFormat>Widescreen</PresentationFormat>
  <Paragraphs>124</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Aptos Display</vt:lpstr>
      <vt:lpstr>Arial</vt:lpstr>
      <vt:lpstr>Office Theme</vt:lpstr>
      <vt:lpstr>Sediments &amp; particulate nutrients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Kirsty Passfield</dc:creator>
  <cp:lastModifiedBy>Kirsty Passfield</cp:lastModifiedBy>
  <cp:revision>1</cp:revision>
  <dcterms:created xsi:type="dcterms:W3CDTF">2024-09-22T23:54:14Z</dcterms:created>
  <dcterms:modified xsi:type="dcterms:W3CDTF">2024-09-22T23:57:45Z</dcterms:modified>
</cp:coreProperties>
</file>